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8"/>
  </p:notesMasterIdLst>
  <p:sldIdLst>
    <p:sldId id="273" r:id="rId2"/>
    <p:sldId id="314" r:id="rId3"/>
    <p:sldId id="322" r:id="rId4"/>
    <p:sldId id="315" r:id="rId5"/>
    <p:sldId id="316" r:id="rId6"/>
    <p:sldId id="276" r:id="rId7"/>
    <p:sldId id="317" r:id="rId8"/>
    <p:sldId id="318" r:id="rId9"/>
    <p:sldId id="319" r:id="rId10"/>
    <p:sldId id="320" r:id="rId11"/>
    <p:sldId id="321" r:id="rId12"/>
    <p:sldId id="283" r:id="rId13"/>
    <p:sldId id="261" r:id="rId14"/>
    <p:sldId id="305" r:id="rId15"/>
    <p:sldId id="263" r:id="rId16"/>
    <p:sldId id="323" r:id="rId17"/>
  </p:sldIdLst>
  <p:sldSz cx="9144000" cy="6858000" type="screen4x3"/>
  <p:notesSz cx="6858000" cy="9144000"/>
  <p:defaultTextStyle>
    <a:defPPr>
      <a:defRPr lang="de-DE"/>
    </a:defPPr>
    <a:lvl1pPr algn="l" rtl="0" fontAlgn="base">
      <a:spcBef>
        <a:spcPct val="0"/>
      </a:spcBef>
      <a:spcAft>
        <a:spcPct val="0"/>
      </a:spcAft>
      <a:defRPr sz="2600" b="1" kern="1200">
        <a:solidFill>
          <a:srgbClr val="004994"/>
        </a:solidFill>
        <a:latin typeface="Arial" charset="0"/>
        <a:ea typeface="+mn-ea"/>
        <a:cs typeface="+mn-cs"/>
      </a:defRPr>
    </a:lvl1pPr>
    <a:lvl2pPr marL="457200" algn="l" rtl="0" fontAlgn="base">
      <a:spcBef>
        <a:spcPct val="0"/>
      </a:spcBef>
      <a:spcAft>
        <a:spcPct val="0"/>
      </a:spcAft>
      <a:defRPr sz="2600" b="1" kern="1200">
        <a:solidFill>
          <a:srgbClr val="004994"/>
        </a:solidFill>
        <a:latin typeface="Arial" charset="0"/>
        <a:ea typeface="+mn-ea"/>
        <a:cs typeface="+mn-cs"/>
      </a:defRPr>
    </a:lvl2pPr>
    <a:lvl3pPr marL="914400" algn="l" rtl="0" fontAlgn="base">
      <a:spcBef>
        <a:spcPct val="0"/>
      </a:spcBef>
      <a:spcAft>
        <a:spcPct val="0"/>
      </a:spcAft>
      <a:defRPr sz="2600" b="1" kern="1200">
        <a:solidFill>
          <a:srgbClr val="004994"/>
        </a:solidFill>
        <a:latin typeface="Arial" charset="0"/>
        <a:ea typeface="+mn-ea"/>
        <a:cs typeface="+mn-cs"/>
      </a:defRPr>
    </a:lvl3pPr>
    <a:lvl4pPr marL="1371600" algn="l" rtl="0" fontAlgn="base">
      <a:spcBef>
        <a:spcPct val="0"/>
      </a:spcBef>
      <a:spcAft>
        <a:spcPct val="0"/>
      </a:spcAft>
      <a:defRPr sz="2600" b="1" kern="1200">
        <a:solidFill>
          <a:srgbClr val="004994"/>
        </a:solidFill>
        <a:latin typeface="Arial" charset="0"/>
        <a:ea typeface="+mn-ea"/>
        <a:cs typeface="+mn-cs"/>
      </a:defRPr>
    </a:lvl4pPr>
    <a:lvl5pPr marL="1828800" algn="l" rtl="0" fontAlgn="base">
      <a:spcBef>
        <a:spcPct val="0"/>
      </a:spcBef>
      <a:spcAft>
        <a:spcPct val="0"/>
      </a:spcAft>
      <a:defRPr sz="2600" b="1" kern="1200">
        <a:solidFill>
          <a:srgbClr val="004994"/>
        </a:solidFill>
        <a:latin typeface="Arial" charset="0"/>
        <a:ea typeface="+mn-ea"/>
        <a:cs typeface="+mn-cs"/>
      </a:defRPr>
    </a:lvl5pPr>
    <a:lvl6pPr marL="2286000" algn="l" defTabSz="914400" rtl="0" eaLnBrk="1" latinLnBrk="0" hangingPunct="1">
      <a:defRPr sz="2600" b="1" kern="1200">
        <a:solidFill>
          <a:srgbClr val="004994"/>
        </a:solidFill>
        <a:latin typeface="Arial" charset="0"/>
        <a:ea typeface="+mn-ea"/>
        <a:cs typeface="+mn-cs"/>
      </a:defRPr>
    </a:lvl6pPr>
    <a:lvl7pPr marL="2743200" algn="l" defTabSz="914400" rtl="0" eaLnBrk="1" latinLnBrk="0" hangingPunct="1">
      <a:defRPr sz="2600" b="1" kern="1200">
        <a:solidFill>
          <a:srgbClr val="004994"/>
        </a:solidFill>
        <a:latin typeface="Arial" charset="0"/>
        <a:ea typeface="+mn-ea"/>
        <a:cs typeface="+mn-cs"/>
      </a:defRPr>
    </a:lvl7pPr>
    <a:lvl8pPr marL="3200400" algn="l" defTabSz="914400" rtl="0" eaLnBrk="1" latinLnBrk="0" hangingPunct="1">
      <a:defRPr sz="2600" b="1" kern="1200">
        <a:solidFill>
          <a:srgbClr val="004994"/>
        </a:solidFill>
        <a:latin typeface="Arial" charset="0"/>
        <a:ea typeface="+mn-ea"/>
        <a:cs typeface="+mn-cs"/>
      </a:defRPr>
    </a:lvl8pPr>
    <a:lvl9pPr marL="3657600" algn="l" defTabSz="914400" rtl="0" eaLnBrk="1" latinLnBrk="0" hangingPunct="1">
      <a:defRPr sz="2600" b="1" kern="1200">
        <a:solidFill>
          <a:srgbClr val="004994"/>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4"/>
    <a:srgbClr val="0095DB"/>
    <a:srgbClr val="008C8E"/>
    <a:srgbClr val="51AE31"/>
    <a:srgbClr val="B80D78"/>
    <a:srgbClr val="D40F14"/>
    <a:srgbClr val="F39200"/>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01" autoAdjust="0"/>
    <p:restoredTop sz="78755" autoAdjust="0"/>
  </p:normalViewPr>
  <p:slideViewPr>
    <p:cSldViewPr>
      <p:cViewPr>
        <p:scale>
          <a:sx n="70" d="100"/>
          <a:sy n="70" d="100"/>
        </p:scale>
        <p:origin x="-1416"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a:defRPr>
            </a:lvl1pPr>
          </a:lstStyle>
          <a:p>
            <a:pPr>
              <a:defRPr/>
            </a:pPr>
            <a:endParaRPr lang="de-DE"/>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a:defRPr>
            </a:lvl1pPr>
          </a:lstStyle>
          <a:p>
            <a:pPr>
              <a:defRPr/>
            </a:pPr>
            <a:endParaRPr lang="de-DE"/>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a:defRPr>
            </a:lvl1pPr>
          </a:lstStyle>
          <a:p>
            <a:pPr>
              <a:defRPr/>
            </a:pPr>
            <a:endParaRPr lang="de-DE"/>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a:defRPr>
            </a:lvl1pPr>
          </a:lstStyle>
          <a:p>
            <a:pPr>
              <a:defRPr/>
            </a:pPr>
            <a:fld id="{51BB6B67-D7FB-4BE9-A65C-090A4C458F38}" type="slidenum">
              <a:rPr lang="de-DE"/>
              <a:pPr>
                <a:defRPr/>
              </a:pPr>
              <a:t>‹Nr.›</a:t>
            </a:fld>
            <a:endParaRPr lang="de-DE"/>
          </a:p>
        </p:txBody>
      </p:sp>
    </p:spTree>
    <p:extLst>
      <p:ext uri="{BB962C8B-B14F-4D97-AF65-F5344CB8AC3E}">
        <p14:creationId xmlns:p14="http://schemas.microsoft.com/office/powerpoint/2010/main" val="3482028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Maschinenbetreiber haben nach BetrSichV § 5 nur solche Maschinen bereitzustellen, die auch im Sinne der MRL gebaut sind, und die für ihn geeignet sind.</a:t>
            </a:r>
          </a:p>
          <a:p>
            <a:endParaRPr lang="de-DE" altLang="de-DE" dirty="0" smtClean="0"/>
          </a:p>
          <a:p>
            <a:r>
              <a:rPr lang="de-DE" altLang="de-DE" dirty="0" smtClean="0"/>
              <a:t>Somit sind die nachfolgenden Schritte vorrangig bei der Bereitstellung, sonst bei jeder Annahme (also bevor eine Maschine manipuliert wird), spätestens jedoch bei erkannter Manipulation zu ergreifen</a:t>
            </a:r>
          </a:p>
          <a:p>
            <a:r>
              <a:rPr lang="de-DE" altLang="de-DE" dirty="0" smtClean="0"/>
              <a:t> </a:t>
            </a:r>
          </a:p>
          <a:p>
            <a:r>
              <a:rPr lang="de-DE" altLang="de-DE" b="1" dirty="0" smtClean="0"/>
              <a:t>Zielgruppe des Lehrmoduls Betreiber</a:t>
            </a:r>
            <a:endParaRPr lang="de-DE" altLang="de-DE" dirty="0" smtClean="0"/>
          </a:p>
          <a:p>
            <a:r>
              <a:rPr lang="de-DE" altLang="de-DE" dirty="0" smtClean="0"/>
              <a:t>Aufsichtspersonen der UVT</a:t>
            </a:r>
          </a:p>
          <a:p>
            <a:r>
              <a:rPr lang="de-DE" altLang="de-DE" dirty="0" smtClean="0"/>
              <a:t>Maschinenbetreiber, incl. Einkäufer</a:t>
            </a:r>
          </a:p>
          <a:p>
            <a:r>
              <a:rPr lang="de-DE" altLang="de-DE" dirty="0" smtClean="0"/>
              <a:t>Sicherheitsbeauftragte</a:t>
            </a:r>
          </a:p>
          <a:p>
            <a:r>
              <a:rPr lang="de-DE" altLang="de-DE" dirty="0" err="1" smtClean="0"/>
              <a:t>Sicherheitsfachkräfter</a:t>
            </a:r>
            <a:endParaRPr lang="de-DE" altLang="de-DE" dirty="0" smtClean="0"/>
          </a:p>
          <a:p>
            <a:r>
              <a:rPr lang="de-DE" altLang="de-DE" dirty="0" smtClean="0"/>
              <a:t>(Studenten an Hochschulen)</a:t>
            </a:r>
          </a:p>
          <a:p>
            <a:r>
              <a:rPr lang="de-DE" altLang="de-DE" dirty="0" smtClean="0"/>
              <a:t>  </a:t>
            </a:r>
          </a:p>
          <a:p>
            <a:r>
              <a:rPr lang="de-DE" altLang="de-DE" b="1" dirty="0" smtClean="0"/>
              <a:t>Lernziele</a:t>
            </a:r>
            <a:endParaRPr lang="de-DE" altLang="de-DE" dirty="0" smtClean="0"/>
          </a:p>
          <a:p>
            <a:r>
              <a:rPr lang="de-DE" altLang="de-DE" dirty="0" smtClean="0"/>
              <a:t>Nach erfolgreicher Teilnahme am Modul sollen folgende Kenntnisse vorliegen:</a:t>
            </a:r>
          </a:p>
          <a:p>
            <a:r>
              <a:rPr lang="de-DE" altLang="de-DE" dirty="0" smtClean="0"/>
              <a:t> </a:t>
            </a:r>
          </a:p>
          <a:p>
            <a:r>
              <a:rPr lang="de-DE" altLang="de-DE" dirty="0" smtClean="0"/>
              <a:t>Erkennen, dass es Möglichkeiten gibt, Maschinen ohne Manipulationshandlungen zu betreiben, ohne dass ein zusätzlicher Aufwand nötig ist. </a:t>
            </a:r>
          </a:p>
          <a:p>
            <a:r>
              <a:rPr lang="de-DE" altLang="de-DE" dirty="0" smtClean="0"/>
              <a:t>Im Beschaffungsprozess erkennen, ob eine angebotene Maschine manipulationssicher ist</a:t>
            </a:r>
          </a:p>
          <a:p>
            <a:r>
              <a:rPr lang="de-DE" altLang="de-DE" dirty="0" smtClean="0"/>
              <a:t>Nutzen des auch in sicherheitstechnischer Sicht ausgearbeiteten Pflichtenheftes</a:t>
            </a:r>
          </a:p>
          <a:p>
            <a:r>
              <a:rPr lang="de-DE" altLang="de-DE" dirty="0" smtClean="0"/>
              <a:t>Strategie, um Manipulationen erkennen zu können (Prozess des Erkennens)</a:t>
            </a:r>
          </a:p>
          <a:p>
            <a:r>
              <a:rPr lang="de-DE" altLang="de-DE" dirty="0" smtClean="0"/>
              <a:t>Mögliche betriebliche Maßnahmen, um Manipulation im Betrieb zu vermeiden und deren Verpflichtung dazu</a:t>
            </a:r>
          </a:p>
          <a:p>
            <a:r>
              <a:rPr lang="de-DE" altLang="de-DE" dirty="0" smtClean="0"/>
              <a:t>Wissen, welche Ansprüche der Betreiber gegenüber dem Hersteller / </a:t>
            </a:r>
            <a:r>
              <a:rPr lang="de-DE" altLang="de-DE" dirty="0" err="1" smtClean="0"/>
              <a:t>Inverkehrbringer</a:t>
            </a:r>
            <a:r>
              <a:rPr lang="de-DE" altLang="de-DE" dirty="0" smtClean="0"/>
              <a:t> hat, wenn Betrieb nicht ohne Manipulation möglich ist.</a:t>
            </a:r>
          </a:p>
          <a:p>
            <a:r>
              <a:rPr lang="de-DE" altLang="de-DE" dirty="0" smtClean="0"/>
              <a:t>Wissen, wer bei der Beseitigung der betrieblichen Probleme helfen kann</a:t>
            </a:r>
          </a:p>
          <a:p>
            <a:r>
              <a:rPr lang="de-DE" altLang="de-DE" dirty="0" smtClean="0"/>
              <a:t>Wissen, welche Unterstützung von staatlicher / </a:t>
            </a:r>
            <a:r>
              <a:rPr lang="de-DE" altLang="de-DE" dirty="0" err="1" smtClean="0"/>
              <a:t>bg-licher</a:t>
            </a:r>
            <a:r>
              <a:rPr lang="de-DE" altLang="de-DE" dirty="0" smtClean="0"/>
              <a:t> Seite bei Inanspruchnahme der Hilfe zu erwarten ist</a:t>
            </a:r>
          </a:p>
          <a:p>
            <a:r>
              <a:rPr lang="de-DE" altLang="de-DE" dirty="0" smtClean="0"/>
              <a:t>Mögliche Maßnahmen im Betrieb durch </a:t>
            </a:r>
            <a:r>
              <a:rPr lang="de-DE" altLang="de-DE" dirty="0" err="1" smtClean="0"/>
              <a:t>APen</a:t>
            </a:r>
            <a:endParaRPr lang="de-DE" altLang="de-DE" dirty="0" smtClean="0"/>
          </a:p>
          <a:p>
            <a:endParaRPr lang="de-DE" altLang="de-DE" dirty="0" smtClean="0"/>
          </a:p>
        </p:txBody>
      </p:sp>
      <p:sp>
        <p:nvSpPr>
          <p:cNvPr id="34820"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E137A4BC-F08A-453D-ACAF-6D2584EFD299}" type="slidenum">
              <a:rPr lang="de-DE" altLang="de-DE" smtClean="0"/>
              <a:pPr>
                <a:spcBef>
                  <a:spcPct val="0"/>
                </a:spcBef>
              </a:pPr>
              <a:t>1</a:t>
            </a:fld>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Umsetzen bedeutet eine zeitlich befristete Aktion. Daher ist ein Zeitplan zur Umsetzung für alle Beteiligten unausweichlich.</a:t>
            </a:r>
          </a:p>
          <a:p>
            <a:r>
              <a:rPr lang="de-DE" altLang="de-DE" dirty="0" smtClean="0"/>
              <a:t>Die Akzeptanz sollte bereits in den Schritten 2 (Abfrage) und 3 (Maßnahmen) abgefragt werden. Hier wird dieser Punkt hervorgehoben, da eine eventuell abweichende Umsetzung nicht mehr die Akzeptanz der an den Maschinen arbeitenden Personen haben muss.</a:t>
            </a:r>
          </a:p>
          <a:p>
            <a:endParaRPr lang="de-DE" dirty="0"/>
          </a:p>
        </p:txBody>
      </p:sp>
      <p:sp>
        <p:nvSpPr>
          <p:cNvPr id="4" name="Foliennummernplatzhalter 3"/>
          <p:cNvSpPr>
            <a:spLocks noGrp="1"/>
          </p:cNvSpPr>
          <p:nvPr>
            <p:ph type="sldNum" sz="quarter" idx="10"/>
          </p:nvPr>
        </p:nvSpPr>
        <p:spPr/>
        <p:txBody>
          <a:bodyPr/>
          <a:lstStyle/>
          <a:p>
            <a:pPr>
              <a:defRPr/>
            </a:pPr>
            <a:fld id="{51BB6B67-D7FB-4BE9-A65C-090A4C458F38}" type="slidenum">
              <a:rPr lang="de-DE" smtClean="0"/>
              <a:pPr>
                <a:defRPr/>
              </a:pPr>
              <a:t>10</a:t>
            </a:fld>
            <a:endParaRPr lang="de-DE"/>
          </a:p>
        </p:txBody>
      </p:sp>
    </p:spTree>
    <p:extLst>
      <p:ext uri="{BB962C8B-B14F-4D97-AF65-F5344CB8AC3E}">
        <p14:creationId xmlns:p14="http://schemas.microsoft.com/office/powerpoint/2010/main" val="377924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1BB6B67-D7FB-4BE9-A65C-090A4C458F38}" type="slidenum">
              <a:rPr lang="de-DE" smtClean="0"/>
              <a:pPr>
                <a:defRPr/>
              </a:pPr>
              <a:t>11</a:t>
            </a:fld>
            <a:endParaRPr lang="de-DE"/>
          </a:p>
        </p:txBody>
      </p:sp>
    </p:spTree>
    <p:extLst>
      <p:ext uri="{BB962C8B-B14F-4D97-AF65-F5344CB8AC3E}">
        <p14:creationId xmlns:p14="http://schemas.microsoft.com/office/powerpoint/2010/main" val="355239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Bei Beachtung der 5 vorgestellten Schritte lässt sich der Teufelskreis durchbrechen.</a:t>
            </a:r>
          </a:p>
          <a:p>
            <a:r>
              <a:rPr lang="de-DE" altLang="de-DE" dirty="0" smtClean="0"/>
              <a:t>Verweis auf Internetseite „stopp-manipulation“. </a:t>
            </a:r>
          </a:p>
          <a:p>
            <a:endParaRPr lang="de-DE" altLang="de-DE" dirty="0" smtClean="0"/>
          </a:p>
          <a:p>
            <a:r>
              <a:rPr lang="de-DE" altLang="de-DE" dirty="0" smtClean="0"/>
              <a:t>Erläuterung Teufelskreis:</a:t>
            </a:r>
          </a:p>
          <a:p>
            <a:r>
              <a:rPr lang="de-DE" altLang="de-DE" dirty="0" smtClean="0"/>
              <a:t>In allen Lebensphasen der Maschine wird Manipulation</a:t>
            </a:r>
            <a:r>
              <a:rPr lang="de-DE" altLang="de-DE" baseline="0" dirty="0" smtClean="0"/>
              <a:t> toleriert, niemand beschwert sich, niemand sucht nach Lösungen. Der Konstrukteur erhält kein Feedback und wird nicht aufgefordert, die Maschine ohne Manipulationsanreiz zu gestalten.</a:t>
            </a:r>
          </a:p>
          <a:p>
            <a:endParaRPr lang="de-DE" altLang="de-DE" dirty="0" smtClean="0"/>
          </a:p>
        </p:txBody>
      </p:sp>
      <p:sp>
        <p:nvSpPr>
          <p:cNvPr id="4813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20446417-EED5-46CD-BB6E-2D99A26E8E3F}" type="slidenum">
              <a:rPr lang="de-DE" altLang="de-DE" smtClean="0"/>
              <a:pPr>
                <a:spcBef>
                  <a:spcPct val="0"/>
                </a:spcBef>
              </a:pPr>
              <a:t>12</a:t>
            </a:fld>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smtClean="0"/>
              <a:t>Dieser Teil des Vortrages soll darstellen, wie man auch als Betreiber durch den Kauf geeigneter Arbeitsmittel bzw. Schutzeinrichtungen dafür sorgen kann, dass der Manipulationsanreiz sehr gering gehalten werden kann; denn im Einzelfall kann es zweckmäßig sein, höhere Anforderungen an die Schutzeinrichtungen der Maschine zu stellen, als es in den Normen verlangt wird.</a:t>
            </a:r>
          </a:p>
          <a:p>
            <a:pPr eaLnBrk="1" hangingPunct="1"/>
            <a:endParaRPr lang="de-DE" altLang="de-DE" dirty="0" smtClean="0"/>
          </a:p>
          <a:p>
            <a:pPr eaLnBrk="1" hangingPunct="1"/>
            <a:r>
              <a:rPr lang="de-DE" altLang="de-DE" dirty="0" smtClean="0"/>
              <a:t>Eine nicht ganz ernstgemeinte Ausführung einer Kreissäge:</a:t>
            </a:r>
          </a:p>
          <a:p>
            <a:pPr eaLnBrk="1" hangingPunct="1"/>
            <a:r>
              <a:rPr lang="de-DE" altLang="de-DE" dirty="0" smtClean="0"/>
              <a:t> </a:t>
            </a:r>
          </a:p>
          <a:p>
            <a:pPr eaLnBrk="1" hangingPunct="1"/>
            <a:r>
              <a:rPr lang="de-DE" altLang="de-DE" dirty="0" smtClean="0"/>
              <a:t>Die fest angebrachte, nur mit Werkzeug zu öffnende trennende Schutzeinrichtung bietet einen 100%igen Schutz gegen Schnittverletzungen an den Händen. Insofern sind die Sicherheits- und Gesundheitsschutzanforderungen der Maschinenrichtlinie erfüllt. Sollte eine solche Kreissäge so ausgeliefert werden, ist klar, dass der Betreiber die Schutzeinrichtung „manipuliert“. Er wird die Schutzhaube selbstverständlich entfernen, um die Sägearbeiten durchführen zu können.</a:t>
            </a:r>
          </a:p>
          <a:p>
            <a:pPr eaLnBrk="1" hangingPunct="1"/>
            <a:endParaRPr lang="de-DE" altLang="de-DE" dirty="0" smtClean="0"/>
          </a:p>
        </p:txBody>
      </p:sp>
      <p:sp>
        <p:nvSpPr>
          <p:cNvPr id="4915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9B38B027-308C-4B00-B2B3-4373BCB0B46E}" type="slidenum">
              <a:rPr lang="de-DE" altLang="de-DE" smtClean="0"/>
              <a:pPr>
                <a:spcBef>
                  <a:spcPct val="0"/>
                </a:spcBef>
              </a:pPr>
              <a:t>13</a:t>
            </a:fld>
            <a:endParaRPr lang="de-DE" alt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smtClean="0"/>
              <a:t> </a:t>
            </a:r>
          </a:p>
          <a:p>
            <a:pPr eaLnBrk="1" hangingPunct="1"/>
            <a:r>
              <a:rPr lang="de-DE" altLang="de-DE" dirty="0" smtClean="0"/>
              <a:t>Die Zugangsöffnung wird mit einem Sichtfenster ausgeführt, so dass die Sicht auf den Prozess ohne Öffnen möglich sein soll. Der Zugang für Wartung oder Reparatur ist nur in Zeitabständen erforderlich, die größer als acht Stunden sind, so dass lediglich die Forderung besteht, dass der Zugang nur mit Schlüssel oder Werkzeug zu öffnen ist. Eine elektrische Verriegelung ist nach Norm nicht zwingend erforderlich. Da die Zugangstür im unverschlossenen Zustand aufgrund der Schwerkraft  nicht in Schutzstellung verbleibt, würde diese Lösung der Norm entsprechen. Sofern aber durch Staubentwicklung das Sichtfenster verschmutzt, muss davon ausgegangen werden, dass an der Zugangsöffnung eine Möglichkeit geschaffen wird, problemlos und ohne Zeitverlust bei laufendem Betrieb den Prozess zu beobachten. Das bedeutet, vermutlich wird z. B. der Schlüssel stecken bleiben, um jederzeit schnell öffnen zu können. Der Manipulationsanreiz hängt also auch von der Art des geförderten Materials ab.</a:t>
            </a:r>
          </a:p>
          <a:p>
            <a:pPr eaLnBrk="1" hangingPunct="1"/>
            <a:endParaRPr lang="de-DE" altLang="de-DE" dirty="0" smtClean="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401CE3D0-2DB9-4929-94D2-02E7AC6DE6D1}" type="slidenum">
              <a:rPr lang="de-DE" altLang="de-DE" smtClean="0"/>
              <a:pPr>
                <a:spcBef>
                  <a:spcPct val="0"/>
                </a:spcBef>
              </a:pPr>
              <a:t>14</a:t>
            </a:fld>
            <a:endParaRPr lang="de-DE"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smtClean="0"/>
              <a:t>Den geringsten Anreiz zur Manipulation bietet folgende Lösung: Hinter der Zugangsöffnung (mit oder ohne Fenster) befindet sich ein elektrisch verriegeltes Gitter, so dass der Bereich während des Betriebes eingesehen werden kann. Für den Fall, dass der Einstieg erforderlich ist, erfolgt eine zwangsläufige Abschaltung der gefahrbringenden Bewegungen beim Öffnen des Gitters. Eine solche Anordnung bringt weder für den betrieblichen Ablauf noch für die Wartung oder Reparatur Nachteile mit sich.</a:t>
            </a:r>
          </a:p>
          <a:p>
            <a:pPr eaLnBrk="1" hangingPunct="1"/>
            <a:r>
              <a:rPr lang="de-DE" altLang="de-DE" dirty="0" smtClean="0"/>
              <a:t> </a:t>
            </a:r>
          </a:p>
          <a:p>
            <a:pPr eaLnBrk="1" hangingPunct="1"/>
            <a:endParaRPr lang="de-DE" altLang="de-DE" dirty="0" smtClean="0"/>
          </a:p>
        </p:txBody>
      </p:sp>
      <p:sp>
        <p:nvSpPr>
          <p:cNvPr id="56324"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9211207B-F77F-41CA-8FE4-397CE1BC85F3}" type="slidenum">
              <a:rPr lang="de-DE" altLang="de-DE" smtClean="0"/>
              <a:pPr>
                <a:spcBef>
                  <a:spcPct val="0"/>
                </a:spcBef>
              </a:pPr>
              <a:t>15</a:t>
            </a:fld>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a:defRPr>
            </a:lvl1pPr>
            <a:lvl2pPr marL="714375" indent="-273050" defTabSz="915988" eaLnBrk="0" hangingPunct="0">
              <a:spcBef>
                <a:spcPct val="30000"/>
              </a:spcBef>
              <a:defRPr sz="1200">
                <a:solidFill>
                  <a:schemeClr val="tx1"/>
                </a:solidFill>
                <a:latin typeface="Times"/>
              </a:defRPr>
            </a:lvl2pPr>
            <a:lvl3pPr marL="1100138" indent="-219075" defTabSz="915988" eaLnBrk="0" hangingPunct="0">
              <a:spcBef>
                <a:spcPct val="30000"/>
              </a:spcBef>
              <a:defRPr sz="1200">
                <a:solidFill>
                  <a:schemeClr val="tx1"/>
                </a:solidFill>
                <a:latin typeface="Times"/>
              </a:defRPr>
            </a:lvl3pPr>
            <a:lvl4pPr marL="1541463" indent="-219075" defTabSz="915988" eaLnBrk="0" hangingPunct="0">
              <a:spcBef>
                <a:spcPct val="30000"/>
              </a:spcBef>
              <a:defRPr sz="1200">
                <a:solidFill>
                  <a:schemeClr val="tx1"/>
                </a:solidFill>
                <a:latin typeface="Times"/>
              </a:defRPr>
            </a:lvl4pPr>
            <a:lvl5pPr marL="1982788" indent="-219075" defTabSz="915988" eaLnBrk="0" hangingPunct="0">
              <a:spcBef>
                <a:spcPct val="30000"/>
              </a:spcBef>
              <a:defRPr sz="1200">
                <a:solidFill>
                  <a:schemeClr val="tx1"/>
                </a:solidFill>
                <a:latin typeface="Times"/>
              </a:defRPr>
            </a:lvl5pPr>
            <a:lvl6pPr marL="2439988" indent="-219075" defTabSz="915988" eaLnBrk="0" fontAlgn="base" hangingPunct="0">
              <a:spcBef>
                <a:spcPct val="30000"/>
              </a:spcBef>
              <a:spcAft>
                <a:spcPct val="0"/>
              </a:spcAft>
              <a:defRPr sz="1200">
                <a:solidFill>
                  <a:schemeClr val="tx1"/>
                </a:solidFill>
                <a:latin typeface="Times"/>
              </a:defRPr>
            </a:lvl6pPr>
            <a:lvl7pPr marL="2897188" indent="-219075" defTabSz="915988" eaLnBrk="0" fontAlgn="base" hangingPunct="0">
              <a:spcBef>
                <a:spcPct val="30000"/>
              </a:spcBef>
              <a:spcAft>
                <a:spcPct val="0"/>
              </a:spcAft>
              <a:defRPr sz="1200">
                <a:solidFill>
                  <a:schemeClr val="tx1"/>
                </a:solidFill>
                <a:latin typeface="Times"/>
              </a:defRPr>
            </a:lvl7pPr>
            <a:lvl8pPr marL="3354388" indent="-219075" defTabSz="915988" eaLnBrk="0" fontAlgn="base" hangingPunct="0">
              <a:spcBef>
                <a:spcPct val="30000"/>
              </a:spcBef>
              <a:spcAft>
                <a:spcPct val="0"/>
              </a:spcAft>
              <a:defRPr sz="1200">
                <a:solidFill>
                  <a:schemeClr val="tx1"/>
                </a:solidFill>
                <a:latin typeface="Times"/>
              </a:defRPr>
            </a:lvl8pPr>
            <a:lvl9pPr marL="3811588" indent="-219075" defTabSz="915988" eaLnBrk="0" fontAlgn="base" hangingPunct="0">
              <a:spcBef>
                <a:spcPct val="30000"/>
              </a:spcBef>
              <a:spcAft>
                <a:spcPct val="0"/>
              </a:spcAft>
              <a:defRPr sz="1200">
                <a:solidFill>
                  <a:schemeClr val="tx1"/>
                </a:solidFill>
                <a:latin typeface="Times"/>
              </a:defRPr>
            </a:lvl9pPr>
          </a:lstStyle>
          <a:p>
            <a:pPr eaLnBrk="1" hangingPunct="1">
              <a:spcBef>
                <a:spcPct val="0"/>
              </a:spcBef>
            </a:pPr>
            <a:fld id="{55D43399-4FDE-4A48-807E-3C3A1CF452B0}" type="slidenum">
              <a:rPr lang="de-DE" altLang="de-DE" smtClean="0">
                <a:solidFill>
                  <a:srgbClr val="000000"/>
                </a:solidFill>
                <a:latin typeface="Arial" charset="0"/>
              </a:rPr>
              <a:pPr eaLnBrk="1" hangingPunct="1">
                <a:spcBef>
                  <a:spcPct val="0"/>
                </a:spcBef>
              </a:pPr>
              <a:t>2</a:t>
            </a:fld>
            <a:endParaRPr lang="de-DE" altLang="de-DE" smtClean="0">
              <a:solidFill>
                <a:srgbClr val="000000"/>
              </a:solidFill>
              <a:latin typeface="Arial" charset="0"/>
            </a:endParaRPr>
          </a:p>
        </p:txBody>
      </p:sp>
      <p:sp>
        <p:nvSpPr>
          <p:cNvPr id="35843" name="Rectangle 2"/>
          <p:cNvSpPr>
            <a:spLocks noGrp="1" noRot="1" noChangeAspect="1" noChangeArrowheads="1" noTextEdit="1"/>
          </p:cNvSpPr>
          <p:nvPr>
            <p:ph type="sldImg"/>
          </p:nvPr>
        </p:nvSpPr>
        <p:spPr>
          <a:xfrm>
            <a:off x="962025" y="541338"/>
            <a:ext cx="4935538" cy="3700462"/>
          </a:xfrm>
          <a:ln/>
        </p:spPr>
      </p:sp>
      <p:sp>
        <p:nvSpPr>
          <p:cNvPr id="35844" name="Rectangle 3"/>
          <p:cNvSpPr>
            <a:spLocks noGrp="1" noChangeArrowheads="1"/>
          </p:cNvSpPr>
          <p:nvPr>
            <p:ph type="body" idx="1"/>
          </p:nvPr>
        </p:nvSpPr>
        <p:spPr>
          <a:xfrm>
            <a:off x="912813" y="4341813"/>
            <a:ext cx="50307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t>Das Miteinander von Hersteller und Betreiber in einer Kommunikationsschleife zum gegenseitigen Verständnis.</a:t>
            </a:r>
          </a:p>
          <a:p>
            <a:pPr eaLnBrk="1" hangingPunct="1"/>
            <a:endParaRPr lang="de-DE" altLang="de-DE" smtClean="0"/>
          </a:p>
          <a:p>
            <a:pPr eaLnBrk="1" hangingPunct="1"/>
            <a:r>
              <a:rPr lang="de-DE" altLang="de-DE" smtClean="0"/>
              <a:t>Die Beschaffung einer Maschine ohne Anreiz zur Manipulation verhindert dauerhaft einen Betrieb mit manipulierten Schutzeinrichtungen und damit den Verstoß gegen Gesetze. Die „Checkliste Maschineneinkauf“ unterstützt das Verfahren der Beschaffung.</a:t>
            </a:r>
          </a:p>
          <a:p>
            <a:pPr eaLnBrk="1" hangingPunct="1"/>
            <a:endParaRPr lang="de-DE" altLang="de-DE" smtClean="0"/>
          </a:p>
          <a:p>
            <a:pPr eaLnBrk="1" hangingPunct="1"/>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a:defRPr>
            </a:lvl1pPr>
            <a:lvl2pPr marL="714375" indent="-273050" defTabSz="915988" eaLnBrk="0" hangingPunct="0">
              <a:spcBef>
                <a:spcPct val="30000"/>
              </a:spcBef>
              <a:defRPr sz="1200">
                <a:solidFill>
                  <a:schemeClr val="tx1"/>
                </a:solidFill>
                <a:latin typeface="Times"/>
              </a:defRPr>
            </a:lvl2pPr>
            <a:lvl3pPr marL="1100138" indent="-219075" defTabSz="915988" eaLnBrk="0" hangingPunct="0">
              <a:spcBef>
                <a:spcPct val="30000"/>
              </a:spcBef>
              <a:defRPr sz="1200">
                <a:solidFill>
                  <a:schemeClr val="tx1"/>
                </a:solidFill>
                <a:latin typeface="Times"/>
              </a:defRPr>
            </a:lvl3pPr>
            <a:lvl4pPr marL="1541463" indent="-219075" defTabSz="915988" eaLnBrk="0" hangingPunct="0">
              <a:spcBef>
                <a:spcPct val="30000"/>
              </a:spcBef>
              <a:defRPr sz="1200">
                <a:solidFill>
                  <a:schemeClr val="tx1"/>
                </a:solidFill>
                <a:latin typeface="Times"/>
              </a:defRPr>
            </a:lvl4pPr>
            <a:lvl5pPr marL="1982788" indent="-219075" defTabSz="915988" eaLnBrk="0" hangingPunct="0">
              <a:spcBef>
                <a:spcPct val="30000"/>
              </a:spcBef>
              <a:defRPr sz="1200">
                <a:solidFill>
                  <a:schemeClr val="tx1"/>
                </a:solidFill>
                <a:latin typeface="Times"/>
              </a:defRPr>
            </a:lvl5pPr>
            <a:lvl6pPr marL="2439988" indent="-219075" defTabSz="915988" eaLnBrk="0" fontAlgn="base" hangingPunct="0">
              <a:spcBef>
                <a:spcPct val="30000"/>
              </a:spcBef>
              <a:spcAft>
                <a:spcPct val="0"/>
              </a:spcAft>
              <a:defRPr sz="1200">
                <a:solidFill>
                  <a:schemeClr val="tx1"/>
                </a:solidFill>
                <a:latin typeface="Times"/>
              </a:defRPr>
            </a:lvl6pPr>
            <a:lvl7pPr marL="2897188" indent="-219075" defTabSz="915988" eaLnBrk="0" fontAlgn="base" hangingPunct="0">
              <a:spcBef>
                <a:spcPct val="30000"/>
              </a:spcBef>
              <a:spcAft>
                <a:spcPct val="0"/>
              </a:spcAft>
              <a:defRPr sz="1200">
                <a:solidFill>
                  <a:schemeClr val="tx1"/>
                </a:solidFill>
                <a:latin typeface="Times"/>
              </a:defRPr>
            </a:lvl7pPr>
            <a:lvl8pPr marL="3354388" indent="-219075" defTabSz="915988" eaLnBrk="0" fontAlgn="base" hangingPunct="0">
              <a:spcBef>
                <a:spcPct val="30000"/>
              </a:spcBef>
              <a:spcAft>
                <a:spcPct val="0"/>
              </a:spcAft>
              <a:defRPr sz="1200">
                <a:solidFill>
                  <a:schemeClr val="tx1"/>
                </a:solidFill>
                <a:latin typeface="Times"/>
              </a:defRPr>
            </a:lvl8pPr>
            <a:lvl9pPr marL="3811588" indent="-219075" defTabSz="915988" eaLnBrk="0" fontAlgn="base" hangingPunct="0">
              <a:spcBef>
                <a:spcPct val="30000"/>
              </a:spcBef>
              <a:spcAft>
                <a:spcPct val="0"/>
              </a:spcAft>
              <a:defRPr sz="1200">
                <a:solidFill>
                  <a:schemeClr val="tx1"/>
                </a:solidFill>
                <a:latin typeface="Times"/>
              </a:defRPr>
            </a:lvl9pPr>
          </a:lstStyle>
          <a:p>
            <a:pPr eaLnBrk="1" hangingPunct="1">
              <a:spcBef>
                <a:spcPct val="0"/>
              </a:spcBef>
            </a:pPr>
            <a:fld id="{55D43399-4FDE-4A48-807E-3C3A1CF452B0}" type="slidenum">
              <a:rPr lang="de-DE" altLang="de-DE" smtClean="0">
                <a:solidFill>
                  <a:srgbClr val="000000"/>
                </a:solidFill>
                <a:latin typeface="Arial" charset="0"/>
              </a:rPr>
              <a:pPr eaLnBrk="1" hangingPunct="1">
                <a:spcBef>
                  <a:spcPct val="0"/>
                </a:spcBef>
              </a:pPr>
              <a:t>3</a:t>
            </a:fld>
            <a:endParaRPr lang="de-DE" altLang="de-DE" smtClean="0">
              <a:solidFill>
                <a:srgbClr val="000000"/>
              </a:solidFill>
              <a:latin typeface="Arial" charset="0"/>
            </a:endParaRPr>
          </a:p>
        </p:txBody>
      </p:sp>
      <p:sp>
        <p:nvSpPr>
          <p:cNvPr id="35843" name="Rectangle 2"/>
          <p:cNvSpPr>
            <a:spLocks noGrp="1" noRot="1" noChangeAspect="1" noChangeArrowheads="1" noTextEdit="1"/>
          </p:cNvSpPr>
          <p:nvPr>
            <p:ph type="sldImg"/>
          </p:nvPr>
        </p:nvSpPr>
        <p:spPr>
          <a:xfrm>
            <a:off x="962025" y="541338"/>
            <a:ext cx="4935538" cy="3700462"/>
          </a:xfrm>
          <a:ln/>
        </p:spPr>
      </p:sp>
      <p:sp>
        <p:nvSpPr>
          <p:cNvPr id="35844" name="Rectangle 3"/>
          <p:cNvSpPr>
            <a:spLocks noGrp="1" noChangeArrowheads="1"/>
          </p:cNvSpPr>
          <p:nvPr>
            <p:ph type="body" idx="1"/>
          </p:nvPr>
        </p:nvSpPr>
        <p:spPr>
          <a:xfrm>
            <a:off x="912813" y="4341813"/>
            <a:ext cx="50307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dirty="0" smtClean="0"/>
              <a:t>Es sollen möglichst Maschinen beschafft werden, die überhaupt keinen Manipulationsanreiz bieten, oder zumindest einen sehr geringen. Dies muss bereits beim Einkauf einer Maschine berücksichtigt werden, denn ist die Maschine erst einmal installiert, so muss der Betrieb in den nächsten 20 oder mehr Jahren mit allen Unzulänglichkeiten zurecht kommen. Zur Unterstützung des Einkaufs wird daher auszugsweise eine Checkliste vorgestellt, die den Einkauf von sicheren Maschinen fördert.</a:t>
            </a:r>
            <a:endParaRPr lang="de-DE" altLang="de-D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Aufzeigen der Ist- Situation:</a:t>
            </a:r>
          </a:p>
          <a:p>
            <a:r>
              <a:rPr lang="de-DE" altLang="de-DE" dirty="0" smtClean="0"/>
              <a:t>Im betrieblichen Alltag wird häufig von eventuell Betroffenen (also auch von der Führungsebene) „geblockt“, da man ja Versäumnisse eingestehen müsste und damit ursächlich zur Manipulation beigetragen haben könnte.</a:t>
            </a:r>
          </a:p>
          <a:p>
            <a:endParaRPr lang="de-DE" altLang="de-DE" dirty="0" smtClean="0"/>
          </a:p>
          <a:p>
            <a:r>
              <a:rPr lang="de-DE" altLang="de-DE" dirty="0" smtClean="0"/>
              <a:t>Mit dem Argument „Verbesserung der Bedienbarkeit bei gleichem oder erhöhtem Sicherheitsniveau“ lässt sich jedoch bei gleichzeitigem Unterlassen von Schuldzuweisungen erreichen, dass ein Handlungsdruck für alle Beteiligten entsteht.</a:t>
            </a:r>
          </a:p>
          <a:p>
            <a:endParaRPr lang="de-DE" dirty="0"/>
          </a:p>
        </p:txBody>
      </p:sp>
      <p:sp>
        <p:nvSpPr>
          <p:cNvPr id="4" name="Foliennummernplatzhalter 3"/>
          <p:cNvSpPr>
            <a:spLocks noGrp="1"/>
          </p:cNvSpPr>
          <p:nvPr>
            <p:ph type="sldNum" sz="quarter" idx="10"/>
          </p:nvPr>
        </p:nvSpPr>
        <p:spPr/>
        <p:txBody>
          <a:bodyPr/>
          <a:lstStyle/>
          <a:p>
            <a:pPr>
              <a:defRPr/>
            </a:pPr>
            <a:fld id="{51BB6B67-D7FB-4BE9-A65C-090A4C458F38}" type="slidenum">
              <a:rPr lang="de-DE" smtClean="0"/>
              <a:pPr>
                <a:defRPr/>
              </a:pPr>
              <a:t>4</a:t>
            </a:fld>
            <a:endParaRPr lang="de-DE"/>
          </a:p>
        </p:txBody>
      </p:sp>
    </p:spTree>
    <p:extLst>
      <p:ext uri="{BB962C8B-B14F-4D97-AF65-F5344CB8AC3E}">
        <p14:creationId xmlns:p14="http://schemas.microsoft.com/office/powerpoint/2010/main" val="21573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Grund der Manipulation ergibt sich aus der Frage nach dem WARUM. Daraus sind</a:t>
            </a:r>
            <a:r>
              <a:rPr lang="de-DE" baseline="0" dirty="0" smtClean="0"/>
              <a:t> die Maßnahmen zur Reduzierung des Manipulationsanreizes abzuleiten.</a:t>
            </a:r>
            <a:endParaRPr lang="de-DE" dirty="0"/>
          </a:p>
        </p:txBody>
      </p:sp>
      <p:sp>
        <p:nvSpPr>
          <p:cNvPr id="4" name="Foliennummernplatzhalter 3"/>
          <p:cNvSpPr>
            <a:spLocks noGrp="1"/>
          </p:cNvSpPr>
          <p:nvPr>
            <p:ph type="sldNum" sz="quarter" idx="10"/>
          </p:nvPr>
        </p:nvSpPr>
        <p:spPr/>
        <p:txBody>
          <a:bodyPr/>
          <a:lstStyle/>
          <a:p>
            <a:pPr>
              <a:defRPr/>
            </a:pPr>
            <a:fld id="{51BB6B67-D7FB-4BE9-A65C-090A4C458F38}" type="slidenum">
              <a:rPr lang="de-DE" smtClean="0"/>
              <a:pPr>
                <a:defRPr/>
              </a:pPr>
              <a:t>5</a:t>
            </a:fld>
            <a:endParaRPr lang="de-DE"/>
          </a:p>
        </p:txBody>
      </p:sp>
    </p:spTree>
    <p:extLst>
      <p:ext uri="{BB962C8B-B14F-4D97-AF65-F5344CB8AC3E}">
        <p14:creationId xmlns:p14="http://schemas.microsoft.com/office/powerpoint/2010/main" val="1933389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Schritt 2: Ursachen feststellen:</a:t>
            </a:r>
          </a:p>
          <a:p>
            <a:endParaRPr lang="de-DE" altLang="de-DE" dirty="0" smtClean="0"/>
          </a:p>
          <a:p>
            <a:r>
              <a:rPr lang="de-DE" altLang="de-DE" dirty="0" smtClean="0"/>
              <a:t>Warum, was geht nicht, welche Einschränkungen werden mit der Manipulation beseitigt?</a:t>
            </a:r>
          </a:p>
          <a:p>
            <a:r>
              <a:rPr lang="de-DE" altLang="de-DE" dirty="0" smtClean="0"/>
              <a:t>Dies soll kein Verhör werden, jedoch muss in jedem Fall darauf geachtet werden, dass sich hier niemand „herausredet“. Phrasen des Befragten wie: “das haben wir immer schon so gemacht“, oder „das geht nicht anders“ dürfen nicht akzeptiert werden und müssen fachlich hinterfragt werden.</a:t>
            </a:r>
          </a:p>
        </p:txBody>
      </p:sp>
      <p:sp>
        <p:nvSpPr>
          <p:cNvPr id="39940"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0715B7D2-CEDA-450C-9FAE-EBFB26972289}" type="slidenum">
              <a:rPr lang="de-DE" altLang="de-DE" smtClean="0"/>
              <a:pPr>
                <a:spcBef>
                  <a:spcPct val="0"/>
                </a:spcBef>
              </a:pPr>
              <a:t>6</a:t>
            </a:fld>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Nach der fachlichen Hinterfragung von Schritt 2 geht es hier um Maßnahmen nach TOP.</a:t>
            </a:r>
          </a:p>
          <a:p>
            <a:r>
              <a:rPr lang="de-DE" altLang="de-DE" dirty="0" smtClean="0"/>
              <a:t>Häufig macht es sich der Gegenüber einfach und lässt „einfache“ Schutzmaßnahmen gerne zu – die er dann wieder manipulieren kann. Ein solches unehrliche Spiel muss an dieser Stelle entdeckt werden, der Gegenüber muss damit konfrontiert werden!</a:t>
            </a:r>
          </a:p>
          <a:p>
            <a:r>
              <a:rPr lang="de-DE" altLang="de-DE" dirty="0" smtClean="0"/>
              <a:t>Die getroffenen Maßnahmen dürfen an anderer Stelle keine Einschränkungen bewirken und können durchaus erhebliche finanzielle Mittel in Anspruch nehmen. Jedoch sind Maßnahmen, die „im laufenden Betrieb“ durchgeführt werden immer kostspieliger als wenn sie von Anfang an implementiert worden wären, und mit Verweis auf Folie 2 verbessern sie die Bedienbarkeit, somit die Schnelligkeit und sparen beim Betrieb wertvolle Arbeitszeit ein (Produktivität steigt in der Regel).</a:t>
            </a:r>
          </a:p>
        </p:txBody>
      </p:sp>
      <p:sp>
        <p:nvSpPr>
          <p:cNvPr id="4" name="Foliennummernplatzhalter 3"/>
          <p:cNvSpPr>
            <a:spLocks noGrp="1"/>
          </p:cNvSpPr>
          <p:nvPr>
            <p:ph type="sldNum" sz="quarter" idx="10"/>
          </p:nvPr>
        </p:nvSpPr>
        <p:spPr/>
        <p:txBody>
          <a:bodyPr/>
          <a:lstStyle/>
          <a:p>
            <a:pPr>
              <a:defRPr/>
            </a:pPr>
            <a:fld id="{51BB6B67-D7FB-4BE9-A65C-090A4C458F38}" type="slidenum">
              <a:rPr lang="de-DE" smtClean="0"/>
              <a:pPr>
                <a:defRPr/>
              </a:pPr>
              <a:t>7</a:t>
            </a:fld>
            <a:endParaRPr lang="de-DE"/>
          </a:p>
        </p:txBody>
      </p:sp>
    </p:spTree>
    <p:extLst>
      <p:ext uri="{BB962C8B-B14F-4D97-AF65-F5344CB8AC3E}">
        <p14:creationId xmlns:p14="http://schemas.microsoft.com/office/powerpoint/2010/main" val="373968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Hier wird die Frage erörtert, wer Ansprechpartner ist und wo man die beste Hilfe einholen kann.</a:t>
            </a:r>
          </a:p>
          <a:p>
            <a:endParaRPr lang="de-DE" altLang="de-DE" dirty="0" smtClean="0"/>
          </a:p>
          <a:p>
            <a:r>
              <a:rPr lang="de-DE" altLang="de-DE" dirty="0" smtClean="0"/>
              <a:t>Ansprechpartner können  neben Hersteller / Lieferant auch staatliche Stellen (GAA), Berufsgenossenschaften oder auch die SIFA und der Betriebsarzt sein.</a:t>
            </a:r>
            <a:r>
              <a:rPr lang="de-DE" altLang="de-DE" baseline="0" dirty="0" smtClean="0"/>
              <a:t> </a:t>
            </a:r>
            <a:r>
              <a:rPr lang="de-DE" altLang="de-DE" dirty="0" smtClean="0"/>
              <a:t>Die  Verbesserung eines Schutzkonzeptes führt in der Regel nicht zur „wesentlichen Veränderung“ an der Maschine.</a:t>
            </a:r>
          </a:p>
          <a:p>
            <a:endParaRPr lang="de-DE" dirty="0" smtClean="0"/>
          </a:p>
          <a:p>
            <a:r>
              <a:rPr lang="de-DE" dirty="0" smtClean="0"/>
              <a:t>In dieser Reihenfolge sollen die Maßnahmen zur Vermeidung der Manipulation durchgeführt werden:</a:t>
            </a:r>
          </a:p>
          <a:p>
            <a:pPr>
              <a:defRPr/>
            </a:pPr>
            <a:endParaRPr lang="de-DE" dirty="0" smtClean="0"/>
          </a:p>
          <a:p>
            <a:pPr marL="228600" indent="-228600">
              <a:buFontTx/>
              <a:buAutoNum type="arabicPeriod"/>
              <a:defRPr/>
            </a:pPr>
            <a:r>
              <a:rPr lang="de-DE" dirty="0" smtClean="0"/>
              <a:t>Manipulation verhindern, indem kein Manipulationsanreiz besteht; d.h. die Schutzeinrichtungen stören nicht</a:t>
            </a:r>
          </a:p>
          <a:p>
            <a:pPr marL="228600" indent="-228600">
              <a:buFontTx/>
              <a:buAutoNum type="arabicPeriod"/>
              <a:defRPr/>
            </a:pPr>
            <a:r>
              <a:rPr lang="de-DE" dirty="0" smtClean="0"/>
              <a:t>Manipulation erschweren, indem z. B. Positionsschalter unzugänglich angebaut werden oder unlösbare Montage von Positionsschalter und </a:t>
            </a:r>
            <a:r>
              <a:rPr lang="de-DE" dirty="0" err="1" smtClean="0"/>
              <a:t>Betätiger</a:t>
            </a:r>
            <a:r>
              <a:rPr lang="de-DE" dirty="0" smtClean="0"/>
              <a:t> (Schweißen, Kleben)</a:t>
            </a:r>
          </a:p>
          <a:p>
            <a:pPr marL="228600" indent="-228600">
              <a:buFontTx/>
              <a:buAutoNum type="arabicPeriod"/>
              <a:defRPr/>
            </a:pPr>
            <a:r>
              <a:rPr lang="de-DE" dirty="0" smtClean="0"/>
              <a:t>Manipulation erkennen (durch die Steuerung) und den Maschinenbetrieb verhindern; Beispiel: Bei einer Brotschneidemaschine muss regelmäßig eine Klappe zum Entnehmen des geschnittenen Brotes geöffnet werden. Die Steuerung überwacht die Stellung der Klappe und erwartet im Betrieb regelmäßiges Öffnen/Schließen. Wenn das nicht erkannt wird, liegt Manipulation vor und die Steuerung unterbindet den weiteren Betrieb.</a:t>
            </a:r>
          </a:p>
          <a:p>
            <a:endParaRPr lang="de-DE" dirty="0"/>
          </a:p>
        </p:txBody>
      </p:sp>
      <p:sp>
        <p:nvSpPr>
          <p:cNvPr id="4" name="Foliennummernplatzhalter 3"/>
          <p:cNvSpPr>
            <a:spLocks noGrp="1"/>
          </p:cNvSpPr>
          <p:nvPr>
            <p:ph type="sldNum" sz="quarter" idx="10"/>
          </p:nvPr>
        </p:nvSpPr>
        <p:spPr/>
        <p:txBody>
          <a:bodyPr/>
          <a:lstStyle/>
          <a:p>
            <a:pPr>
              <a:defRPr/>
            </a:pPr>
            <a:fld id="{51BB6B67-D7FB-4BE9-A65C-090A4C458F38}" type="slidenum">
              <a:rPr lang="de-DE" smtClean="0"/>
              <a:pPr>
                <a:defRPr/>
              </a:pPr>
              <a:t>8</a:t>
            </a:fld>
            <a:endParaRPr lang="de-DE"/>
          </a:p>
        </p:txBody>
      </p:sp>
    </p:spTree>
    <p:extLst>
      <p:ext uri="{BB962C8B-B14F-4D97-AF65-F5344CB8AC3E}">
        <p14:creationId xmlns:p14="http://schemas.microsoft.com/office/powerpoint/2010/main" val="2020240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t>Nicht immer lassen sich Schutzeinrichtungen konstruktiv so ausführen, dass kein oder nur ein geringer Anreiz zur Manipulation vorliegt. Es ist daher besonders wichtig, das Personal entsprechend zu unterweisen und auf die Gefahren der Manipulation hinzuweisen. Manipulation darf durch Vorgesetzte nicht toleriert werden und erst recht nicht durch „Schulterklopfen“ für die Zeitersparnis oder für das Vermeiden von Produktionsunterbrechungen unterstützt werden.</a:t>
            </a:r>
          </a:p>
          <a:p>
            <a:pPr eaLnBrk="1" hangingPunct="1"/>
            <a:endParaRPr lang="de-DE" altLang="de-DE" dirty="0" smtClean="0"/>
          </a:p>
          <a:p>
            <a:r>
              <a:rPr lang="de-DE" altLang="de-DE" dirty="0" smtClean="0"/>
              <a:t>Personenbezogene Maßnahmen folgen innerbetrieblich dem Organisationshandeln und sind von allen Vorgesetzten, auch den höheren Führungskräften ernst zu nehmen.</a:t>
            </a:r>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pPr>
              <a:defRPr/>
            </a:pPr>
            <a:fld id="{51BB6B67-D7FB-4BE9-A65C-090A4C458F38}" type="slidenum">
              <a:rPr lang="de-DE" smtClean="0"/>
              <a:pPr>
                <a:defRPr/>
              </a:pPr>
              <a:t>9</a:t>
            </a:fld>
            <a:endParaRPr lang="de-DE"/>
          </a:p>
        </p:txBody>
      </p:sp>
    </p:spTree>
    <p:extLst>
      <p:ext uri="{BB962C8B-B14F-4D97-AF65-F5344CB8AC3E}">
        <p14:creationId xmlns:p14="http://schemas.microsoft.com/office/powerpoint/2010/main" val="1363700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 name="Picture 20" descr="01-DGUV PPT-Titel_Fuß4zu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1538"/>
            <a:ext cx="9140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2593975" y="2189163"/>
            <a:ext cx="6102350" cy="849312"/>
          </a:xfrm>
        </p:spPr>
        <p:txBody>
          <a:bodyPr bIns="0"/>
          <a:lstStyle>
            <a:lvl1pPr>
              <a:lnSpc>
                <a:spcPct val="90000"/>
              </a:lnSpc>
              <a:defRPr sz="3000"/>
            </a:lvl1pPr>
          </a:lstStyle>
          <a:p>
            <a:pPr lvl="0"/>
            <a:r>
              <a:rPr lang="de-DE" noProof="0" smtClean="0"/>
              <a:t>Titel des Vortrags,</a:t>
            </a:r>
            <a:br>
              <a:rPr lang="de-DE" noProof="0" smtClean="0"/>
            </a:br>
            <a:r>
              <a:rPr lang="de-DE" noProof="0" smtClean="0"/>
              <a:t>bei Bedarf zweizeilig</a:t>
            </a:r>
          </a:p>
        </p:txBody>
      </p:sp>
      <p:sp>
        <p:nvSpPr>
          <p:cNvPr id="50192" name="Rectangle 16"/>
          <p:cNvSpPr>
            <a:spLocks noGrp="1" noChangeArrowheads="1"/>
          </p:cNvSpPr>
          <p:nvPr>
            <p:ph type="subTitle" idx="1"/>
          </p:nvPr>
        </p:nvSpPr>
        <p:spPr>
          <a:xfrm>
            <a:off x="2593975" y="3103563"/>
            <a:ext cx="6102350" cy="1587500"/>
          </a:xfrm>
          <a:extLst/>
        </p:spPr>
        <p:txBody>
          <a:bodyPr/>
          <a:lstStyle>
            <a:lvl1pPr>
              <a:defRPr sz="2400" b="1"/>
            </a:lvl1pPr>
          </a:lstStyle>
          <a:p>
            <a:pPr lvl="0"/>
            <a:r>
              <a:rPr lang="de-DE" noProof="0" smtClean="0"/>
              <a:t>Untertitel</a:t>
            </a:r>
          </a:p>
        </p:txBody>
      </p:sp>
      <p:sp>
        <p:nvSpPr>
          <p:cNvPr id="6" name="Rectangle 13"/>
          <p:cNvSpPr>
            <a:spLocks noGrp="1" noChangeArrowheads="1"/>
          </p:cNvSpPr>
          <p:nvPr>
            <p:ph type="dt" sz="half" idx="10"/>
          </p:nvPr>
        </p:nvSpPr>
        <p:spPr>
          <a:xfrm>
            <a:off x="2593975" y="6243638"/>
            <a:ext cx="5984875" cy="254000"/>
          </a:xfrm>
        </p:spPr>
        <p:txBody>
          <a:bodyPr anchor="t"/>
          <a:lstStyle>
            <a:lvl1pPr algn="l" defTabSz="914400" eaLnBrk="0" hangingPunct="0">
              <a:defRPr sz="1500">
                <a:solidFill>
                  <a:srgbClr val="555555"/>
                </a:solidFill>
                <a:latin typeface="Arial" pitchFamily="34" charset="0"/>
              </a:defRPr>
            </a:lvl1pPr>
          </a:lstStyle>
          <a:p>
            <a:pPr>
              <a:defRPr/>
            </a:pPr>
            <a:fld id="{7FD0F905-763B-4182-9A27-938AF0CDC460}" type="datetime1">
              <a:rPr lang="de-DE" smtClean="0"/>
              <a:t>30.03.2016</a:t>
            </a:fld>
            <a:endParaRPr lang="de-DE"/>
          </a:p>
        </p:txBody>
      </p:sp>
      <p:sp>
        <p:nvSpPr>
          <p:cNvPr id="7" name="Rectangle 14"/>
          <p:cNvSpPr>
            <a:spLocks noGrp="1" noChangeArrowheads="1"/>
          </p:cNvSpPr>
          <p:nvPr>
            <p:ph type="ftr" sz="quarter" idx="11"/>
          </p:nvPr>
        </p:nvSpPr>
        <p:spPr>
          <a:xfrm>
            <a:off x="2593975" y="5910263"/>
            <a:ext cx="5984875" cy="260350"/>
          </a:xfrm>
        </p:spPr>
        <p:txBody>
          <a:bodyPr anchor="t"/>
          <a:lstStyle>
            <a:lvl1pPr defTabSz="914400" eaLnBrk="0" hangingPunct="0">
              <a:defRPr sz="1700">
                <a:solidFill>
                  <a:srgbClr val="555555"/>
                </a:solidFill>
                <a:latin typeface="Arial" pitchFamily="34" charset="0"/>
              </a:defRPr>
            </a:lvl1pPr>
          </a:lstStyle>
          <a:p>
            <a:pPr>
              <a:defRPr/>
            </a:pPr>
            <a:r>
              <a:rPr lang="de-DE" smtClean="0"/>
              <a:t>Manipulation verhindern, Modul 3: Betrieb von Maschinen</a:t>
            </a:r>
            <a:endParaRPr lang="de-DE"/>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35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08679DAB-7A85-400C-8AF9-5C4A4E69B777}" type="datetime1">
              <a:rPr lang="de-DE" smtClean="0"/>
              <a:t>30.03.2016</a:t>
            </a:fld>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t>Manipulation verhindern, Modul 3: Betrieb von Maschinen</a:t>
            </a:r>
            <a:endParaRPr lang="de-DE"/>
          </a:p>
        </p:txBody>
      </p:sp>
      <p:sp>
        <p:nvSpPr>
          <p:cNvPr id="6" name="Rectangle 13"/>
          <p:cNvSpPr>
            <a:spLocks noGrp="1" noChangeArrowheads="1"/>
          </p:cNvSpPr>
          <p:nvPr>
            <p:ph type="sldNum" sz="quarter" idx="12"/>
          </p:nvPr>
        </p:nvSpPr>
        <p:spPr>
          <a:ln/>
        </p:spPr>
        <p:txBody>
          <a:bodyPr/>
          <a:lstStyle>
            <a:lvl1pPr>
              <a:defRPr/>
            </a:lvl1pPr>
          </a:lstStyle>
          <a:p>
            <a:pPr>
              <a:defRPr/>
            </a:pPr>
            <a:r>
              <a:rPr lang="de-DE"/>
              <a:t>Seite </a:t>
            </a:r>
            <a:fld id="{A0EF7551-98D6-4172-A1B1-1A6ACD20C9FC}" type="slidenum">
              <a:rPr lang="de-DE"/>
              <a:pPr>
                <a:defRPr/>
              </a:pPr>
              <a:t>‹Nr.›</a:t>
            </a:fld>
            <a:endParaRPr lang="de-DE"/>
          </a:p>
        </p:txBody>
      </p:sp>
    </p:spTree>
    <p:extLst>
      <p:ext uri="{BB962C8B-B14F-4D97-AF65-F5344CB8AC3E}">
        <p14:creationId xmlns:p14="http://schemas.microsoft.com/office/powerpoint/2010/main" val="274675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01B8506E-AD1A-402B-ADC7-73EA3D508AD3}" type="datetime1">
              <a:rPr lang="de-DE" smtClean="0"/>
              <a:t>30.03.2016</a:t>
            </a:fld>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t>Manipulation verhindern, Modul 3: Betrieb von Maschinen</a:t>
            </a:r>
            <a:endParaRPr lang="de-DE"/>
          </a:p>
        </p:txBody>
      </p:sp>
      <p:sp>
        <p:nvSpPr>
          <p:cNvPr id="6" name="Rectangle 13"/>
          <p:cNvSpPr>
            <a:spLocks noGrp="1" noChangeArrowheads="1"/>
          </p:cNvSpPr>
          <p:nvPr>
            <p:ph type="sldNum" sz="quarter" idx="12"/>
          </p:nvPr>
        </p:nvSpPr>
        <p:spPr>
          <a:ln/>
        </p:spPr>
        <p:txBody>
          <a:bodyPr/>
          <a:lstStyle>
            <a:lvl1pPr>
              <a:defRPr/>
            </a:lvl1pPr>
          </a:lstStyle>
          <a:p>
            <a:pPr>
              <a:defRPr/>
            </a:pPr>
            <a:r>
              <a:rPr lang="de-DE"/>
              <a:t>Seite </a:t>
            </a:r>
            <a:fld id="{785B235E-EBE2-4BDE-98F7-8E6BDDFCA5C1}" type="slidenum">
              <a:rPr lang="de-DE"/>
              <a:pPr>
                <a:defRPr/>
              </a:pPr>
              <a:t>‹Nr.›</a:t>
            </a:fld>
            <a:endParaRPr lang="de-DE"/>
          </a:p>
        </p:txBody>
      </p:sp>
    </p:spTree>
    <p:extLst>
      <p:ext uri="{BB962C8B-B14F-4D97-AF65-F5344CB8AC3E}">
        <p14:creationId xmlns:p14="http://schemas.microsoft.com/office/powerpoint/2010/main" val="115165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A8AD460C-A1AE-4EEC-AFE9-DD170499F432}" type="datetime1">
              <a:rPr lang="de-DE" smtClean="0"/>
              <a:t>30.03.2016</a:t>
            </a:fld>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t>Manipulation verhindern, Modul 3: Betrieb von Maschinen</a:t>
            </a:r>
            <a:endParaRPr lang="de-DE"/>
          </a:p>
        </p:txBody>
      </p:sp>
      <p:sp>
        <p:nvSpPr>
          <p:cNvPr id="6" name="Rectangle 13"/>
          <p:cNvSpPr>
            <a:spLocks noGrp="1" noChangeArrowheads="1"/>
          </p:cNvSpPr>
          <p:nvPr>
            <p:ph type="sldNum" sz="quarter" idx="12"/>
          </p:nvPr>
        </p:nvSpPr>
        <p:spPr>
          <a:ln/>
        </p:spPr>
        <p:txBody>
          <a:bodyPr/>
          <a:lstStyle>
            <a:lvl1pPr>
              <a:defRPr/>
            </a:lvl1pPr>
          </a:lstStyle>
          <a:p>
            <a:pPr>
              <a:defRPr/>
            </a:pPr>
            <a:r>
              <a:rPr lang="de-DE"/>
              <a:t>Seite </a:t>
            </a:r>
            <a:fld id="{A719985F-ADA8-4F09-AB7F-E298F1337937}" type="slidenum">
              <a:rPr lang="de-DE"/>
              <a:pPr>
                <a:defRPr/>
              </a:pPr>
              <a:t>‹Nr.›</a:t>
            </a:fld>
            <a:endParaRPr lang="de-DE"/>
          </a:p>
        </p:txBody>
      </p:sp>
    </p:spTree>
    <p:extLst>
      <p:ext uri="{BB962C8B-B14F-4D97-AF65-F5344CB8AC3E}">
        <p14:creationId xmlns:p14="http://schemas.microsoft.com/office/powerpoint/2010/main" val="239939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fld id="{80994662-092C-4614-A176-CE295A8BD84A}" type="datetime1">
              <a:rPr lang="de-DE" smtClean="0"/>
              <a:t>30.03.2016</a:t>
            </a:fld>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t>Manipulation verhindern, Modul 3: Betrieb von Maschinen</a:t>
            </a:r>
            <a:endParaRPr lang="de-DE"/>
          </a:p>
        </p:txBody>
      </p:sp>
      <p:sp>
        <p:nvSpPr>
          <p:cNvPr id="6" name="Rectangle 13"/>
          <p:cNvSpPr>
            <a:spLocks noGrp="1" noChangeArrowheads="1"/>
          </p:cNvSpPr>
          <p:nvPr>
            <p:ph type="sldNum" sz="quarter" idx="12"/>
          </p:nvPr>
        </p:nvSpPr>
        <p:spPr>
          <a:ln/>
        </p:spPr>
        <p:txBody>
          <a:bodyPr/>
          <a:lstStyle>
            <a:lvl1pPr>
              <a:defRPr/>
            </a:lvl1pPr>
          </a:lstStyle>
          <a:p>
            <a:pPr>
              <a:defRPr/>
            </a:pPr>
            <a:r>
              <a:rPr lang="de-DE"/>
              <a:t>Seite </a:t>
            </a:r>
            <a:fld id="{F8C281D6-7937-413A-B67D-28C88323AC76}" type="slidenum">
              <a:rPr lang="de-DE"/>
              <a:pPr>
                <a:defRPr/>
              </a:pPr>
              <a:t>‹Nr.›</a:t>
            </a:fld>
            <a:endParaRPr lang="de-DE"/>
          </a:p>
        </p:txBody>
      </p:sp>
    </p:spTree>
    <p:extLst>
      <p:ext uri="{BB962C8B-B14F-4D97-AF65-F5344CB8AC3E}">
        <p14:creationId xmlns:p14="http://schemas.microsoft.com/office/powerpoint/2010/main" val="200032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EAF0F951-E08F-469D-B70A-B35433BD622C}" type="datetime1">
              <a:rPr lang="de-DE" smtClean="0"/>
              <a:t>30.03.2016</a:t>
            </a:fld>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t>Manipulation verhindern, Modul 3: Betrieb von Maschinen</a:t>
            </a:r>
            <a:endParaRPr lang="de-DE"/>
          </a:p>
        </p:txBody>
      </p:sp>
      <p:sp>
        <p:nvSpPr>
          <p:cNvPr id="7" name="Rectangle 13"/>
          <p:cNvSpPr>
            <a:spLocks noGrp="1" noChangeArrowheads="1"/>
          </p:cNvSpPr>
          <p:nvPr>
            <p:ph type="sldNum" sz="quarter" idx="12"/>
          </p:nvPr>
        </p:nvSpPr>
        <p:spPr>
          <a:ln/>
        </p:spPr>
        <p:txBody>
          <a:bodyPr/>
          <a:lstStyle>
            <a:lvl1pPr>
              <a:defRPr/>
            </a:lvl1pPr>
          </a:lstStyle>
          <a:p>
            <a:pPr>
              <a:defRPr/>
            </a:pPr>
            <a:r>
              <a:rPr lang="de-DE"/>
              <a:t>Seite </a:t>
            </a:r>
            <a:fld id="{C40D7881-E9BA-4250-B6D9-E0E5EF02C254}" type="slidenum">
              <a:rPr lang="de-DE"/>
              <a:pPr>
                <a:defRPr/>
              </a:pPr>
              <a:t>‹Nr.›</a:t>
            </a:fld>
            <a:endParaRPr lang="de-DE"/>
          </a:p>
        </p:txBody>
      </p:sp>
    </p:spTree>
    <p:extLst>
      <p:ext uri="{BB962C8B-B14F-4D97-AF65-F5344CB8AC3E}">
        <p14:creationId xmlns:p14="http://schemas.microsoft.com/office/powerpoint/2010/main" val="393123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02A44CB8-4431-4FFF-9785-BBCC00361B72}" type="datetime1">
              <a:rPr lang="de-DE" smtClean="0"/>
              <a:t>30.03.2016</a:t>
            </a:fld>
            <a:endParaRPr lang="de-DE"/>
          </a:p>
        </p:txBody>
      </p:sp>
      <p:sp>
        <p:nvSpPr>
          <p:cNvPr id="8" name="Rectangle 12"/>
          <p:cNvSpPr>
            <a:spLocks noGrp="1" noChangeArrowheads="1"/>
          </p:cNvSpPr>
          <p:nvPr>
            <p:ph type="ftr" sz="quarter" idx="11"/>
          </p:nvPr>
        </p:nvSpPr>
        <p:spPr>
          <a:ln/>
        </p:spPr>
        <p:txBody>
          <a:bodyPr/>
          <a:lstStyle>
            <a:lvl1pPr>
              <a:defRPr/>
            </a:lvl1pPr>
          </a:lstStyle>
          <a:p>
            <a:pPr>
              <a:defRPr/>
            </a:pPr>
            <a:r>
              <a:rPr lang="de-DE" smtClean="0"/>
              <a:t>Manipulation verhindern, Modul 3: Betrieb von Maschinen</a:t>
            </a:r>
            <a:endParaRPr lang="de-DE"/>
          </a:p>
        </p:txBody>
      </p:sp>
      <p:sp>
        <p:nvSpPr>
          <p:cNvPr id="9" name="Rectangle 13"/>
          <p:cNvSpPr>
            <a:spLocks noGrp="1" noChangeArrowheads="1"/>
          </p:cNvSpPr>
          <p:nvPr>
            <p:ph type="sldNum" sz="quarter" idx="12"/>
          </p:nvPr>
        </p:nvSpPr>
        <p:spPr>
          <a:ln/>
        </p:spPr>
        <p:txBody>
          <a:bodyPr/>
          <a:lstStyle>
            <a:lvl1pPr>
              <a:defRPr/>
            </a:lvl1pPr>
          </a:lstStyle>
          <a:p>
            <a:pPr>
              <a:defRPr/>
            </a:pPr>
            <a:r>
              <a:rPr lang="de-DE"/>
              <a:t>Seite </a:t>
            </a:r>
            <a:fld id="{59829F57-8534-4469-B878-04461214329F}" type="slidenum">
              <a:rPr lang="de-DE"/>
              <a:pPr>
                <a:defRPr/>
              </a:pPr>
              <a:t>‹Nr.›</a:t>
            </a:fld>
            <a:endParaRPr lang="de-DE"/>
          </a:p>
        </p:txBody>
      </p:sp>
    </p:spTree>
    <p:extLst>
      <p:ext uri="{BB962C8B-B14F-4D97-AF65-F5344CB8AC3E}">
        <p14:creationId xmlns:p14="http://schemas.microsoft.com/office/powerpoint/2010/main" val="208026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fld id="{109DFB72-F785-46EF-9C6D-5AF49BACF06C}" type="datetime1">
              <a:rPr lang="de-DE" smtClean="0"/>
              <a:t>30.03.2016</a:t>
            </a:fld>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smtClean="0"/>
              <a:t>Manipulation verhindern, Modul 3: Betrieb von Maschinen</a:t>
            </a:r>
            <a:endParaRPr lang="de-DE"/>
          </a:p>
        </p:txBody>
      </p:sp>
      <p:sp>
        <p:nvSpPr>
          <p:cNvPr id="5" name="Rectangle 13"/>
          <p:cNvSpPr>
            <a:spLocks noGrp="1" noChangeArrowheads="1"/>
          </p:cNvSpPr>
          <p:nvPr>
            <p:ph type="sldNum" sz="quarter" idx="12"/>
          </p:nvPr>
        </p:nvSpPr>
        <p:spPr>
          <a:ln/>
        </p:spPr>
        <p:txBody>
          <a:bodyPr/>
          <a:lstStyle>
            <a:lvl1pPr>
              <a:defRPr/>
            </a:lvl1pPr>
          </a:lstStyle>
          <a:p>
            <a:pPr>
              <a:defRPr/>
            </a:pPr>
            <a:r>
              <a:rPr lang="de-DE"/>
              <a:t>Seite </a:t>
            </a:r>
            <a:fld id="{12499F76-88C7-4C8E-BBC4-1EAE9F2B177A}" type="slidenum">
              <a:rPr lang="de-DE"/>
              <a:pPr>
                <a:defRPr/>
              </a:pPr>
              <a:t>‹Nr.›</a:t>
            </a:fld>
            <a:endParaRPr lang="de-DE"/>
          </a:p>
        </p:txBody>
      </p:sp>
    </p:spTree>
    <p:extLst>
      <p:ext uri="{BB962C8B-B14F-4D97-AF65-F5344CB8AC3E}">
        <p14:creationId xmlns:p14="http://schemas.microsoft.com/office/powerpoint/2010/main" val="127011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29113908-7E06-4D2B-9D96-B97338B92FF7}" type="datetime1">
              <a:rPr lang="de-DE" smtClean="0"/>
              <a:t>30.03.2016</a:t>
            </a:fld>
            <a:endParaRPr 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smtClean="0"/>
              <a:t>Manipulation verhindern, Modul 3: Betrieb von Maschinen</a:t>
            </a:r>
            <a:endParaRPr lang="de-DE"/>
          </a:p>
        </p:txBody>
      </p:sp>
      <p:sp>
        <p:nvSpPr>
          <p:cNvPr id="4" name="Rectangle 13"/>
          <p:cNvSpPr>
            <a:spLocks noGrp="1" noChangeArrowheads="1"/>
          </p:cNvSpPr>
          <p:nvPr>
            <p:ph type="sldNum" sz="quarter" idx="12"/>
          </p:nvPr>
        </p:nvSpPr>
        <p:spPr>
          <a:ln/>
        </p:spPr>
        <p:txBody>
          <a:bodyPr/>
          <a:lstStyle>
            <a:lvl1pPr>
              <a:defRPr/>
            </a:lvl1pPr>
          </a:lstStyle>
          <a:p>
            <a:pPr>
              <a:defRPr/>
            </a:pPr>
            <a:r>
              <a:rPr lang="de-DE"/>
              <a:t>Seite </a:t>
            </a:r>
            <a:fld id="{FC5E6633-0E44-4D43-A79C-504B46FC8C51}" type="slidenum">
              <a:rPr lang="de-DE"/>
              <a:pPr>
                <a:defRPr/>
              </a:pPr>
              <a:t>‹Nr.›</a:t>
            </a:fld>
            <a:endParaRPr lang="de-DE"/>
          </a:p>
        </p:txBody>
      </p:sp>
    </p:spTree>
    <p:extLst>
      <p:ext uri="{BB962C8B-B14F-4D97-AF65-F5344CB8AC3E}">
        <p14:creationId xmlns:p14="http://schemas.microsoft.com/office/powerpoint/2010/main" val="352169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463A0694-A894-4468-879E-0EBEC74E9D3A}" type="datetime1">
              <a:rPr lang="de-DE" smtClean="0"/>
              <a:t>30.03.2016</a:t>
            </a:fld>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t>Manipulation verhindern, Modul 3: Betrieb von Maschinen</a:t>
            </a:r>
            <a:endParaRPr lang="de-DE"/>
          </a:p>
        </p:txBody>
      </p:sp>
      <p:sp>
        <p:nvSpPr>
          <p:cNvPr id="7" name="Rectangle 13"/>
          <p:cNvSpPr>
            <a:spLocks noGrp="1" noChangeArrowheads="1"/>
          </p:cNvSpPr>
          <p:nvPr>
            <p:ph type="sldNum" sz="quarter" idx="12"/>
          </p:nvPr>
        </p:nvSpPr>
        <p:spPr>
          <a:ln/>
        </p:spPr>
        <p:txBody>
          <a:bodyPr/>
          <a:lstStyle>
            <a:lvl1pPr>
              <a:defRPr/>
            </a:lvl1pPr>
          </a:lstStyle>
          <a:p>
            <a:pPr>
              <a:defRPr/>
            </a:pPr>
            <a:r>
              <a:rPr lang="de-DE"/>
              <a:t>Seite </a:t>
            </a:r>
            <a:fld id="{16954223-A33D-4258-B7BC-F31713D8B046}" type="slidenum">
              <a:rPr lang="de-DE"/>
              <a:pPr>
                <a:defRPr/>
              </a:pPr>
              <a:t>‹Nr.›</a:t>
            </a:fld>
            <a:endParaRPr lang="de-DE"/>
          </a:p>
        </p:txBody>
      </p:sp>
    </p:spTree>
    <p:extLst>
      <p:ext uri="{BB962C8B-B14F-4D97-AF65-F5344CB8AC3E}">
        <p14:creationId xmlns:p14="http://schemas.microsoft.com/office/powerpoint/2010/main" val="369886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7535E278-471B-4E18-A030-FD2D3569AB90}" type="datetime1">
              <a:rPr lang="de-DE" smtClean="0"/>
              <a:t>30.03.2016</a:t>
            </a:fld>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t>Manipulation verhindern, Modul 3: Betrieb von Maschinen</a:t>
            </a:r>
            <a:endParaRPr lang="de-DE"/>
          </a:p>
        </p:txBody>
      </p:sp>
      <p:sp>
        <p:nvSpPr>
          <p:cNvPr id="7" name="Rectangle 13"/>
          <p:cNvSpPr>
            <a:spLocks noGrp="1" noChangeArrowheads="1"/>
          </p:cNvSpPr>
          <p:nvPr>
            <p:ph type="sldNum" sz="quarter" idx="12"/>
          </p:nvPr>
        </p:nvSpPr>
        <p:spPr>
          <a:ln/>
        </p:spPr>
        <p:txBody>
          <a:bodyPr/>
          <a:lstStyle>
            <a:lvl1pPr>
              <a:defRPr/>
            </a:lvl1pPr>
          </a:lstStyle>
          <a:p>
            <a:pPr>
              <a:defRPr/>
            </a:pPr>
            <a:r>
              <a:rPr lang="de-DE"/>
              <a:t>Seite </a:t>
            </a:r>
            <a:fld id="{5B357736-D7B1-453D-82C4-D92AEBD8F500}" type="slidenum">
              <a:rPr lang="de-DE"/>
              <a:pPr>
                <a:defRPr/>
              </a:pPr>
              <a:t>‹Nr.›</a:t>
            </a:fld>
            <a:endParaRPr lang="de-DE"/>
          </a:p>
        </p:txBody>
      </p:sp>
    </p:spTree>
    <p:extLst>
      <p:ext uri="{BB962C8B-B14F-4D97-AF65-F5344CB8AC3E}">
        <p14:creationId xmlns:p14="http://schemas.microsoft.com/office/powerpoint/2010/main" val="227383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02-DGUV PPT_Fuß-Folgeseite_3zu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6375400"/>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5187950" y="6369050"/>
            <a:ext cx="1825625" cy="488950"/>
          </a:xfrm>
          <a:prstGeom prst="rect">
            <a:avLst/>
          </a:prstGeom>
          <a:noFill/>
          <a:ln>
            <a:noFill/>
          </a:ln>
          <a:effectLst/>
          <a:extLst/>
        </p:spPr>
        <p:txBody>
          <a:bodyPr vert="horz" wrap="square" lIns="0" tIns="0" rIns="0" bIns="0" numCol="1" anchor="ctr" anchorCtr="0" compatLnSpc="1">
            <a:prstTxWarp prst="textNoShape">
              <a:avLst/>
            </a:prstTxWarp>
          </a:bodyPr>
          <a:lstStyle>
            <a:lvl1pPr algn="r">
              <a:defRPr sz="1300" b="0">
                <a:solidFill>
                  <a:schemeClr val="bg1"/>
                </a:solidFill>
              </a:defRPr>
            </a:lvl1pPr>
          </a:lstStyle>
          <a:p>
            <a:pPr>
              <a:defRPr/>
            </a:pPr>
            <a:fld id="{16D9ABEF-E473-4774-A682-DBDAA28C8957}" type="datetime1">
              <a:rPr lang="de-DE" smtClean="0"/>
              <a:t>30.03.2016</a:t>
            </a:fld>
            <a:endParaRPr lang="de-DE"/>
          </a:p>
        </p:txBody>
      </p:sp>
      <p:sp>
        <p:nvSpPr>
          <p:cNvPr id="1036" name="Rectangle 12"/>
          <p:cNvSpPr>
            <a:spLocks noGrp="1" noChangeArrowheads="1"/>
          </p:cNvSpPr>
          <p:nvPr>
            <p:ph type="ftr" sz="quarter" idx="3"/>
          </p:nvPr>
        </p:nvSpPr>
        <p:spPr bwMode="auto">
          <a:xfrm>
            <a:off x="504825" y="6367463"/>
            <a:ext cx="4375150" cy="490537"/>
          </a:xfrm>
          <a:prstGeom prst="rect">
            <a:avLst/>
          </a:prstGeom>
          <a:noFill/>
          <a:ln>
            <a:noFill/>
          </a:ln>
          <a:effectLst/>
          <a:extLst/>
        </p:spPr>
        <p:txBody>
          <a:bodyPr vert="horz" wrap="square" lIns="0" tIns="0" rIns="0" bIns="0" numCol="1" anchor="ctr" anchorCtr="0" compatLnSpc="1">
            <a:prstTxWarp prst="textNoShape">
              <a:avLst/>
            </a:prstTxWarp>
          </a:bodyPr>
          <a:lstStyle>
            <a:lvl1pPr>
              <a:defRPr sz="1300" b="0">
                <a:solidFill>
                  <a:schemeClr val="bg1"/>
                </a:solidFill>
              </a:defRPr>
            </a:lvl1pPr>
          </a:lstStyle>
          <a:p>
            <a:pPr>
              <a:defRPr/>
            </a:pPr>
            <a:r>
              <a:rPr lang="de-DE" smtClean="0"/>
              <a:t>Manipulation verhindern, Modul 3: Betrieb von Maschinen</a:t>
            </a:r>
            <a:endParaRPr lang="de-DE"/>
          </a:p>
        </p:txBody>
      </p:sp>
      <p:sp>
        <p:nvSpPr>
          <p:cNvPr id="1030" name="Rectangle 14"/>
          <p:cNvSpPr>
            <a:spLocks noGrp="1" noChangeArrowheads="1"/>
          </p:cNvSpPr>
          <p:nvPr>
            <p:ph type="body" idx="1"/>
          </p:nvPr>
        </p:nvSpPr>
        <p:spPr bwMode="auto">
          <a:xfrm>
            <a:off x="504825" y="2057400"/>
            <a:ext cx="81915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1031" name="Rectangle 15"/>
          <p:cNvSpPr>
            <a:spLocks noGrp="1" noChangeArrowheads="1"/>
          </p:cNvSpPr>
          <p:nvPr>
            <p:ph type="title"/>
          </p:nvPr>
        </p:nvSpPr>
        <p:spPr bwMode="auto">
          <a:xfrm>
            <a:off x="504825" y="1322388"/>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37" name="Rectangle 13"/>
          <p:cNvSpPr>
            <a:spLocks noGrp="1" noChangeArrowheads="1"/>
          </p:cNvSpPr>
          <p:nvPr>
            <p:ph type="sldNum" sz="quarter" idx="4"/>
          </p:nvPr>
        </p:nvSpPr>
        <p:spPr bwMode="auto">
          <a:xfrm>
            <a:off x="7340600" y="6369050"/>
            <a:ext cx="1355725" cy="488950"/>
          </a:xfrm>
          <a:prstGeom prst="rect">
            <a:avLst/>
          </a:prstGeom>
          <a:noFill/>
          <a:ln>
            <a:noFill/>
          </a:ln>
          <a:effectLst/>
          <a:extLst/>
        </p:spPr>
        <p:txBody>
          <a:bodyPr vert="horz" wrap="square" lIns="0" tIns="0" rIns="0" bIns="0" numCol="1" anchor="ctr" anchorCtr="0" compatLnSpc="1">
            <a:prstTxWarp prst="textNoShape">
              <a:avLst/>
            </a:prstTxWarp>
          </a:bodyPr>
          <a:lstStyle>
            <a:lvl1pPr algn="r">
              <a:defRPr sz="1300" b="0">
                <a:solidFill>
                  <a:schemeClr val="bg1"/>
                </a:solidFill>
              </a:defRPr>
            </a:lvl1pPr>
          </a:lstStyle>
          <a:p>
            <a:pPr>
              <a:defRPr/>
            </a:pPr>
            <a:r>
              <a:rPr lang="de-DE"/>
              <a:t>Seite </a:t>
            </a:r>
            <a:fld id="{274410D9-884A-485E-B2EE-AC7287F429DA}" type="slidenum">
              <a:rPr lang="de-DE"/>
              <a:pPr>
                <a:defRPr/>
              </a:pPr>
              <a:t>‹Nr.›</a:t>
            </a:fld>
            <a:endParaRPr lang="de-DE"/>
          </a:p>
        </p:txBody>
      </p:sp>
      <p:pic>
        <p:nvPicPr>
          <p:cNvPr id="9"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4"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p:txStyles>
    <p:title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pitchFamily="34" charset="0"/>
        </a:defRPr>
      </a:lvl2pPr>
      <a:lvl3pPr algn="l" rtl="0" eaLnBrk="0" fontAlgn="base" hangingPunct="0">
        <a:spcBef>
          <a:spcPct val="0"/>
        </a:spcBef>
        <a:spcAft>
          <a:spcPct val="0"/>
        </a:spcAft>
        <a:defRPr sz="2600" b="1">
          <a:solidFill>
            <a:srgbClr val="004994"/>
          </a:solidFill>
          <a:latin typeface="Arial" pitchFamily="34" charset="0"/>
        </a:defRPr>
      </a:lvl3pPr>
      <a:lvl4pPr algn="l" rtl="0" eaLnBrk="0" fontAlgn="base" hangingPunct="0">
        <a:spcBef>
          <a:spcPct val="0"/>
        </a:spcBef>
        <a:spcAft>
          <a:spcPct val="0"/>
        </a:spcAft>
        <a:defRPr sz="2600" b="1">
          <a:solidFill>
            <a:srgbClr val="004994"/>
          </a:solidFill>
          <a:latin typeface="Arial" pitchFamily="34" charset="0"/>
        </a:defRPr>
      </a:lvl4pPr>
      <a:lvl5pPr algn="l" rtl="0" eaLnBrk="0" fontAlgn="base" hangingPunct="0">
        <a:spcBef>
          <a:spcPct val="0"/>
        </a:spcBef>
        <a:spcAft>
          <a:spcPct val="0"/>
        </a:spcAft>
        <a:defRPr sz="2600" b="1">
          <a:solidFill>
            <a:srgbClr val="004994"/>
          </a:solidFill>
          <a:latin typeface="Arial" pitchFamily="34" charset="0"/>
        </a:defRPr>
      </a:lvl5pPr>
      <a:lvl6pPr marL="457200" algn="l" rtl="0" fontAlgn="base">
        <a:spcBef>
          <a:spcPct val="0"/>
        </a:spcBef>
        <a:spcAft>
          <a:spcPct val="0"/>
        </a:spcAft>
        <a:defRPr sz="2600" b="1">
          <a:solidFill>
            <a:srgbClr val="004994"/>
          </a:solidFill>
          <a:latin typeface="Arial" pitchFamily="34" charset="0"/>
        </a:defRPr>
      </a:lvl6pPr>
      <a:lvl7pPr marL="914400" algn="l" rtl="0" fontAlgn="base">
        <a:spcBef>
          <a:spcPct val="0"/>
        </a:spcBef>
        <a:spcAft>
          <a:spcPct val="0"/>
        </a:spcAft>
        <a:defRPr sz="2600" b="1">
          <a:solidFill>
            <a:srgbClr val="004994"/>
          </a:solidFill>
          <a:latin typeface="Arial" pitchFamily="34" charset="0"/>
        </a:defRPr>
      </a:lvl7pPr>
      <a:lvl8pPr marL="1371600" algn="l" rtl="0" fontAlgn="base">
        <a:spcBef>
          <a:spcPct val="0"/>
        </a:spcBef>
        <a:spcAft>
          <a:spcPct val="0"/>
        </a:spcAft>
        <a:defRPr sz="2600" b="1">
          <a:solidFill>
            <a:srgbClr val="004994"/>
          </a:solidFill>
          <a:latin typeface="Arial" pitchFamily="34" charset="0"/>
        </a:defRPr>
      </a:lvl8pPr>
      <a:lvl9pPr marL="1828800" algn="l" rtl="0" fontAlgn="base">
        <a:spcBef>
          <a:spcPct val="0"/>
        </a:spcBef>
        <a:spcAft>
          <a:spcPct val="0"/>
        </a:spcAft>
        <a:defRPr sz="2600" b="1">
          <a:solidFill>
            <a:srgbClr val="004994"/>
          </a:solidFill>
          <a:latin typeface="Arial" pitchFamily="34" charset="0"/>
        </a:defRPr>
      </a:lvl9pPr>
    </p:titleStyle>
    <p:body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opp-manipulation.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opp-manipulation.org/"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Untertitel 2"/>
          <p:cNvSpPr>
            <a:spLocks noGrp="1"/>
          </p:cNvSpPr>
          <p:nvPr>
            <p:ph type="subTitle" idx="1"/>
          </p:nvPr>
        </p:nvSpPr>
        <p:spPr>
          <a:xfrm>
            <a:off x="1979613" y="3284538"/>
            <a:ext cx="6102350" cy="812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e-DE" altLang="de-DE" dirty="0" smtClean="0"/>
              <a:t>Modul 3: 	Betrieb von Maschinen</a:t>
            </a:r>
          </a:p>
          <a:p>
            <a:pPr eaLnBrk="1" hangingPunct="1"/>
            <a:r>
              <a:rPr lang="de-DE" altLang="de-DE" dirty="0" smtClean="0"/>
              <a:t>			</a:t>
            </a:r>
          </a:p>
        </p:txBody>
      </p:sp>
      <p:sp>
        <p:nvSpPr>
          <p:cNvPr id="3075" name="Rectangle 81"/>
          <p:cNvSpPr>
            <a:spLocks noGrp="1" noChangeArrowheads="1"/>
          </p:cNvSpPr>
          <p:nvPr>
            <p:ph type="ctrTitle"/>
          </p:nvPr>
        </p:nvSpPr>
        <p:spPr>
          <a:xfrm>
            <a:off x="1979613" y="2189163"/>
            <a:ext cx="7056437" cy="849312"/>
          </a:xfrm>
        </p:spPr>
        <p:txBody>
          <a:bodyPr/>
          <a:lstStyle/>
          <a:p>
            <a:pPr eaLnBrk="1" hangingPunct="1"/>
            <a:r>
              <a:rPr lang="de-DE" altLang="de-DE" smtClean="0"/>
              <a:t>Manipulation von Schutzeinrichtungen</a:t>
            </a:r>
            <a:br>
              <a:rPr lang="de-DE" altLang="de-DE" smtClean="0"/>
            </a:br>
            <a:r>
              <a:rPr lang="de-DE" altLang="de-DE" smtClean="0"/>
              <a:t>an Maschinen verhindern</a:t>
            </a:r>
          </a:p>
        </p:txBody>
      </p:sp>
      <p:sp>
        <p:nvSpPr>
          <p:cNvPr id="4" name="Datumsplatzhalter 3"/>
          <p:cNvSpPr>
            <a:spLocks noGrp="1"/>
          </p:cNvSpPr>
          <p:nvPr>
            <p:ph type="dt" sz="half" idx="10"/>
          </p:nvPr>
        </p:nvSpPr>
        <p:spPr>
          <a:xfrm>
            <a:off x="2021573" y="6252027"/>
            <a:ext cx="6637338" cy="321416"/>
          </a:xfrm>
        </p:spPr>
        <p:txBody>
          <a:bodyPr/>
          <a:lstStyle/>
          <a:p>
            <a:fld id="{C7BDE851-5906-4014-A719-6181880C5020}" type="datetime1">
              <a:rPr lang="de-DE" smtClean="0"/>
              <a:t>30.03.2016</a:t>
            </a:fld>
            <a:endParaRPr lang="de-DE" dirty="0"/>
          </a:p>
        </p:txBody>
      </p:sp>
      <p:sp>
        <p:nvSpPr>
          <p:cNvPr id="5" name="Fußzeilenplatzhalter 4"/>
          <p:cNvSpPr>
            <a:spLocks noGrp="1"/>
          </p:cNvSpPr>
          <p:nvPr>
            <p:ph type="ftr" sz="quarter" idx="11"/>
          </p:nvPr>
        </p:nvSpPr>
        <p:spPr>
          <a:xfrm>
            <a:off x="2021573" y="5910263"/>
            <a:ext cx="6637338" cy="321416"/>
          </a:xfrm>
        </p:spPr>
        <p:txBody>
          <a:bodyPr/>
          <a:lstStyle/>
          <a:p>
            <a:r>
              <a:rPr lang="de-DE" dirty="0" smtClean="0"/>
              <a:t>Manipulation verhindern</a:t>
            </a:r>
            <a:endParaRPr lang="de-DE"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2128553"/>
            <a:ext cx="8856984" cy="4071884"/>
          </a:xfrm>
        </p:spPr>
        <p:txBody>
          <a:bodyPr/>
          <a:lstStyle/>
          <a:p>
            <a:pPr>
              <a:buFont typeface="Arial" panose="020B0604020202020204" pitchFamily="34" charset="0"/>
              <a:buChar char="•"/>
            </a:pPr>
            <a:r>
              <a:rPr lang="de-DE" dirty="0" smtClean="0"/>
              <a:t>Verantwortlichen festlegen</a:t>
            </a:r>
          </a:p>
          <a:p>
            <a:pPr>
              <a:buFont typeface="Arial" panose="020B0604020202020204" pitchFamily="34" charset="0"/>
              <a:buChar char="•"/>
            </a:pPr>
            <a:r>
              <a:rPr lang="de-DE" dirty="0" smtClean="0"/>
              <a:t>Dokumentation der Maßnahmen</a:t>
            </a:r>
          </a:p>
          <a:p>
            <a:pPr>
              <a:buFont typeface="Arial" panose="020B0604020202020204" pitchFamily="34" charset="0"/>
              <a:buChar char="•"/>
            </a:pPr>
            <a:r>
              <a:rPr lang="de-DE" dirty="0" smtClean="0"/>
              <a:t>Unterweisung bzgl. Veränderungen</a:t>
            </a:r>
          </a:p>
          <a:p>
            <a:pPr>
              <a:buFont typeface="Arial" panose="020B0604020202020204" pitchFamily="34" charset="0"/>
              <a:buChar char="•"/>
            </a:pPr>
            <a:endParaRPr lang="de-DE" dirty="0" smtClean="0"/>
          </a:p>
          <a:p>
            <a:pPr marL="0" indent="0"/>
            <a:r>
              <a:rPr lang="de-DE" dirty="0" smtClean="0"/>
              <a:t>Sicherheitskonzept bedarf der Akzeptanz</a:t>
            </a:r>
            <a:br>
              <a:rPr lang="de-DE" dirty="0" smtClean="0"/>
            </a:br>
            <a:r>
              <a:rPr lang="de-DE" dirty="0" smtClean="0"/>
              <a:t>des Bedienpersonals. Daher Information über:</a:t>
            </a:r>
            <a:br>
              <a:rPr lang="de-DE" dirty="0" smtClean="0"/>
            </a:br>
            <a:endParaRPr lang="de-DE" dirty="0" smtClean="0"/>
          </a:p>
          <a:p>
            <a:pPr>
              <a:buFont typeface="Arial" panose="020B0604020202020204" pitchFamily="34" charset="0"/>
              <a:buChar char="•"/>
            </a:pPr>
            <a:r>
              <a:rPr lang="de-DE" dirty="0" smtClean="0"/>
              <a:t>Prozessveränderungen</a:t>
            </a:r>
          </a:p>
          <a:p>
            <a:pPr>
              <a:buFont typeface="Arial" panose="020B0604020202020204" pitchFamily="34" charset="0"/>
              <a:buChar char="•"/>
            </a:pPr>
            <a:r>
              <a:rPr lang="de-DE" dirty="0" smtClean="0"/>
              <a:t>Zeitpunkt der Veränderungen</a:t>
            </a:r>
          </a:p>
          <a:p>
            <a:pPr>
              <a:buFont typeface="Arial" panose="020B0604020202020204" pitchFamily="34" charset="0"/>
              <a:buChar char="•"/>
            </a:pPr>
            <a:r>
              <a:rPr lang="de-DE" dirty="0" smtClean="0"/>
              <a:t>Änderungen in den Arbeitsabläufen</a:t>
            </a:r>
          </a:p>
          <a:p>
            <a:pPr>
              <a:buFont typeface="Arial" panose="020B0604020202020204" pitchFamily="34" charset="0"/>
              <a:buChar char="•"/>
            </a:pPr>
            <a:r>
              <a:rPr lang="de-DE" dirty="0" smtClean="0"/>
              <a:t>Verantwortlichen Ansprechpartner</a:t>
            </a:r>
          </a:p>
        </p:txBody>
      </p:sp>
      <p:sp>
        <p:nvSpPr>
          <p:cNvPr id="4" name="Datumsplatzhalter 3"/>
          <p:cNvSpPr>
            <a:spLocks noGrp="1"/>
          </p:cNvSpPr>
          <p:nvPr>
            <p:ph type="dt" sz="half" idx="10"/>
          </p:nvPr>
        </p:nvSpPr>
        <p:spPr/>
        <p:txBody>
          <a:bodyPr/>
          <a:lstStyle/>
          <a:p>
            <a:pPr>
              <a:defRPr/>
            </a:pPr>
            <a:fld id="{A8AD460C-A1AE-4EEC-AFE9-DD170499F432}" type="datetime1">
              <a:rPr lang="de-DE" smtClean="0"/>
              <a:t>30.03.2016</a:t>
            </a:fld>
            <a:endParaRPr lang="de-DE"/>
          </a:p>
        </p:txBody>
      </p:sp>
      <p:sp>
        <p:nvSpPr>
          <p:cNvPr id="5" name="Fußzeilenplatzhalter 4"/>
          <p:cNvSpPr>
            <a:spLocks noGrp="1"/>
          </p:cNvSpPr>
          <p:nvPr>
            <p:ph type="ftr" sz="quarter" idx="11"/>
          </p:nvPr>
        </p:nvSpPr>
        <p:spPr/>
        <p:txBody>
          <a:bodyPr/>
          <a:lstStyle/>
          <a:p>
            <a:pPr>
              <a:defRPr/>
            </a:pPr>
            <a:r>
              <a:rPr lang="de-DE" smtClean="0"/>
              <a:t>Manipulation verhindern, Modul 3: Betrieb von Maschinen</a:t>
            </a:r>
            <a:endParaRPr lang="de-DE"/>
          </a:p>
        </p:txBody>
      </p:sp>
      <p:sp>
        <p:nvSpPr>
          <p:cNvPr id="6" name="Foliennummernplatzhalter 5"/>
          <p:cNvSpPr>
            <a:spLocks noGrp="1"/>
          </p:cNvSpPr>
          <p:nvPr>
            <p:ph type="sldNum" sz="quarter" idx="12"/>
          </p:nvPr>
        </p:nvSpPr>
        <p:spPr/>
        <p:txBody>
          <a:bodyPr/>
          <a:lstStyle/>
          <a:p>
            <a:pPr>
              <a:defRPr/>
            </a:pPr>
            <a:r>
              <a:rPr lang="de-DE" smtClean="0"/>
              <a:t>Seite </a:t>
            </a:r>
            <a:fld id="{A719985F-ADA8-4F09-AB7F-E298F1337937}" type="slidenum">
              <a:rPr lang="de-DE" smtClean="0"/>
              <a:pPr>
                <a:defRPr/>
              </a:pPr>
              <a:t>10</a:t>
            </a:fld>
            <a:endParaRPr lang="de-DE"/>
          </a:p>
        </p:txBody>
      </p:sp>
      <p:sp>
        <p:nvSpPr>
          <p:cNvPr id="7" name="Textfeld 9"/>
          <p:cNvSpPr txBox="1">
            <a:spLocks noChangeArrowheads="1"/>
          </p:cNvSpPr>
          <p:nvPr/>
        </p:nvSpPr>
        <p:spPr bwMode="auto">
          <a:xfrm rot="822537">
            <a:off x="7383327" y="4059558"/>
            <a:ext cx="1298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dirty="0">
                <a:solidFill>
                  <a:srgbClr val="004994"/>
                </a:solidFill>
              </a:rPr>
              <a:t>© Staffel/DGUV</a:t>
            </a:r>
          </a:p>
        </p:txBody>
      </p:sp>
      <p:pic>
        <p:nvPicPr>
          <p:cNvPr id="8" name="Picture 11" descr="\\pc20436\Transfer FB Rechner\Apfeld\Bilder_Staffel\DSCF36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33660">
            <a:off x="5653364" y="1407191"/>
            <a:ext cx="3249092" cy="243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txBox="1">
            <a:spLocks/>
          </p:cNvSpPr>
          <p:nvPr/>
        </p:nvSpPr>
        <p:spPr bwMode="auto">
          <a:xfrm>
            <a:off x="504825" y="1322388"/>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pitchFamily="34" charset="0"/>
              </a:defRPr>
            </a:lvl2pPr>
            <a:lvl3pPr algn="l" rtl="0" eaLnBrk="0" fontAlgn="base" hangingPunct="0">
              <a:spcBef>
                <a:spcPct val="0"/>
              </a:spcBef>
              <a:spcAft>
                <a:spcPct val="0"/>
              </a:spcAft>
              <a:defRPr sz="2600" b="1">
                <a:solidFill>
                  <a:srgbClr val="004994"/>
                </a:solidFill>
                <a:latin typeface="Arial" pitchFamily="34" charset="0"/>
              </a:defRPr>
            </a:lvl3pPr>
            <a:lvl4pPr algn="l" rtl="0" eaLnBrk="0" fontAlgn="base" hangingPunct="0">
              <a:spcBef>
                <a:spcPct val="0"/>
              </a:spcBef>
              <a:spcAft>
                <a:spcPct val="0"/>
              </a:spcAft>
              <a:defRPr sz="2600" b="1">
                <a:solidFill>
                  <a:srgbClr val="004994"/>
                </a:solidFill>
                <a:latin typeface="Arial" pitchFamily="34" charset="0"/>
              </a:defRPr>
            </a:lvl4pPr>
            <a:lvl5pPr algn="l" rtl="0" eaLnBrk="0" fontAlgn="base" hangingPunct="0">
              <a:spcBef>
                <a:spcPct val="0"/>
              </a:spcBef>
              <a:spcAft>
                <a:spcPct val="0"/>
              </a:spcAft>
              <a:defRPr sz="2600" b="1">
                <a:solidFill>
                  <a:srgbClr val="004994"/>
                </a:solidFill>
                <a:latin typeface="Arial" pitchFamily="34" charset="0"/>
              </a:defRPr>
            </a:lvl5pPr>
            <a:lvl6pPr marL="457200" algn="l" rtl="0" fontAlgn="base">
              <a:spcBef>
                <a:spcPct val="0"/>
              </a:spcBef>
              <a:spcAft>
                <a:spcPct val="0"/>
              </a:spcAft>
              <a:defRPr sz="2600" b="1">
                <a:solidFill>
                  <a:srgbClr val="004994"/>
                </a:solidFill>
                <a:latin typeface="Arial" pitchFamily="34" charset="0"/>
              </a:defRPr>
            </a:lvl6pPr>
            <a:lvl7pPr marL="914400" algn="l" rtl="0" fontAlgn="base">
              <a:spcBef>
                <a:spcPct val="0"/>
              </a:spcBef>
              <a:spcAft>
                <a:spcPct val="0"/>
              </a:spcAft>
              <a:defRPr sz="2600" b="1">
                <a:solidFill>
                  <a:srgbClr val="004994"/>
                </a:solidFill>
                <a:latin typeface="Arial" pitchFamily="34" charset="0"/>
              </a:defRPr>
            </a:lvl7pPr>
            <a:lvl8pPr marL="1371600" algn="l" rtl="0" fontAlgn="base">
              <a:spcBef>
                <a:spcPct val="0"/>
              </a:spcBef>
              <a:spcAft>
                <a:spcPct val="0"/>
              </a:spcAft>
              <a:defRPr sz="2600" b="1">
                <a:solidFill>
                  <a:srgbClr val="004994"/>
                </a:solidFill>
                <a:latin typeface="Arial" pitchFamily="34" charset="0"/>
              </a:defRPr>
            </a:lvl8pPr>
            <a:lvl9pPr marL="1828800" algn="l" rtl="0" fontAlgn="base">
              <a:spcBef>
                <a:spcPct val="0"/>
              </a:spcBef>
              <a:spcAft>
                <a:spcPct val="0"/>
              </a:spcAft>
              <a:defRPr sz="2600" b="1">
                <a:solidFill>
                  <a:srgbClr val="004994"/>
                </a:solidFill>
                <a:latin typeface="Arial" pitchFamily="34" charset="0"/>
              </a:defRPr>
            </a:lvl9pPr>
          </a:lstStyle>
          <a:p>
            <a:r>
              <a:rPr lang="de-DE" dirty="0"/>
              <a:t>Schritt 4: </a:t>
            </a:r>
            <a:r>
              <a:rPr lang="de-DE" altLang="de-DE" dirty="0"/>
              <a:t>Maßnahmen umsetzen</a:t>
            </a:r>
            <a:endParaRPr lang="de-DE" kern="0" dirty="0"/>
          </a:p>
        </p:txBody>
      </p:sp>
    </p:spTree>
    <p:extLst>
      <p:ext uri="{BB962C8B-B14F-4D97-AF65-F5344CB8AC3E}">
        <p14:creationId xmlns:p14="http://schemas.microsoft.com/office/powerpoint/2010/main" val="114803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Schritt 5: Überprüfung der Wirksamkeit</a:t>
            </a:r>
            <a:endParaRPr lang="de-DE" dirty="0"/>
          </a:p>
        </p:txBody>
      </p:sp>
      <p:sp>
        <p:nvSpPr>
          <p:cNvPr id="3" name="Inhaltsplatzhalter 2"/>
          <p:cNvSpPr>
            <a:spLocks noGrp="1"/>
          </p:cNvSpPr>
          <p:nvPr>
            <p:ph idx="1"/>
          </p:nvPr>
        </p:nvSpPr>
        <p:spPr>
          <a:xfrm>
            <a:off x="504825" y="2057400"/>
            <a:ext cx="8191500" cy="2973122"/>
          </a:xfrm>
        </p:spPr>
        <p:txBody>
          <a:bodyPr/>
          <a:lstStyle/>
          <a:p>
            <a:pPr>
              <a:spcBef>
                <a:spcPct val="30000"/>
              </a:spcBef>
              <a:buFont typeface="Arial" panose="020B0604020202020204" pitchFamily="34" charset="0"/>
              <a:buChar char="•"/>
              <a:defRPr/>
            </a:pPr>
            <a:r>
              <a:rPr lang="de-DE" altLang="de-DE" sz="2400" dirty="0"/>
              <a:t>Zusammen mit dem Bediener die gefundene Lösung </a:t>
            </a:r>
            <a:r>
              <a:rPr lang="de-DE" altLang="de-DE" sz="2400" dirty="0" smtClean="0"/>
              <a:t>bewerten.</a:t>
            </a:r>
          </a:p>
          <a:p>
            <a:pPr>
              <a:spcBef>
                <a:spcPct val="30000"/>
              </a:spcBef>
              <a:buFont typeface="Arial" panose="020B0604020202020204" pitchFamily="34" charset="0"/>
              <a:buChar char="•"/>
              <a:defRPr/>
            </a:pPr>
            <a:endParaRPr lang="de-DE" altLang="de-DE" sz="2400" dirty="0" smtClean="0"/>
          </a:p>
          <a:p>
            <a:pPr>
              <a:spcBef>
                <a:spcPct val="30000"/>
              </a:spcBef>
              <a:buFont typeface="Arial" panose="020B0604020202020204" pitchFamily="34" charset="0"/>
              <a:buChar char="•"/>
              <a:defRPr/>
            </a:pPr>
            <a:r>
              <a:rPr lang="de-DE" altLang="de-DE" sz="2400" dirty="0" smtClean="0"/>
              <a:t>Prüfungen festlegen:</a:t>
            </a:r>
            <a:endParaRPr lang="de-DE" altLang="de-DE" sz="2400" dirty="0"/>
          </a:p>
          <a:p>
            <a:pPr lvl="4">
              <a:buFont typeface="Arial" panose="020B0604020202020204" pitchFamily="34" charset="0"/>
              <a:buChar char="•"/>
            </a:pPr>
            <a:r>
              <a:rPr lang="de-DE" sz="2400" dirty="0" smtClean="0"/>
              <a:t> Stichproben</a:t>
            </a:r>
            <a:endParaRPr lang="de-DE" sz="2400" dirty="0"/>
          </a:p>
          <a:p>
            <a:pPr lvl="4">
              <a:buFont typeface="Arial" panose="020B0604020202020204" pitchFamily="34" charset="0"/>
              <a:buChar char="•"/>
            </a:pPr>
            <a:r>
              <a:rPr lang="de-DE" sz="2400" dirty="0" smtClean="0"/>
              <a:t> wiederkehrende </a:t>
            </a:r>
            <a:r>
              <a:rPr lang="de-DE" sz="2400" dirty="0"/>
              <a:t>Prüfungen</a:t>
            </a:r>
          </a:p>
          <a:p>
            <a:endParaRPr lang="de-DE" dirty="0"/>
          </a:p>
        </p:txBody>
      </p:sp>
      <p:sp>
        <p:nvSpPr>
          <p:cNvPr id="4" name="Datumsplatzhalter 3"/>
          <p:cNvSpPr>
            <a:spLocks noGrp="1"/>
          </p:cNvSpPr>
          <p:nvPr>
            <p:ph type="dt" sz="half" idx="10"/>
          </p:nvPr>
        </p:nvSpPr>
        <p:spPr/>
        <p:txBody>
          <a:bodyPr/>
          <a:lstStyle/>
          <a:p>
            <a:pPr>
              <a:defRPr/>
            </a:pPr>
            <a:fld id="{A8AD460C-A1AE-4EEC-AFE9-DD170499F432}" type="datetime1">
              <a:rPr lang="de-DE" smtClean="0"/>
              <a:t>30.03.2016</a:t>
            </a:fld>
            <a:endParaRPr lang="de-DE"/>
          </a:p>
        </p:txBody>
      </p:sp>
      <p:sp>
        <p:nvSpPr>
          <p:cNvPr id="5" name="Fußzeilenplatzhalter 4"/>
          <p:cNvSpPr>
            <a:spLocks noGrp="1"/>
          </p:cNvSpPr>
          <p:nvPr>
            <p:ph type="ftr" sz="quarter" idx="11"/>
          </p:nvPr>
        </p:nvSpPr>
        <p:spPr/>
        <p:txBody>
          <a:bodyPr/>
          <a:lstStyle/>
          <a:p>
            <a:pPr>
              <a:defRPr/>
            </a:pPr>
            <a:r>
              <a:rPr lang="de-DE" smtClean="0"/>
              <a:t>Manipulation verhindern, Modul 3: Betrieb von Maschinen</a:t>
            </a:r>
            <a:endParaRPr lang="de-DE"/>
          </a:p>
        </p:txBody>
      </p:sp>
      <p:sp>
        <p:nvSpPr>
          <p:cNvPr id="6" name="Foliennummernplatzhalter 5"/>
          <p:cNvSpPr>
            <a:spLocks noGrp="1"/>
          </p:cNvSpPr>
          <p:nvPr>
            <p:ph type="sldNum" sz="quarter" idx="12"/>
          </p:nvPr>
        </p:nvSpPr>
        <p:spPr/>
        <p:txBody>
          <a:bodyPr/>
          <a:lstStyle/>
          <a:p>
            <a:pPr>
              <a:defRPr/>
            </a:pPr>
            <a:r>
              <a:rPr lang="de-DE" smtClean="0"/>
              <a:t>Seite </a:t>
            </a:r>
            <a:fld id="{A719985F-ADA8-4F09-AB7F-E298F1337937}" type="slidenum">
              <a:rPr lang="de-DE" smtClean="0"/>
              <a:pPr>
                <a:defRPr/>
              </a:pPr>
              <a:t>11</a:t>
            </a:fld>
            <a:endParaRPr lang="de-DE"/>
          </a:p>
        </p:txBody>
      </p:sp>
    </p:spTree>
    <p:extLst>
      <p:ext uri="{BB962C8B-B14F-4D97-AF65-F5344CB8AC3E}">
        <p14:creationId xmlns:p14="http://schemas.microsoft.com/office/powerpoint/2010/main" val="3985006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395288" y="1125538"/>
            <a:ext cx="8569200" cy="539750"/>
          </a:xfrm>
        </p:spPr>
        <p:txBody>
          <a:bodyPr/>
          <a:lstStyle/>
          <a:p>
            <a:pPr eaLnBrk="1" hangingPunct="1"/>
            <a:r>
              <a:rPr lang="de-DE" altLang="de-DE" dirty="0" smtClean="0"/>
              <a:t>Damit der Teufelskreis unterbrochen wird!</a:t>
            </a:r>
          </a:p>
        </p:txBody>
      </p:sp>
      <p:sp>
        <p:nvSpPr>
          <p:cNvPr id="16387" name="Inhaltsplatzhalter 2"/>
          <p:cNvSpPr>
            <a:spLocks noGrp="1"/>
          </p:cNvSpPr>
          <p:nvPr>
            <p:ph idx="1"/>
          </p:nvPr>
        </p:nvSpPr>
        <p:spPr>
          <a:xfrm>
            <a:off x="250825" y="5157788"/>
            <a:ext cx="4103688" cy="323165"/>
          </a:xfrm>
        </p:spPr>
        <p:txBody>
          <a:bodyPr/>
          <a:lstStyle/>
          <a:p>
            <a:pPr marL="0" indent="0" eaLnBrk="1" hangingPunct="1"/>
            <a:r>
              <a:rPr lang="de-DE" altLang="de-DE" dirty="0" smtClean="0">
                <a:hlinkClick r:id="rId3"/>
              </a:rPr>
              <a:t>www.stopp-manipulation.org</a:t>
            </a:r>
            <a:endParaRPr lang="de-DE" altLang="de-DE" dirty="0" smtClean="0"/>
          </a:p>
        </p:txBody>
      </p:sp>
      <p:sp>
        <p:nvSpPr>
          <p:cNvPr id="16388" name="Fußzeilenplatzhalter 4"/>
          <p:cNvSpPr>
            <a:spLocks noGrp="1"/>
          </p:cNvSpPr>
          <p:nvPr>
            <p:ph type="ftr" sz="quarter" idx="11"/>
          </p:nvPr>
        </p:nvSpPr>
        <p:spPr>
          <a:xfrm>
            <a:off x="504825" y="6367463"/>
            <a:ext cx="5507038"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Manipulation verhindern, Modul 3: Betrieb von Maschinen</a:t>
            </a:r>
          </a:p>
        </p:txBody>
      </p:sp>
      <p:sp>
        <p:nvSpPr>
          <p:cNvPr id="16389" name="Foliennummernplatzhalt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Seite </a:t>
            </a:r>
            <a:fld id="{A40F50DA-DE9E-437A-B73C-4E0F1AC6B389}" type="slidenum">
              <a:rPr lang="de-DE" altLang="de-DE" sz="1300" smtClean="0">
                <a:solidFill>
                  <a:schemeClr val="bg1"/>
                </a:solidFill>
              </a:rPr>
              <a:pPr eaLnBrk="1" hangingPunct="1">
                <a:spcBef>
                  <a:spcPct val="0"/>
                </a:spcBef>
              </a:pPr>
              <a:t>12</a:t>
            </a:fld>
            <a:endParaRPr lang="de-DE" altLang="de-DE" sz="1300" smtClean="0">
              <a:solidFill>
                <a:schemeClr val="bg1"/>
              </a:solidFill>
            </a:endParaRPr>
          </a:p>
        </p:txBody>
      </p:sp>
      <p:sp>
        <p:nvSpPr>
          <p:cNvPr id="16390" name="Rechteck 10"/>
          <p:cNvSpPr>
            <a:spLocks noChangeArrowheads="1"/>
          </p:cNvSpPr>
          <p:nvPr/>
        </p:nvSpPr>
        <p:spPr bwMode="auto">
          <a:xfrm>
            <a:off x="4211638" y="4076700"/>
            <a:ext cx="647700" cy="10080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a:spcBef>
                <a:spcPct val="0"/>
              </a:spcBef>
            </a:pPr>
            <a:endParaRPr lang="de-DE" altLang="de-DE" sz="2600">
              <a:solidFill>
                <a:srgbClr val="004994"/>
              </a:solidFill>
            </a:endParaRPr>
          </a:p>
        </p:txBody>
      </p:sp>
      <p:sp>
        <p:nvSpPr>
          <p:cNvPr id="16391" name="Gleichschenkliges Dreieck 11"/>
          <p:cNvSpPr>
            <a:spLocks noChangeArrowheads="1"/>
          </p:cNvSpPr>
          <p:nvPr/>
        </p:nvSpPr>
        <p:spPr bwMode="auto">
          <a:xfrm rot="5696438">
            <a:off x="4882357" y="4521994"/>
            <a:ext cx="431800" cy="503237"/>
          </a:xfrm>
          <a:prstGeom prst="triangle">
            <a:avLst>
              <a:gd name="adj" fmla="val 5000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a:spcBef>
                <a:spcPct val="0"/>
              </a:spcBef>
            </a:pPr>
            <a:endParaRPr lang="de-DE" altLang="de-DE" sz="2600">
              <a:solidFill>
                <a:srgbClr val="004994"/>
              </a:solidFill>
            </a:endParaRPr>
          </a:p>
        </p:txBody>
      </p:sp>
      <p:sp>
        <p:nvSpPr>
          <p:cNvPr id="16392" name="Gleichschenkliges Dreieck 13"/>
          <p:cNvSpPr>
            <a:spLocks noChangeArrowheads="1"/>
          </p:cNvSpPr>
          <p:nvPr/>
        </p:nvSpPr>
        <p:spPr bwMode="auto">
          <a:xfrm rot="2639245">
            <a:off x="4649788" y="4035425"/>
            <a:ext cx="433387" cy="503238"/>
          </a:xfrm>
          <a:prstGeom prst="triangle">
            <a:avLst>
              <a:gd name="adj" fmla="val 5000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a:spcBef>
                <a:spcPct val="0"/>
              </a:spcBef>
            </a:pPr>
            <a:endParaRPr lang="de-DE" altLang="de-DE" sz="2600">
              <a:solidFill>
                <a:srgbClr val="004994"/>
              </a:solidFill>
            </a:endParaRPr>
          </a:p>
        </p:txBody>
      </p:sp>
      <p:sp>
        <p:nvSpPr>
          <p:cNvPr id="16393" name="Gleichschenkliges Dreieck 14"/>
          <p:cNvSpPr>
            <a:spLocks noChangeArrowheads="1"/>
          </p:cNvSpPr>
          <p:nvPr/>
        </p:nvSpPr>
        <p:spPr bwMode="auto">
          <a:xfrm rot="-2311858">
            <a:off x="3790950" y="4325938"/>
            <a:ext cx="588963" cy="708025"/>
          </a:xfrm>
          <a:prstGeom prst="triangle">
            <a:avLst>
              <a:gd name="adj" fmla="val 5000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a:spcBef>
                <a:spcPct val="0"/>
              </a:spcBef>
            </a:pPr>
            <a:endParaRPr lang="de-DE" altLang="de-DE" sz="2600">
              <a:solidFill>
                <a:srgbClr val="004994"/>
              </a:solidFill>
            </a:endParaRPr>
          </a:p>
        </p:txBody>
      </p:sp>
      <p:sp>
        <p:nvSpPr>
          <p:cNvPr id="16394" name="Gleichschenkliges Dreieck 15"/>
          <p:cNvSpPr>
            <a:spLocks noChangeArrowheads="1"/>
          </p:cNvSpPr>
          <p:nvPr/>
        </p:nvSpPr>
        <p:spPr bwMode="auto">
          <a:xfrm rot="-5911027">
            <a:off x="3721100" y="4198938"/>
            <a:ext cx="773113" cy="452437"/>
          </a:xfrm>
          <a:prstGeom prst="triangle">
            <a:avLst>
              <a:gd name="adj" fmla="val 5000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a:spcBef>
                <a:spcPct val="0"/>
              </a:spcBef>
            </a:pPr>
            <a:endParaRPr lang="de-DE" altLang="de-DE" sz="2600">
              <a:solidFill>
                <a:srgbClr val="004994"/>
              </a:solidFill>
            </a:endParaRPr>
          </a:p>
        </p:txBody>
      </p:sp>
      <p:pic>
        <p:nvPicPr>
          <p:cNvPr id="1639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238" y="1484313"/>
            <a:ext cx="4079875"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Datumsplatzhalter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fld id="{1E598D23-DA2E-4F72-8D60-AF6C09CC9B62}" type="datetime1">
              <a:rPr lang="de-DE" altLang="de-DE" sz="1300" smtClean="0">
                <a:solidFill>
                  <a:schemeClr val="bg1"/>
                </a:solidFill>
              </a:rPr>
              <a:t>30.03.2016</a:t>
            </a:fld>
            <a:endParaRPr lang="de-DE" altLang="de-DE" sz="1300" smtClean="0">
              <a:solidFill>
                <a:schemeClr val="bg1"/>
              </a:solidFill>
            </a:endParaRPr>
          </a:p>
        </p:txBody>
      </p:sp>
      <p:sp>
        <p:nvSpPr>
          <p:cNvPr id="16397" name="Textfeld 1"/>
          <p:cNvSpPr txBox="1">
            <a:spLocks noChangeArrowheads="1"/>
          </p:cNvSpPr>
          <p:nvPr/>
        </p:nvSpPr>
        <p:spPr bwMode="auto">
          <a:xfrm>
            <a:off x="6858000" y="6032500"/>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Schmid Riedmann &amp; Partner</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umsplatzhalt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fld id="{11032EEB-4A51-4140-8E60-2E7E09AAA00E}" type="datetime1">
              <a:rPr lang="de-DE" altLang="de-DE" sz="1300" smtClean="0">
                <a:solidFill>
                  <a:schemeClr val="bg1"/>
                </a:solidFill>
              </a:rPr>
              <a:t>30.03.2016</a:t>
            </a:fld>
            <a:endParaRPr lang="de-DE" altLang="de-DE" sz="1300" smtClean="0">
              <a:solidFill>
                <a:schemeClr val="bg1"/>
              </a:solidFill>
            </a:endParaRPr>
          </a:p>
        </p:txBody>
      </p:sp>
      <p:sp>
        <p:nvSpPr>
          <p:cNvPr id="17411" name="Foliennummernplatzhalt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Seite </a:t>
            </a:r>
            <a:fld id="{D573505C-B1E4-419D-91E1-D672D05ED2A6}" type="slidenum">
              <a:rPr lang="de-DE" altLang="de-DE" sz="1300" smtClean="0">
                <a:solidFill>
                  <a:schemeClr val="bg1"/>
                </a:solidFill>
              </a:rPr>
              <a:pPr eaLnBrk="1" hangingPunct="1">
                <a:spcBef>
                  <a:spcPct val="0"/>
                </a:spcBef>
              </a:pPr>
              <a:t>13</a:t>
            </a:fld>
            <a:endParaRPr lang="de-DE" altLang="de-DE" sz="1300" smtClean="0">
              <a:solidFill>
                <a:schemeClr val="bg1"/>
              </a:solidFill>
            </a:endParaRPr>
          </a:p>
        </p:txBody>
      </p:sp>
      <p:pic>
        <p:nvPicPr>
          <p:cNvPr id="17412" name="Picture 7" descr="G:\Dezernate\1. Fachbereich Handel + Logistik\Fördern, Lagern, Logistik im Warenumschlag\RO\Manipulation von Schutzeinrichtungen (PLK-AK)\Kreissäge überarbeitet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40768"/>
            <a:ext cx="5026075" cy="48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Fußzeilenplatzhalt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Manipulation verhindern, Modul 3: Betrieb von Maschinen</a:t>
            </a:r>
          </a:p>
        </p:txBody>
      </p:sp>
      <p:sp>
        <p:nvSpPr>
          <p:cNvPr id="7" name="Rectangle 81"/>
          <p:cNvSpPr txBox="1">
            <a:spLocks noChangeArrowheads="1"/>
          </p:cNvSpPr>
          <p:nvPr/>
        </p:nvSpPr>
        <p:spPr bwMode="auto">
          <a:xfrm>
            <a:off x="4283969" y="1196974"/>
            <a:ext cx="4896544" cy="1511945"/>
          </a:xfrm>
          <a:prstGeom prst="rect">
            <a:avLst/>
          </a:prstGeom>
          <a:noFill/>
          <a:ln w="9525">
            <a:noFill/>
            <a:miter lim="800000"/>
            <a:headEnd/>
            <a:tailEnd/>
          </a:ln>
        </p:spPr>
        <p:txBody>
          <a:bodyPr lIns="0" tIns="0" rIns="0" bIns="40074"/>
          <a:lstStyle/>
          <a:p>
            <a:pPr>
              <a:defRPr/>
            </a:pPr>
            <a:r>
              <a:rPr lang="de-DE" sz="3200" kern="0" dirty="0" smtClean="0">
                <a:latin typeface="+mj-lt"/>
                <a:ea typeface="+mj-ea"/>
                <a:cs typeface="+mj-cs"/>
              </a:rPr>
              <a:t>Praxisbeispiel technischer Maßnahmen</a:t>
            </a:r>
            <a:r>
              <a:rPr lang="de-DE" sz="3200" kern="0" dirty="0">
                <a:latin typeface="+mj-lt"/>
                <a:ea typeface="+mj-ea"/>
                <a:cs typeface="+mj-cs"/>
              </a:rPr>
              <a:t/>
            </a:r>
            <a:br>
              <a:rPr lang="de-DE" sz="3200" kern="0" dirty="0">
                <a:latin typeface="+mj-lt"/>
                <a:ea typeface="+mj-ea"/>
                <a:cs typeface="+mj-cs"/>
              </a:rPr>
            </a:br>
            <a:r>
              <a:rPr lang="de-DE" sz="3200" kern="0" dirty="0">
                <a:latin typeface="+mj-lt"/>
                <a:ea typeface="+mj-ea"/>
                <a:cs typeface="+mj-cs"/>
              </a:rPr>
              <a:t>gegen Manipulation</a:t>
            </a:r>
          </a:p>
        </p:txBody>
      </p:sp>
      <p:sp>
        <p:nvSpPr>
          <p:cNvPr id="17416" name="Textfeld 7"/>
          <p:cNvSpPr txBox="1">
            <a:spLocks noChangeArrowheads="1"/>
          </p:cNvSpPr>
          <p:nvPr/>
        </p:nvSpPr>
        <p:spPr bwMode="auto">
          <a:xfrm>
            <a:off x="304800" y="6008688"/>
            <a:ext cx="28568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dirty="0">
                <a:solidFill>
                  <a:srgbClr val="004994"/>
                </a:solidFill>
              </a:rPr>
              <a:t>© Bernhard </a:t>
            </a:r>
            <a:r>
              <a:rPr lang="de-DE" altLang="de-DE" sz="1200" dirty="0" err="1">
                <a:solidFill>
                  <a:srgbClr val="004994"/>
                </a:solidFill>
              </a:rPr>
              <a:t>Zerwann</a:t>
            </a:r>
            <a:r>
              <a:rPr lang="de-DE" altLang="de-DE" sz="1200" dirty="0">
                <a:solidFill>
                  <a:srgbClr val="004994"/>
                </a:solidFill>
              </a:rPr>
              <a:t>/</a:t>
            </a:r>
            <a:r>
              <a:rPr lang="de-DE" altLang="de-DE" sz="1200" dirty="0" err="1">
                <a:solidFill>
                  <a:srgbClr val="004994"/>
                </a:solidFill>
              </a:rPr>
              <a:t>zerwanndesign</a:t>
            </a:r>
            <a:endParaRPr lang="de-DE" altLang="de-DE" sz="1200" dirty="0">
              <a:solidFill>
                <a:srgbClr val="004994"/>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umsplatzhalt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fld id="{A5F57EA6-DAD4-4F0E-BA04-7CC1D1A977AF}" type="datetime1">
              <a:rPr lang="de-DE" altLang="de-DE" sz="1300" smtClean="0">
                <a:solidFill>
                  <a:schemeClr val="bg1"/>
                </a:solidFill>
              </a:rPr>
              <a:t>30.03.2016</a:t>
            </a:fld>
            <a:endParaRPr lang="de-DE" altLang="de-DE" sz="1300" smtClean="0">
              <a:solidFill>
                <a:schemeClr val="bg1"/>
              </a:solidFill>
            </a:endParaRPr>
          </a:p>
        </p:txBody>
      </p:sp>
      <p:sp>
        <p:nvSpPr>
          <p:cNvPr id="22531" name="Foliennummernplatzhalt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Seite </a:t>
            </a:r>
            <a:fld id="{4DA34D62-6629-4DD4-B366-74DD910C246A}" type="slidenum">
              <a:rPr lang="de-DE" altLang="de-DE" sz="1300" smtClean="0">
                <a:solidFill>
                  <a:schemeClr val="bg1"/>
                </a:solidFill>
              </a:rPr>
              <a:pPr eaLnBrk="1" hangingPunct="1">
                <a:spcBef>
                  <a:spcPct val="0"/>
                </a:spcBef>
              </a:pPr>
              <a:t>14</a:t>
            </a:fld>
            <a:endParaRPr lang="de-DE" altLang="de-DE" sz="1300" smtClean="0">
              <a:solidFill>
                <a:schemeClr val="bg1"/>
              </a:solidFill>
            </a:endParaRPr>
          </a:p>
        </p:txBody>
      </p:sp>
      <p:sp>
        <p:nvSpPr>
          <p:cNvPr id="22534" name="Fußzeilenplatzhalt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Manipulation verhindern, Modul 3: Betrieb von Maschinen</a:t>
            </a:r>
          </a:p>
        </p:txBody>
      </p:sp>
      <p:pic>
        <p:nvPicPr>
          <p:cNvPr id="22535" name="Picture 10" descr="e510ac3a-5dfc-494d-a3a0-c55d1123e45f@bgh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16113"/>
            <a:ext cx="5759450"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26"/>
          <p:cNvSpPr txBox="1">
            <a:spLocks noChangeArrowheads="1"/>
          </p:cNvSpPr>
          <p:nvPr/>
        </p:nvSpPr>
        <p:spPr bwMode="auto">
          <a:xfrm>
            <a:off x="323850" y="1058933"/>
            <a:ext cx="8191500" cy="539750"/>
          </a:xfrm>
          <a:prstGeom prst="rect">
            <a:avLst/>
          </a:prstGeom>
          <a:noFill/>
          <a:ln w="9525">
            <a:noFill/>
            <a:miter lim="800000"/>
            <a:headEnd/>
            <a:tailEnd/>
          </a:ln>
        </p:spPr>
        <p:txBody>
          <a:bodyPr lIns="0" tIns="0" rIns="0" bIns="40074"/>
          <a:lstStyle/>
          <a:p>
            <a:pPr>
              <a:defRPr/>
            </a:pPr>
            <a:endParaRPr lang="de-DE" kern="0" dirty="0">
              <a:latin typeface="+mj-lt"/>
              <a:ea typeface="+mj-ea"/>
              <a:cs typeface="+mj-cs"/>
            </a:endParaRPr>
          </a:p>
        </p:txBody>
      </p:sp>
      <p:sp>
        <p:nvSpPr>
          <p:cNvPr id="22537" name="Textfeld 9"/>
          <p:cNvSpPr txBox="1">
            <a:spLocks noChangeArrowheads="1"/>
          </p:cNvSpPr>
          <p:nvPr/>
        </p:nvSpPr>
        <p:spPr bwMode="auto">
          <a:xfrm>
            <a:off x="4859338" y="6092825"/>
            <a:ext cx="1350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a:solidFill>
                  <a:srgbClr val="004994"/>
                </a:solidFill>
              </a:rPr>
              <a:t>© Michael Hüter</a:t>
            </a:r>
          </a:p>
        </p:txBody>
      </p:sp>
      <p:sp>
        <p:nvSpPr>
          <p:cNvPr id="2" name="Titel 1"/>
          <p:cNvSpPr>
            <a:spLocks noGrp="1"/>
          </p:cNvSpPr>
          <p:nvPr>
            <p:ph type="title"/>
          </p:nvPr>
        </p:nvSpPr>
        <p:spPr>
          <a:xfrm>
            <a:off x="504825" y="1196752"/>
            <a:ext cx="8191500" cy="539750"/>
          </a:xfrm>
        </p:spPr>
        <p:txBody>
          <a:bodyPr/>
          <a:lstStyle/>
          <a:p>
            <a:r>
              <a:rPr lang="de-DE" kern="0" dirty="0" smtClean="0">
                <a:latin typeface="+mj-lt"/>
                <a:ea typeface="+mj-ea"/>
                <a:cs typeface="+mj-cs"/>
              </a:rPr>
              <a:t>Beispiel: Förderschnecke</a:t>
            </a:r>
            <a:br>
              <a:rPr lang="de-DE" kern="0" dirty="0" smtClean="0">
                <a:latin typeface="+mj-lt"/>
                <a:ea typeface="+mj-ea"/>
                <a:cs typeface="+mj-cs"/>
              </a:rPr>
            </a:br>
            <a:endParaRPr lang="de-DE" dirty="0"/>
          </a:p>
        </p:txBody>
      </p:sp>
      <p:sp>
        <p:nvSpPr>
          <p:cNvPr id="22533" name="Rectangle 1027"/>
          <p:cNvSpPr>
            <a:spLocks noGrp="1" noChangeArrowheads="1"/>
          </p:cNvSpPr>
          <p:nvPr>
            <p:ph type="body" idx="1"/>
          </p:nvPr>
        </p:nvSpPr>
        <p:spPr>
          <a:xfrm>
            <a:off x="6012160" y="2728893"/>
            <a:ext cx="3131840" cy="1745093"/>
          </a:xfrm>
        </p:spPr>
        <p:txBody>
          <a:bodyPr/>
          <a:lstStyle/>
          <a:p>
            <a:pPr marL="0" indent="0" eaLnBrk="1" hangingPunct="1"/>
            <a:r>
              <a:rPr lang="de-DE" altLang="de-DE" b="1" dirty="0" smtClean="0"/>
              <a:t>Problem:</a:t>
            </a:r>
          </a:p>
          <a:p>
            <a:pPr marL="0" indent="0" eaLnBrk="1" hangingPunct="1"/>
            <a:r>
              <a:rPr lang="de-DE" altLang="de-DE" dirty="0" smtClean="0"/>
              <a:t>Sicht auf den Prozess durch Staubablagerung auf Sichtfenster nicht möglich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umsplatzhalt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fld id="{53FE2F9C-A4BE-45B6-A15C-905F22DB50D1}" type="datetime1">
              <a:rPr lang="de-DE" altLang="de-DE" sz="1300" smtClean="0">
                <a:solidFill>
                  <a:schemeClr val="bg1"/>
                </a:solidFill>
              </a:rPr>
              <a:t>30.03.2016</a:t>
            </a:fld>
            <a:endParaRPr lang="de-DE" altLang="de-DE" sz="1300" smtClean="0">
              <a:solidFill>
                <a:schemeClr val="bg1"/>
              </a:solidFill>
            </a:endParaRPr>
          </a:p>
        </p:txBody>
      </p:sp>
      <p:sp>
        <p:nvSpPr>
          <p:cNvPr id="24579" name="Foliennummernplatzhalter 5"/>
          <p:cNvSpPr>
            <a:spLocks noGrp="1"/>
          </p:cNvSpPr>
          <p:nvPr>
            <p:ph type="sldNum" sz="quarter" idx="12"/>
          </p:nvPr>
        </p:nvSpPr>
        <p:spPr>
          <a:xfrm>
            <a:off x="7380312" y="6350106"/>
            <a:ext cx="1355725" cy="48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Seite </a:t>
            </a:r>
            <a:fld id="{60C1B51F-69A1-42E7-A142-0A4F596AAD09}" type="slidenum">
              <a:rPr lang="de-DE" altLang="de-DE" sz="1300" smtClean="0">
                <a:solidFill>
                  <a:schemeClr val="bg1"/>
                </a:solidFill>
              </a:rPr>
              <a:pPr eaLnBrk="1" hangingPunct="1">
                <a:spcBef>
                  <a:spcPct val="0"/>
                </a:spcBef>
              </a:pPr>
              <a:t>15</a:t>
            </a:fld>
            <a:endParaRPr lang="de-DE" altLang="de-DE" sz="1300" smtClean="0">
              <a:solidFill>
                <a:schemeClr val="bg1"/>
              </a:solidFill>
            </a:endParaRPr>
          </a:p>
        </p:txBody>
      </p:sp>
      <p:sp>
        <p:nvSpPr>
          <p:cNvPr id="24580" name="Rectangle 2"/>
          <p:cNvSpPr>
            <a:spLocks noGrp="1" noChangeArrowheads="1"/>
          </p:cNvSpPr>
          <p:nvPr>
            <p:ph type="title"/>
          </p:nvPr>
        </p:nvSpPr>
        <p:spPr>
          <a:xfrm>
            <a:off x="504825" y="1052736"/>
            <a:ext cx="8191500" cy="539750"/>
          </a:xfrm>
        </p:spPr>
        <p:txBody>
          <a:bodyPr/>
          <a:lstStyle/>
          <a:p>
            <a:pPr eaLnBrk="1" hangingPunct="1"/>
            <a:r>
              <a:rPr lang="de-DE" altLang="de-DE" dirty="0" smtClean="0"/>
              <a:t>Manipulationsanreiz konstruktiv verhindern</a:t>
            </a:r>
          </a:p>
        </p:txBody>
      </p:sp>
      <p:sp>
        <p:nvSpPr>
          <p:cNvPr id="24581" name="Rectangle 3"/>
          <p:cNvSpPr>
            <a:spLocks noGrp="1" noChangeArrowheads="1"/>
          </p:cNvSpPr>
          <p:nvPr>
            <p:ph type="body" idx="1"/>
          </p:nvPr>
        </p:nvSpPr>
        <p:spPr>
          <a:xfrm>
            <a:off x="6629400" y="3467616"/>
            <a:ext cx="2407096" cy="1357295"/>
          </a:xfrm>
        </p:spPr>
        <p:txBody>
          <a:bodyPr/>
          <a:lstStyle/>
          <a:p>
            <a:pPr marL="0" indent="0" eaLnBrk="1" hangingPunct="1"/>
            <a:r>
              <a:rPr lang="de-DE" altLang="de-DE" b="1" dirty="0" smtClean="0"/>
              <a:t>Lösung:</a:t>
            </a:r>
          </a:p>
          <a:p>
            <a:pPr marL="0" indent="0" eaLnBrk="1" hangingPunct="1"/>
            <a:r>
              <a:rPr lang="de-DE" altLang="de-DE" dirty="0" smtClean="0"/>
              <a:t>Zusätzliches, verriegeltes Gitter wurde angebracht</a:t>
            </a:r>
          </a:p>
        </p:txBody>
      </p:sp>
      <p:sp>
        <p:nvSpPr>
          <p:cNvPr id="24582" name="Fußzeilenplatzhalt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Manipulation verhindern, Modul 3: Betrieb von Maschinen</a:t>
            </a:r>
          </a:p>
        </p:txBody>
      </p:sp>
      <p:pic>
        <p:nvPicPr>
          <p:cNvPr id="24583" name="Picture 8" descr="4f0e17a6-53c2-42ac-a5dc-b1c71a0d1913@bgh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6113"/>
            <a:ext cx="5688013"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feld 8"/>
          <p:cNvSpPr txBox="1">
            <a:spLocks noChangeArrowheads="1"/>
          </p:cNvSpPr>
          <p:nvPr/>
        </p:nvSpPr>
        <p:spPr bwMode="auto">
          <a:xfrm>
            <a:off x="4716463" y="6092825"/>
            <a:ext cx="1349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a:solidFill>
                  <a:srgbClr val="004994"/>
                </a:solidFill>
              </a:rPr>
              <a:t>© Michael Hüter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9C3A95DF-5ABD-425C-9396-B18558BAC007}" type="datetime1">
              <a:rPr lang="de-DE" altLang="de-DE" smtClean="0"/>
              <a:pPr>
                <a:defRPr/>
              </a:pPr>
              <a:t>30.03.2016</a:t>
            </a:fld>
            <a:endParaRPr lang="de-DE" altLang="de-DE"/>
          </a:p>
        </p:txBody>
      </p:sp>
      <p:sp>
        <p:nvSpPr>
          <p:cNvPr id="3" name="Fußzeilenplatzhalter 2"/>
          <p:cNvSpPr>
            <a:spLocks noGrp="1"/>
          </p:cNvSpPr>
          <p:nvPr>
            <p:ph type="ftr" sz="quarter" idx="11"/>
          </p:nvPr>
        </p:nvSpPr>
        <p:spPr/>
        <p:txBody>
          <a:bodyPr/>
          <a:lstStyle/>
          <a:p>
            <a:pPr>
              <a:defRPr/>
            </a:pPr>
            <a:r>
              <a:rPr lang="de-DE" altLang="de-DE" smtClean="0"/>
              <a:t>Manipulation verhindern, Modul 1: Allgemeine Einführung</a:t>
            </a:r>
            <a:endParaRPr lang="de-DE" altLang="de-DE"/>
          </a:p>
        </p:txBody>
      </p:sp>
      <p:sp>
        <p:nvSpPr>
          <p:cNvPr id="4" name="Foliennummernplatzhalter 3"/>
          <p:cNvSpPr>
            <a:spLocks noGrp="1"/>
          </p:cNvSpPr>
          <p:nvPr>
            <p:ph type="sldNum" sz="quarter" idx="12"/>
          </p:nvPr>
        </p:nvSpPr>
        <p:spPr/>
        <p:txBody>
          <a:bodyPr/>
          <a:lstStyle/>
          <a:p>
            <a:pPr>
              <a:defRPr/>
            </a:pPr>
            <a:r>
              <a:rPr lang="de-DE" altLang="de-DE" smtClean="0"/>
              <a:t>Seite </a:t>
            </a:r>
            <a:fld id="{B8DADA59-777C-4A9D-BB55-398C02031338}" type="slidenum">
              <a:rPr lang="de-DE" altLang="de-DE" smtClean="0"/>
              <a:pPr>
                <a:defRPr/>
              </a:pPr>
              <a:t>16</a:t>
            </a:fld>
            <a:endParaRPr lang="de-DE" altLang="de-DE"/>
          </a:p>
        </p:txBody>
      </p:sp>
      <p:pic>
        <p:nvPicPr>
          <p:cNvPr id="16" name="Grafik 15"/>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089879"/>
            <a:ext cx="2628488" cy="1250935"/>
          </a:xfrm>
          <a:prstGeom prst="rect">
            <a:avLst/>
          </a:prstGeom>
          <a:noFill/>
        </p:spPr>
      </p:pic>
      <p:sp>
        <p:nvSpPr>
          <p:cNvPr id="14" name="Textfeld 13"/>
          <p:cNvSpPr txBox="1"/>
          <p:nvPr/>
        </p:nvSpPr>
        <p:spPr>
          <a:xfrm>
            <a:off x="395535" y="2737951"/>
            <a:ext cx="7532831" cy="3139321"/>
          </a:xfrm>
          <a:prstGeom prst="rect">
            <a:avLst/>
          </a:prstGeom>
          <a:noFill/>
        </p:spPr>
        <p:txBody>
          <a:bodyPr wrap="none" rtlCol="0">
            <a:spAutoFit/>
          </a:bodyPr>
          <a:lstStyle/>
          <a:p>
            <a:r>
              <a:rPr lang="de-DE" sz="1800" dirty="0" smtClean="0"/>
              <a:t>Quelle:</a:t>
            </a:r>
          </a:p>
          <a:p>
            <a:r>
              <a:rPr lang="de-DE" sz="1800" dirty="0" smtClean="0"/>
              <a:t>Deutsche </a:t>
            </a:r>
            <a:r>
              <a:rPr lang="de-DE" sz="1800" dirty="0"/>
              <a:t>Gesetzliche Unfallversicherung e.V</a:t>
            </a:r>
            <a:r>
              <a:rPr lang="de-DE" sz="1800" dirty="0" smtClean="0"/>
              <a:t>.</a:t>
            </a:r>
          </a:p>
          <a:p>
            <a:endParaRPr lang="de-DE" sz="1800" dirty="0"/>
          </a:p>
          <a:p>
            <a:endParaRPr lang="de-DE" sz="1800" dirty="0" smtClean="0"/>
          </a:p>
          <a:p>
            <a:r>
              <a:rPr lang="de-DE" sz="1800" dirty="0" smtClean="0"/>
              <a:t>Manipulation </a:t>
            </a:r>
            <a:r>
              <a:rPr lang="de-DE" sz="1800" dirty="0"/>
              <a:t>von Schutzeinrichtungen an Maschinen verhindern – </a:t>
            </a:r>
            <a:endParaRPr lang="de-DE" sz="1800" dirty="0" smtClean="0"/>
          </a:p>
          <a:p>
            <a:r>
              <a:rPr lang="de-DE" sz="1800" dirty="0" smtClean="0"/>
              <a:t>Lehrmodule </a:t>
            </a:r>
            <a:r>
              <a:rPr lang="de-DE" sz="1800" dirty="0"/>
              <a:t>für die </a:t>
            </a:r>
            <a:r>
              <a:rPr lang="de-DE" sz="1800" dirty="0" smtClean="0"/>
              <a:t>Unfallprävention</a:t>
            </a:r>
          </a:p>
          <a:p>
            <a:r>
              <a:rPr lang="de-DE" sz="1800" dirty="0" smtClean="0"/>
              <a:t> </a:t>
            </a:r>
          </a:p>
          <a:p>
            <a:r>
              <a:rPr lang="de-DE" sz="1800" dirty="0" smtClean="0"/>
              <a:t>Online </a:t>
            </a:r>
            <a:r>
              <a:rPr lang="de-DE" sz="1800" dirty="0"/>
              <a:t>im WWW unter URL:  </a:t>
            </a:r>
            <a:r>
              <a:rPr lang="de-DE" sz="1800" u="sng" dirty="0">
                <a:hlinkClick r:id="rId3"/>
              </a:rPr>
              <a:t>http://</a:t>
            </a:r>
            <a:r>
              <a:rPr lang="de-DE" sz="1800" u="sng" dirty="0" smtClean="0">
                <a:hlinkClick r:id="rId3"/>
              </a:rPr>
              <a:t>www.stopp-manipulation.org/</a:t>
            </a:r>
            <a:r>
              <a:rPr lang="de-DE" sz="1800" dirty="0" smtClean="0"/>
              <a:t> </a:t>
            </a:r>
          </a:p>
          <a:p>
            <a:r>
              <a:rPr lang="de-DE" sz="1800" dirty="0" smtClean="0"/>
              <a:t>(</a:t>
            </a:r>
            <a:r>
              <a:rPr lang="de-DE" sz="1800" dirty="0"/>
              <a:t>Stand: </a:t>
            </a:r>
            <a:r>
              <a:rPr lang="de-DE" sz="1800" dirty="0" smtClean="0"/>
              <a:t>30.03.2016)</a:t>
            </a:r>
            <a:endParaRPr lang="de-DE" sz="1800" dirty="0"/>
          </a:p>
          <a:p>
            <a:endParaRPr lang="de-DE" sz="1800" dirty="0" smtClean="0"/>
          </a:p>
          <a:p>
            <a:r>
              <a:rPr lang="de-DE" sz="1800" dirty="0" smtClean="0"/>
              <a:t>Bearbeitet</a:t>
            </a:r>
            <a:r>
              <a:rPr lang="de-DE" sz="1800" dirty="0"/>
              <a:t>, geändert bzw. umgestaltet durch: </a:t>
            </a:r>
            <a:r>
              <a:rPr lang="de-DE" sz="1800" dirty="0" smtClean="0"/>
              <a:t>             </a:t>
            </a:r>
            <a:r>
              <a:rPr lang="de-DE" sz="1600" dirty="0" smtClean="0"/>
              <a:t>………….. </a:t>
            </a:r>
            <a:r>
              <a:rPr lang="de-DE" sz="1600" dirty="0"/>
              <a:t> </a:t>
            </a:r>
            <a:endParaRPr lang="de-DE" sz="1200" dirty="0"/>
          </a:p>
        </p:txBody>
      </p:sp>
    </p:spTree>
    <p:extLst>
      <p:ext uri="{BB962C8B-B14F-4D97-AF65-F5344CB8AC3E}">
        <p14:creationId xmlns:p14="http://schemas.microsoft.com/office/powerpoint/2010/main" val="3460978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el 25"/>
          <p:cNvSpPr>
            <a:spLocks noGrp="1"/>
          </p:cNvSpPr>
          <p:nvPr>
            <p:ph type="title"/>
          </p:nvPr>
        </p:nvSpPr>
        <p:spPr>
          <a:xfrm>
            <a:off x="504825" y="1124744"/>
            <a:ext cx="8191500" cy="539750"/>
          </a:xfrm>
        </p:spPr>
        <p:txBody>
          <a:bodyPr/>
          <a:lstStyle/>
          <a:p>
            <a:r>
              <a:rPr lang="de-DE" altLang="de-DE" dirty="0" smtClean="0"/>
              <a:t>Einkaufsprozess = </a:t>
            </a:r>
            <a:br>
              <a:rPr lang="de-DE" altLang="de-DE" dirty="0" smtClean="0"/>
            </a:br>
            <a:r>
              <a:rPr lang="de-DE" altLang="de-DE" dirty="0" smtClean="0"/>
              <a:t>Sicherheitstechnische Kommunikationsschleife</a:t>
            </a:r>
          </a:p>
        </p:txBody>
      </p:sp>
      <p:sp>
        <p:nvSpPr>
          <p:cNvPr id="4100" name="Fußzeilenplatzhalt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rgbClr val="FFFFFF"/>
                </a:solidFill>
              </a:rPr>
              <a:t>Manipulation verhindern, Modul 3: Betrieb von Maschinen</a:t>
            </a:r>
          </a:p>
        </p:txBody>
      </p:sp>
      <p:sp>
        <p:nvSpPr>
          <p:cNvPr id="4101" name="Foliennummernplatzhalt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rgbClr val="FFFFFF"/>
                </a:solidFill>
              </a:rPr>
              <a:t>Seite </a:t>
            </a:r>
            <a:fld id="{4B27E1AA-25B6-4C9E-8315-A7D220D81643}" type="slidenum">
              <a:rPr lang="de-DE" altLang="de-DE" sz="1300" smtClean="0">
                <a:solidFill>
                  <a:srgbClr val="FFFFFF"/>
                </a:solidFill>
              </a:rPr>
              <a:pPr eaLnBrk="1" hangingPunct="1">
                <a:spcBef>
                  <a:spcPct val="0"/>
                </a:spcBef>
              </a:pPr>
              <a:t>2</a:t>
            </a:fld>
            <a:endParaRPr lang="de-DE" altLang="de-DE" sz="1300" smtClean="0">
              <a:solidFill>
                <a:srgbClr val="FFFFFF"/>
              </a:solidFill>
            </a:endParaRPr>
          </a:p>
        </p:txBody>
      </p:sp>
      <p:grpSp>
        <p:nvGrpSpPr>
          <p:cNvPr id="5" name="Gruppieren 4"/>
          <p:cNvGrpSpPr/>
          <p:nvPr/>
        </p:nvGrpSpPr>
        <p:grpSpPr>
          <a:xfrm>
            <a:off x="209550" y="2068093"/>
            <a:ext cx="8724900" cy="4278448"/>
            <a:chOff x="209550" y="2068093"/>
            <a:chExt cx="8724900" cy="4278448"/>
          </a:xfrm>
        </p:grpSpPr>
        <p:sp>
          <p:nvSpPr>
            <p:cNvPr id="2" name="Ellipse 1"/>
            <p:cNvSpPr/>
            <p:nvPr/>
          </p:nvSpPr>
          <p:spPr bwMode="auto">
            <a:xfrm>
              <a:off x="3743908" y="2068093"/>
              <a:ext cx="2016224" cy="1224136"/>
            </a:xfrm>
            <a:prstGeom prst="ellipse">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hangingPunct="0">
                <a:defRPr/>
              </a:pPr>
              <a:r>
                <a:rPr lang="de-DE" sz="2800" dirty="0">
                  <a:solidFill>
                    <a:srgbClr val="000000"/>
                  </a:solidFill>
                </a:rPr>
                <a:t>ProdSG</a:t>
              </a:r>
            </a:p>
          </p:txBody>
        </p:sp>
        <p:sp>
          <p:nvSpPr>
            <p:cNvPr id="8" name="Ellipse 7"/>
            <p:cNvSpPr/>
            <p:nvPr/>
          </p:nvSpPr>
          <p:spPr bwMode="auto">
            <a:xfrm>
              <a:off x="3707904" y="5078686"/>
              <a:ext cx="2088232" cy="1267855"/>
            </a:xfrm>
            <a:prstGeom prst="ellipse">
              <a:avLst/>
            </a:prstGeom>
            <a:solidFill>
              <a:schemeClr val="accent1">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hangingPunct="0">
                <a:defRPr/>
              </a:pPr>
              <a:r>
                <a:rPr lang="de-DE" sz="2400" dirty="0">
                  <a:solidFill>
                    <a:srgbClr val="000000"/>
                  </a:solidFill>
                </a:rPr>
                <a:t>BetrSichV</a:t>
              </a:r>
            </a:p>
          </p:txBody>
        </p:sp>
        <p:grpSp>
          <p:nvGrpSpPr>
            <p:cNvPr id="4108" name="Gruppieren 5"/>
            <p:cNvGrpSpPr>
              <a:grpSpLocks/>
            </p:cNvGrpSpPr>
            <p:nvPr/>
          </p:nvGrpSpPr>
          <p:grpSpPr bwMode="auto">
            <a:xfrm>
              <a:off x="209550" y="3068638"/>
              <a:ext cx="8724900" cy="2233612"/>
              <a:chOff x="1475656" y="3191457"/>
              <a:chExt cx="6262389" cy="1602060"/>
            </a:xfrm>
          </p:grpSpPr>
          <p:sp>
            <p:nvSpPr>
              <p:cNvPr id="4" name="Pfeil nach rechts 3"/>
              <p:cNvSpPr/>
              <p:nvPr/>
            </p:nvSpPr>
            <p:spPr bwMode="auto">
              <a:xfrm>
                <a:off x="3053159" y="3980243"/>
                <a:ext cx="3096344" cy="365188"/>
              </a:xfrm>
              <a:prstGeom prst="rightArrow">
                <a:avLst>
                  <a:gd name="adj1" fmla="val 50000"/>
                  <a:gd name="adj2" fmla="val 214319"/>
                </a:avLst>
              </a:prstGeom>
              <a:solidFill>
                <a:srgbClr val="0066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36000" tIns="36000" rIns="0" bIns="0" anchor="ctr">
                <a:normAutofit fontScale="55000" lnSpcReduction="20000"/>
              </a:bodyPr>
              <a:lstStyle/>
              <a:p>
                <a:pPr algn="ctr" defTabSz="801688" eaLnBrk="0" hangingPunct="0">
                  <a:defRPr/>
                </a:pPr>
                <a:r>
                  <a:rPr lang="de-DE" sz="3000" dirty="0" smtClean="0">
                    <a:solidFill>
                      <a:srgbClr val="FFFFFF"/>
                    </a:solidFill>
                  </a:rPr>
                  <a:t>Pflichtenheft</a:t>
                </a:r>
                <a:endParaRPr lang="de-DE" sz="3000" dirty="0">
                  <a:solidFill>
                    <a:srgbClr val="FFFFFF"/>
                  </a:solidFill>
                </a:endParaRPr>
              </a:p>
            </p:txBody>
          </p:sp>
          <p:sp>
            <p:nvSpPr>
              <p:cNvPr id="13" name="Pfeil nach rechts 12"/>
              <p:cNvSpPr/>
              <p:nvPr/>
            </p:nvSpPr>
            <p:spPr bwMode="auto">
              <a:xfrm flipH="1">
                <a:off x="3053159" y="3639544"/>
                <a:ext cx="3096344" cy="365188"/>
              </a:xfrm>
              <a:prstGeom prst="rightArrow">
                <a:avLst>
                  <a:gd name="adj1" fmla="val 50000"/>
                  <a:gd name="adj2" fmla="val 214319"/>
                </a:avLst>
              </a:prstGeom>
              <a:solidFill>
                <a:schemeClr val="accent2">
                  <a:lumMod val="5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18000" tIns="36000" rIns="18000" bIns="0" anchor="ctr">
                <a:normAutofit fontScale="55000" lnSpcReduction="20000"/>
              </a:bodyPr>
              <a:lstStyle/>
              <a:p>
                <a:pPr algn="ctr" defTabSz="801688" eaLnBrk="0" hangingPunct="0">
                  <a:defRPr/>
                </a:pPr>
                <a:r>
                  <a:rPr lang="de-DE" sz="3000" dirty="0" smtClean="0">
                    <a:solidFill>
                      <a:srgbClr val="FFFFFF"/>
                    </a:solidFill>
                  </a:rPr>
                  <a:t>Lastenheft</a:t>
                </a:r>
                <a:endParaRPr lang="de-DE" sz="3000" dirty="0">
                  <a:solidFill>
                    <a:srgbClr val="FFFFFF"/>
                  </a:solidFill>
                </a:endParaRPr>
              </a:p>
            </p:txBody>
          </p:sp>
          <p:sp>
            <p:nvSpPr>
              <p:cNvPr id="3" name="Ellipse 2"/>
              <p:cNvSpPr/>
              <p:nvPr/>
            </p:nvSpPr>
            <p:spPr bwMode="auto">
              <a:xfrm>
                <a:off x="1475656" y="3191457"/>
                <a:ext cx="1602060" cy="1602060"/>
              </a:xfrm>
              <a:prstGeom prst="ellipse">
                <a:avLst/>
              </a:prstGeom>
              <a:solidFill>
                <a:srgbClr val="0066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hangingPunct="0">
                  <a:defRPr/>
                </a:pPr>
                <a:r>
                  <a:rPr lang="de-DE" sz="2400" dirty="0">
                    <a:solidFill>
                      <a:srgbClr val="FFFFFF"/>
                    </a:solidFill>
                  </a:rPr>
                  <a:t>Hersteller</a:t>
                </a:r>
              </a:p>
            </p:txBody>
          </p:sp>
          <p:sp>
            <p:nvSpPr>
              <p:cNvPr id="11" name="Ellipse 10"/>
              <p:cNvSpPr/>
              <p:nvPr/>
            </p:nvSpPr>
            <p:spPr bwMode="auto">
              <a:xfrm>
                <a:off x="6135985" y="3191457"/>
                <a:ext cx="1602060" cy="1602060"/>
              </a:xfrm>
              <a:prstGeom prst="ellipse">
                <a:avLst/>
              </a:prstGeom>
              <a:solidFill>
                <a:schemeClr val="accent2">
                  <a:lumMod val="5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hangingPunct="0">
                  <a:defRPr/>
                </a:pPr>
                <a:r>
                  <a:rPr lang="de-DE" sz="2400" dirty="0">
                    <a:solidFill>
                      <a:srgbClr val="FFFFFF"/>
                    </a:solidFill>
                  </a:rPr>
                  <a:t>Betreiber</a:t>
                </a:r>
              </a:p>
            </p:txBody>
          </p:sp>
        </p:grpSp>
        <p:cxnSp>
          <p:nvCxnSpPr>
            <p:cNvPr id="10" name="Gerade Verbindung mit Pfeil 9"/>
            <p:cNvCxnSpPr>
              <a:endCxn id="3" idx="5"/>
            </p:cNvCxnSpPr>
            <p:nvPr/>
          </p:nvCxnSpPr>
          <p:spPr bwMode="auto">
            <a:xfrm flipH="1" flipV="1">
              <a:off x="2114550" y="4975225"/>
              <a:ext cx="1593850" cy="736600"/>
            </a:xfrm>
            <a:prstGeom prst="straightConnector1">
              <a:avLst/>
            </a:prstGeom>
            <a:solidFill>
              <a:schemeClr val="accent1"/>
            </a:solidFill>
            <a:ln w="57150" cap="flat" cmpd="sng" algn="ctr">
              <a:solidFill>
                <a:schemeClr val="accent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mit Pfeil 17"/>
            <p:cNvCxnSpPr>
              <a:stCxn id="8" idx="6"/>
              <a:endCxn id="11" idx="3"/>
            </p:cNvCxnSpPr>
            <p:nvPr/>
          </p:nvCxnSpPr>
          <p:spPr bwMode="auto">
            <a:xfrm flipV="1">
              <a:off x="5795963" y="4975225"/>
              <a:ext cx="1233487" cy="736600"/>
            </a:xfrm>
            <a:prstGeom prst="straightConnector1">
              <a:avLst/>
            </a:prstGeom>
            <a:solidFill>
              <a:schemeClr val="accent1"/>
            </a:solidFill>
            <a:ln w="5715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1" name="Gerade Verbindung mit Pfeil 20"/>
            <p:cNvCxnSpPr>
              <a:cxnSpLocks noChangeShapeType="1"/>
            </p:cNvCxnSpPr>
            <p:nvPr/>
          </p:nvCxnSpPr>
          <p:spPr bwMode="auto">
            <a:xfrm>
              <a:off x="5759450" y="2679700"/>
              <a:ext cx="1270000" cy="715963"/>
            </a:xfrm>
            <a:prstGeom prst="straightConnector1">
              <a:avLst/>
            </a:prstGeom>
            <a:noFill/>
            <a:ln w="57150" algn="ctr">
              <a:solidFill>
                <a:srgbClr val="FFC000"/>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2" name="Gerade Verbindung mit Pfeil 23"/>
            <p:cNvCxnSpPr>
              <a:cxnSpLocks noChangeShapeType="1"/>
            </p:cNvCxnSpPr>
            <p:nvPr/>
          </p:nvCxnSpPr>
          <p:spPr bwMode="auto">
            <a:xfrm flipH="1">
              <a:off x="2114550" y="2679700"/>
              <a:ext cx="1628775" cy="715963"/>
            </a:xfrm>
            <a:prstGeom prst="straightConnector1">
              <a:avLst/>
            </a:prstGeom>
            <a:noFill/>
            <a:ln w="57150" algn="ctr">
              <a:solidFill>
                <a:srgbClr val="FFC000"/>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20" name="Datumsplatzhalter 4"/>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rgbClr val="004994"/>
                </a:solidFill>
                <a:latin typeface="Arial" charset="0"/>
              </a:defRPr>
            </a:lvl1pPr>
            <a:lvl2pPr marL="742950" indent="-285750" eaLnBrk="0" hangingPunct="0">
              <a:defRPr sz="2600" b="1">
                <a:solidFill>
                  <a:srgbClr val="004994"/>
                </a:solidFill>
                <a:latin typeface="Arial" charset="0"/>
              </a:defRPr>
            </a:lvl2pPr>
            <a:lvl3pPr marL="1143000" indent="-228600" eaLnBrk="0" hangingPunct="0">
              <a:defRPr sz="2600" b="1">
                <a:solidFill>
                  <a:srgbClr val="004994"/>
                </a:solidFill>
                <a:latin typeface="Arial" charset="0"/>
              </a:defRPr>
            </a:lvl3pPr>
            <a:lvl4pPr marL="1600200" indent="-228600" eaLnBrk="0" hangingPunct="0">
              <a:defRPr sz="2600" b="1">
                <a:solidFill>
                  <a:srgbClr val="004994"/>
                </a:solidFill>
                <a:latin typeface="Arial" charset="0"/>
              </a:defRPr>
            </a:lvl4pPr>
            <a:lvl5pPr marL="2057400" indent="-228600" eaLnBrk="0" hangingPunct="0">
              <a:defRPr sz="2600" b="1">
                <a:solidFill>
                  <a:srgbClr val="004994"/>
                </a:solidFill>
                <a:latin typeface="Arial" charset="0"/>
              </a:defRPr>
            </a:lvl5pPr>
            <a:lvl6pPr marL="2514600" indent="-228600" eaLnBrk="0" fontAlgn="base" hangingPunct="0">
              <a:spcBef>
                <a:spcPct val="0"/>
              </a:spcBef>
              <a:spcAft>
                <a:spcPct val="0"/>
              </a:spcAft>
              <a:defRPr sz="2600" b="1">
                <a:solidFill>
                  <a:srgbClr val="004994"/>
                </a:solidFill>
                <a:latin typeface="Arial" charset="0"/>
              </a:defRPr>
            </a:lvl6pPr>
            <a:lvl7pPr marL="2971800" indent="-228600" eaLnBrk="0" fontAlgn="base" hangingPunct="0">
              <a:spcBef>
                <a:spcPct val="0"/>
              </a:spcBef>
              <a:spcAft>
                <a:spcPct val="0"/>
              </a:spcAft>
              <a:defRPr sz="2600" b="1">
                <a:solidFill>
                  <a:srgbClr val="004994"/>
                </a:solidFill>
                <a:latin typeface="Arial" charset="0"/>
              </a:defRPr>
            </a:lvl7pPr>
            <a:lvl8pPr marL="3429000" indent="-228600" eaLnBrk="0" fontAlgn="base" hangingPunct="0">
              <a:spcBef>
                <a:spcPct val="0"/>
              </a:spcBef>
              <a:spcAft>
                <a:spcPct val="0"/>
              </a:spcAft>
              <a:defRPr sz="2600" b="1">
                <a:solidFill>
                  <a:srgbClr val="004994"/>
                </a:solidFill>
                <a:latin typeface="Arial" charset="0"/>
              </a:defRPr>
            </a:lvl8pPr>
            <a:lvl9pPr marL="3886200" indent="-228600" eaLnBrk="0" fontAlgn="base" hangingPunct="0">
              <a:spcBef>
                <a:spcPct val="0"/>
              </a:spcBef>
              <a:spcAft>
                <a:spcPct val="0"/>
              </a:spcAft>
              <a:defRPr sz="2600" b="1">
                <a:solidFill>
                  <a:srgbClr val="004994"/>
                </a:solidFill>
                <a:latin typeface="Arial" charset="0"/>
              </a:defRPr>
            </a:lvl9pPr>
          </a:lstStyle>
          <a:p>
            <a:pPr eaLnBrk="1" hangingPunct="1"/>
            <a:fld id="{3E529F83-7D29-4A03-92F6-F7FCC2BB8E37}" type="datetime1">
              <a:rPr lang="de-DE" altLang="de-DE" sz="1300" b="0" smtClean="0">
                <a:solidFill>
                  <a:schemeClr val="bg1"/>
                </a:solidFill>
              </a:rPr>
              <a:t>30.03.2016</a:t>
            </a:fld>
            <a:endParaRPr lang="de-DE" altLang="de-DE" sz="1300" b="0" smtClean="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ußzeilenplatzhalt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rgbClr val="FFFFFF"/>
                </a:solidFill>
              </a:rPr>
              <a:t>Manipulation verhindern, Modul 3: Betrieb von Maschinen</a:t>
            </a:r>
          </a:p>
        </p:txBody>
      </p:sp>
      <p:sp>
        <p:nvSpPr>
          <p:cNvPr id="4101" name="Foliennummernplatzhalt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rgbClr val="FFFFFF"/>
                </a:solidFill>
              </a:rPr>
              <a:t>Seite </a:t>
            </a:r>
            <a:fld id="{4B27E1AA-25B6-4C9E-8315-A7D220D81643}" type="slidenum">
              <a:rPr lang="de-DE" altLang="de-DE" sz="1300" smtClean="0">
                <a:solidFill>
                  <a:srgbClr val="FFFFFF"/>
                </a:solidFill>
              </a:rPr>
              <a:pPr eaLnBrk="1" hangingPunct="1">
                <a:spcBef>
                  <a:spcPct val="0"/>
                </a:spcBef>
              </a:pPr>
              <a:t>3</a:t>
            </a:fld>
            <a:endParaRPr lang="de-DE" altLang="de-DE" sz="1300" smtClean="0">
              <a:solidFill>
                <a:srgbClr val="FFFFFF"/>
              </a:solidFill>
            </a:endParaRPr>
          </a:p>
        </p:txBody>
      </p:sp>
      <p:sp>
        <p:nvSpPr>
          <p:cNvPr id="4120" name="Datumsplatzhalter 4"/>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rgbClr val="004994"/>
                </a:solidFill>
                <a:latin typeface="Arial" charset="0"/>
              </a:defRPr>
            </a:lvl1pPr>
            <a:lvl2pPr marL="742950" indent="-285750" eaLnBrk="0" hangingPunct="0">
              <a:defRPr sz="2600" b="1">
                <a:solidFill>
                  <a:srgbClr val="004994"/>
                </a:solidFill>
                <a:latin typeface="Arial" charset="0"/>
              </a:defRPr>
            </a:lvl2pPr>
            <a:lvl3pPr marL="1143000" indent="-228600" eaLnBrk="0" hangingPunct="0">
              <a:defRPr sz="2600" b="1">
                <a:solidFill>
                  <a:srgbClr val="004994"/>
                </a:solidFill>
                <a:latin typeface="Arial" charset="0"/>
              </a:defRPr>
            </a:lvl3pPr>
            <a:lvl4pPr marL="1600200" indent="-228600" eaLnBrk="0" hangingPunct="0">
              <a:defRPr sz="2600" b="1">
                <a:solidFill>
                  <a:srgbClr val="004994"/>
                </a:solidFill>
                <a:latin typeface="Arial" charset="0"/>
              </a:defRPr>
            </a:lvl4pPr>
            <a:lvl5pPr marL="2057400" indent="-228600" eaLnBrk="0" hangingPunct="0">
              <a:defRPr sz="2600" b="1">
                <a:solidFill>
                  <a:srgbClr val="004994"/>
                </a:solidFill>
                <a:latin typeface="Arial" charset="0"/>
              </a:defRPr>
            </a:lvl5pPr>
            <a:lvl6pPr marL="2514600" indent="-228600" eaLnBrk="0" fontAlgn="base" hangingPunct="0">
              <a:spcBef>
                <a:spcPct val="0"/>
              </a:spcBef>
              <a:spcAft>
                <a:spcPct val="0"/>
              </a:spcAft>
              <a:defRPr sz="2600" b="1">
                <a:solidFill>
                  <a:srgbClr val="004994"/>
                </a:solidFill>
                <a:latin typeface="Arial" charset="0"/>
              </a:defRPr>
            </a:lvl6pPr>
            <a:lvl7pPr marL="2971800" indent="-228600" eaLnBrk="0" fontAlgn="base" hangingPunct="0">
              <a:spcBef>
                <a:spcPct val="0"/>
              </a:spcBef>
              <a:spcAft>
                <a:spcPct val="0"/>
              </a:spcAft>
              <a:defRPr sz="2600" b="1">
                <a:solidFill>
                  <a:srgbClr val="004994"/>
                </a:solidFill>
                <a:latin typeface="Arial" charset="0"/>
              </a:defRPr>
            </a:lvl7pPr>
            <a:lvl8pPr marL="3429000" indent="-228600" eaLnBrk="0" fontAlgn="base" hangingPunct="0">
              <a:spcBef>
                <a:spcPct val="0"/>
              </a:spcBef>
              <a:spcAft>
                <a:spcPct val="0"/>
              </a:spcAft>
              <a:defRPr sz="2600" b="1">
                <a:solidFill>
                  <a:srgbClr val="004994"/>
                </a:solidFill>
                <a:latin typeface="Arial" charset="0"/>
              </a:defRPr>
            </a:lvl8pPr>
            <a:lvl9pPr marL="3886200" indent="-228600" eaLnBrk="0" fontAlgn="base" hangingPunct="0">
              <a:spcBef>
                <a:spcPct val="0"/>
              </a:spcBef>
              <a:spcAft>
                <a:spcPct val="0"/>
              </a:spcAft>
              <a:defRPr sz="2600" b="1">
                <a:solidFill>
                  <a:srgbClr val="004994"/>
                </a:solidFill>
                <a:latin typeface="Arial" charset="0"/>
              </a:defRPr>
            </a:lvl9pPr>
          </a:lstStyle>
          <a:p>
            <a:pPr eaLnBrk="1" hangingPunct="1"/>
            <a:fld id="{3E529F83-7D29-4A03-92F6-F7FCC2BB8E37}" type="datetime1">
              <a:rPr lang="de-DE" altLang="de-DE" sz="1300" b="0" smtClean="0">
                <a:solidFill>
                  <a:schemeClr val="bg1"/>
                </a:solidFill>
              </a:rPr>
              <a:t>30.03.2016</a:t>
            </a:fld>
            <a:endParaRPr lang="de-DE" altLang="de-DE" sz="1300" b="0" smtClean="0">
              <a:solidFill>
                <a:schemeClr val="bg1"/>
              </a:solidFill>
            </a:endParaRPr>
          </a:p>
        </p:txBody>
      </p:sp>
      <p:sp>
        <p:nvSpPr>
          <p:cNvPr id="12" name="Textfeld 11"/>
          <p:cNvSpPr txBox="1"/>
          <p:nvPr/>
        </p:nvSpPr>
        <p:spPr>
          <a:xfrm>
            <a:off x="467545" y="1916832"/>
            <a:ext cx="8496943" cy="3447098"/>
          </a:xfrm>
          <a:prstGeom prst="rect">
            <a:avLst/>
          </a:prstGeom>
          <a:noFill/>
        </p:spPr>
        <p:txBody>
          <a:bodyPr wrap="square" rtlCol="0">
            <a:spAutoFit/>
          </a:bodyPr>
          <a:lstStyle/>
          <a:p>
            <a:pPr marL="342900" indent="-342900" eaLnBrk="0" hangingPunct="0">
              <a:spcBef>
                <a:spcPct val="20000"/>
              </a:spcBef>
              <a:buFont typeface="Arial" panose="020B0604020202020204" pitchFamily="34" charset="0"/>
              <a:buChar char="•"/>
            </a:pPr>
            <a:r>
              <a:rPr lang="de-DE" sz="2200" b="0" dirty="0">
                <a:solidFill>
                  <a:srgbClr val="555555"/>
                </a:solidFill>
                <a:latin typeface="+mn-lt"/>
              </a:rPr>
              <a:t>Einbinden von Bedien- und </a:t>
            </a:r>
            <a:r>
              <a:rPr lang="de-DE" sz="2200" b="0" dirty="0" smtClean="0">
                <a:solidFill>
                  <a:srgbClr val="555555"/>
                </a:solidFill>
                <a:latin typeface="+mn-lt"/>
              </a:rPr>
              <a:t>Wartungspersonal</a:t>
            </a:r>
            <a:r>
              <a:rPr lang="de-DE" sz="2200" b="0" dirty="0">
                <a:solidFill>
                  <a:srgbClr val="555555"/>
                </a:solidFill>
                <a:latin typeface="+mn-lt"/>
              </a:rPr>
              <a:t>, Sicherheitsfachkraft</a:t>
            </a:r>
          </a:p>
          <a:p>
            <a:pPr marL="342900" indent="-342900" eaLnBrk="0" hangingPunct="0">
              <a:spcBef>
                <a:spcPct val="20000"/>
              </a:spcBef>
              <a:buFont typeface="Arial" panose="020B0604020202020204" pitchFamily="34" charset="0"/>
              <a:buChar char="•"/>
            </a:pPr>
            <a:r>
              <a:rPr lang="de-DE" sz="2200" b="0" dirty="0">
                <a:solidFill>
                  <a:srgbClr val="555555"/>
                </a:solidFill>
                <a:latin typeface="+mn-lt"/>
              </a:rPr>
              <a:t>Lastenheft  erstellen</a:t>
            </a:r>
          </a:p>
          <a:p>
            <a:pPr marL="342900" indent="-342900" eaLnBrk="0" hangingPunct="0">
              <a:spcBef>
                <a:spcPct val="20000"/>
              </a:spcBef>
              <a:buFont typeface="Arial" panose="020B0604020202020204" pitchFamily="34" charset="0"/>
              <a:buChar char="•"/>
            </a:pPr>
            <a:r>
              <a:rPr lang="de-DE" sz="2200" b="0" dirty="0" smtClean="0">
                <a:solidFill>
                  <a:srgbClr val="555555"/>
                </a:solidFill>
                <a:latin typeface="+mn-lt"/>
              </a:rPr>
              <a:t>Alle </a:t>
            </a:r>
            <a:r>
              <a:rPr lang="de-DE" sz="2200" b="0" dirty="0">
                <a:solidFill>
                  <a:srgbClr val="555555"/>
                </a:solidFill>
                <a:latin typeface="+mn-lt"/>
              </a:rPr>
              <a:t>vorgesehenen Tätigkeiten (Betrieb, Störungsbeseitigung, Instandhaltung, Reinigung, …) ohne Manipulation </a:t>
            </a:r>
            <a:r>
              <a:rPr lang="de-DE" sz="2200" b="0" dirty="0" smtClean="0">
                <a:solidFill>
                  <a:srgbClr val="555555"/>
                </a:solidFill>
                <a:latin typeface="+mn-lt"/>
              </a:rPr>
              <a:t>möglich?</a:t>
            </a:r>
            <a:endParaRPr lang="de-DE" sz="2200" b="0" dirty="0">
              <a:solidFill>
                <a:srgbClr val="555555"/>
              </a:solidFill>
              <a:latin typeface="+mn-lt"/>
            </a:endParaRPr>
          </a:p>
          <a:p>
            <a:pPr marL="342900" indent="-342900" eaLnBrk="0" hangingPunct="0">
              <a:spcBef>
                <a:spcPct val="20000"/>
              </a:spcBef>
              <a:buFont typeface="Arial" panose="020B0604020202020204" pitchFamily="34" charset="0"/>
              <a:buChar char="•"/>
            </a:pPr>
            <a:r>
              <a:rPr lang="de-DE" sz="2200" b="0" dirty="0">
                <a:solidFill>
                  <a:srgbClr val="555555"/>
                </a:solidFill>
                <a:latin typeface="+mn-lt"/>
              </a:rPr>
              <a:t>Ist die Maschine für die vorgesehene Verwendung geeignet?</a:t>
            </a:r>
          </a:p>
          <a:p>
            <a:pPr marL="342900" indent="-342900" eaLnBrk="0" hangingPunct="0">
              <a:spcBef>
                <a:spcPct val="20000"/>
              </a:spcBef>
              <a:buFont typeface="Arial" panose="020B0604020202020204" pitchFamily="34" charset="0"/>
              <a:buChar char="•"/>
            </a:pPr>
            <a:r>
              <a:rPr lang="de-DE" sz="2200" b="0" dirty="0" smtClean="0">
                <a:solidFill>
                  <a:srgbClr val="555555"/>
                </a:solidFill>
                <a:latin typeface="+mn-lt"/>
              </a:rPr>
              <a:t>Personal </a:t>
            </a:r>
            <a:r>
              <a:rPr lang="de-DE" sz="2200" b="0" dirty="0">
                <a:solidFill>
                  <a:srgbClr val="555555"/>
                </a:solidFill>
                <a:latin typeface="+mn-lt"/>
              </a:rPr>
              <a:t>für den Betrieb der Maschine ausreichend </a:t>
            </a:r>
            <a:r>
              <a:rPr lang="de-DE" sz="2200" b="0" dirty="0" smtClean="0">
                <a:solidFill>
                  <a:srgbClr val="555555"/>
                </a:solidFill>
                <a:latin typeface="+mn-lt"/>
              </a:rPr>
              <a:t>qualifiziert?</a:t>
            </a:r>
            <a:endParaRPr lang="de-DE" sz="2200" b="0" dirty="0">
              <a:solidFill>
                <a:srgbClr val="555555"/>
              </a:solidFill>
              <a:latin typeface="+mn-lt"/>
            </a:endParaRPr>
          </a:p>
          <a:p>
            <a:pPr marL="342900" indent="-342900" eaLnBrk="0" hangingPunct="0">
              <a:spcBef>
                <a:spcPct val="20000"/>
              </a:spcBef>
              <a:buFont typeface="Arial" panose="020B0604020202020204" pitchFamily="34" charset="0"/>
              <a:buChar char="•"/>
            </a:pPr>
            <a:r>
              <a:rPr lang="de-DE" sz="2200" b="0" dirty="0">
                <a:solidFill>
                  <a:srgbClr val="555555"/>
                </a:solidFill>
                <a:latin typeface="+mn-lt"/>
              </a:rPr>
              <a:t>…</a:t>
            </a:r>
          </a:p>
          <a:p>
            <a:pPr marL="342900" indent="-342900">
              <a:buFont typeface="Arial" panose="020B0604020202020204" pitchFamily="34" charset="0"/>
              <a:buChar char="•"/>
            </a:pPr>
            <a:endParaRPr lang="de-DE" sz="2000" b="0" dirty="0">
              <a:solidFill>
                <a:schemeClr val="tx1"/>
              </a:solidFill>
            </a:endParaRPr>
          </a:p>
        </p:txBody>
      </p:sp>
      <p:sp>
        <p:nvSpPr>
          <p:cNvPr id="26" name="Textfeld 1"/>
          <p:cNvSpPr txBox="1">
            <a:spLocks noChangeArrowheads="1"/>
          </p:cNvSpPr>
          <p:nvPr/>
        </p:nvSpPr>
        <p:spPr bwMode="auto">
          <a:xfrm>
            <a:off x="504824" y="5301208"/>
            <a:ext cx="5545137" cy="554037"/>
          </a:xfrm>
          <a:prstGeom prst="rect">
            <a:avLst/>
          </a:prstGeom>
          <a:solidFill>
            <a:schemeClr val="bg1">
              <a:lumMod val="95000"/>
            </a:schemeClr>
          </a:solidFill>
          <a:ln>
            <a:noFill/>
          </a:ln>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defRPr/>
            </a:pPr>
            <a:r>
              <a:rPr lang="de-DE" altLang="de-DE" sz="1800" dirty="0" smtClean="0">
                <a:solidFill>
                  <a:srgbClr val="004994"/>
                </a:solidFill>
              </a:rPr>
              <a:t>Checkliste Maschineneinkauf:</a:t>
            </a:r>
          </a:p>
          <a:p>
            <a:pPr eaLnBrk="1" hangingPunct="1">
              <a:spcBef>
                <a:spcPct val="0"/>
              </a:spcBef>
              <a:defRPr/>
            </a:pPr>
            <a:r>
              <a:rPr lang="de-DE" altLang="de-DE" sz="1200" dirty="0" smtClean="0">
                <a:solidFill>
                  <a:srgbClr val="004994"/>
                </a:solidFill>
              </a:rPr>
              <a:t>http://www.stop-defeating.org/fur-betreiber/checkliste-maschineneinkauf/</a:t>
            </a:r>
          </a:p>
        </p:txBody>
      </p:sp>
      <p:sp>
        <p:nvSpPr>
          <p:cNvPr id="9" name="Titel 1"/>
          <p:cNvSpPr txBox="1">
            <a:spLocks/>
          </p:cNvSpPr>
          <p:nvPr/>
        </p:nvSpPr>
        <p:spPr bwMode="auto">
          <a:xfrm>
            <a:off x="504824" y="1322388"/>
            <a:ext cx="86391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pitchFamily="34" charset="0"/>
              </a:defRPr>
            </a:lvl2pPr>
            <a:lvl3pPr algn="l" rtl="0" eaLnBrk="0" fontAlgn="base" hangingPunct="0">
              <a:spcBef>
                <a:spcPct val="0"/>
              </a:spcBef>
              <a:spcAft>
                <a:spcPct val="0"/>
              </a:spcAft>
              <a:defRPr sz="2600" b="1">
                <a:solidFill>
                  <a:srgbClr val="004994"/>
                </a:solidFill>
                <a:latin typeface="Arial" pitchFamily="34" charset="0"/>
              </a:defRPr>
            </a:lvl3pPr>
            <a:lvl4pPr algn="l" rtl="0" eaLnBrk="0" fontAlgn="base" hangingPunct="0">
              <a:spcBef>
                <a:spcPct val="0"/>
              </a:spcBef>
              <a:spcAft>
                <a:spcPct val="0"/>
              </a:spcAft>
              <a:defRPr sz="2600" b="1">
                <a:solidFill>
                  <a:srgbClr val="004994"/>
                </a:solidFill>
                <a:latin typeface="Arial" pitchFamily="34" charset="0"/>
              </a:defRPr>
            </a:lvl4pPr>
            <a:lvl5pPr algn="l" rtl="0" eaLnBrk="0" fontAlgn="base" hangingPunct="0">
              <a:spcBef>
                <a:spcPct val="0"/>
              </a:spcBef>
              <a:spcAft>
                <a:spcPct val="0"/>
              </a:spcAft>
              <a:defRPr sz="2600" b="1">
                <a:solidFill>
                  <a:srgbClr val="004994"/>
                </a:solidFill>
                <a:latin typeface="Arial" pitchFamily="34" charset="0"/>
              </a:defRPr>
            </a:lvl5pPr>
            <a:lvl6pPr marL="457200" algn="l" rtl="0" fontAlgn="base">
              <a:spcBef>
                <a:spcPct val="0"/>
              </a:spcBef>
              <a:spcAft>
                <a:spcPct val="0"/>
              </a:spcAft>
              <a:defRPr sz="2600" b="1">
                <a:solidFill>
                  <a:srgbClr val="004994"/>
                </a:solidFill>
                <a:latin typeface="Arial" pitchFamily="34" charset="0"/>
              </a:defRPr>
            </a:lvl6pPr>
            <a:lvl7pPr marL="914400" algn="l" rtl="0" fontAlgn="base">
              <a:spcBef>
                <a:spcPct val="0"/>
              </a:spcBef>
              <a:spcAft>
                <a:spcPct val="0"/>
              </a:spcAft>
              <a:defRPr sz="2600" b="1">
                <a:solidFill>
                  <a:srgbClr val="004994"/>
                </a:solidFill>
                <a:latin typeface="Arial" pitchFamily="34" charset="0"/>
              </a:defRPr>
            </a:lvl7pPr>
            <a:lvl8pPr marL="1371600" algn="l" rtl="0" fontAlgn="base">
              <a:spcBef>
                <a:spcPct val="0"/>
              </a:spcBef>
              <a:spcAft>
                <a:spcPct val="0"/>
              </a:spcAft>
              <a:defRPr sz="2600" b="1">
                <a:solidFill>
                  <a:srgbClr val="004994"/>
                </a:solidFill>
                <a:latin typeface="Arial" pitchFamily="34" charset="0"/>
              </a:defRPr>
            </a:lvl8pPr>
            <a:lvl9pPr marL="1828800" algn="l" rtl="0" fontAlgn="base">
              <a:spcBef>
                <a:spcPct val="0"/>
              </a:spcBef>
              <a:spcAft>
                <a:spcPct val="0"/>
              </a:spcAft>
              <a:defRPr sz="2600" b="1">
                <a:solidFill>
                  <a:srgbClr val="004994"/>
                </a:solidFill>
                <a:latin typeface="Arial" pitchFamily="34" charset="0"/>
              </a:defRPr>
            </a:lvl9pPr>
          </a:lstStyle>
          <a:p>
            <a:r>
              <a:rPr lang="de-DE" dirty="0"/>
              <a:t>Beschaffung </a:t>
            </a:r>
            <a:r>
              <a:rPr lang="de-DE" dirty="0" smtClean="0"/>
              <a:t>manipulationsarmer Maschinen</a:t>
            </a:r>
            <a:endParaRPr lang="de-DE" kern="0" dirty="0"/>
          </a:p>
        </p:txBody>
      </p:sp>
    </p:spTree>
    <p:extLst>
      <p:ext uri="{BB962C8B-B14F-4D97-AF65-F5344CB8AC3E}">
        <p14:creationId xmlns:p14="http://schemas.microsoft.com/office/powerpoint/2010/main" val="18810262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Vorgehensweise bei erkannter Manipulation</a:t>
            </a:r>
            <a:endParaRPr lang="de-DE" dirty="0"/>
          </a:p>
        </p:txBody>
      </p:sp>
      <p:sp>
        <p:nvSpPr>
          <p:cNvPr id="3" name="Inhaltsplatzhalter 2"/>
          <p:cNvSpPr>
            <a:spLocks noGrp="1"/>
          </p:cNvSpPr>
          <p:nvPr>
            <p:ph idx="1"/>
          </p:nvPr>
        </p:nvSpPr>
        <p:spPr>
          <a:xfrm>
            <a:off x="556964" y="2204864"/>
            <a:ext cx="8191500" cy="3268587"/>
          </a:xfrm>
        </p:spPr>
        <p:txBody>
          <a:bodyPr/>
          <a:lstStyle/>
          <a:p>
            <a:pPr marL="457200" indent="-457200">
              <a:buFont typeface="+mj-lt"/>
              <a:buAutoNum type="arabicPeriod"/>
            </a:pPr>
            <a:r>
              <a:rPr lang="de-DE" sz="2400" dirty="0" smtClean="0"/>
              <a:t>Ist-Situation aufnehmen, </a:t>
            </a:r>
            <a:br>
              <a:rPr lang="de-DE" sz="2400" dirty="0" smtClean="0"/>
            </a:br>
            <a:r>
              <a:rPr lang="de-DE" sz="2400" dirty="0" smtClean="0"/>
              <a:t>grundlegende Angaben sammeln</a:t>
            </a:r>
          </a:p>
          <a:p>
            <a:pPr marL="457200" indent="-457200">
              <a:buFont typeface="+mj-lt"/>
              <a:buAutoNum type="arabicPeriod"/>
            </a:pPr>
            <a:r>
              <a:rPr lang="de-DE" sz="2400" dirty="0" smtClean="0"/>
              <a:t>Ursachenermittlung im Rahmen der Gefährdungsbeurteilung </a:t>
            </a:r>
          </a:p>
          <a:p>
            <a:pPr marL="457200" indent="-457200">
              <a:buFont typeface="+mj-lt"/>
              <a:buAutoNum type="arabicPeriod"/>
            </a:pPr>
            <a:r>
              <a:rPr lang="de-DE" sz="2400" dirty="0" smtClean="0"/>
              <a:t>Gegenmaßnahmen festlegen</a:t>
            </a:r>
          </a:p>
          <a:p>
            <a:pPr marL="457200" indent="-457200">
              <a:buFont typeface="+mj-lt"/>
              <a:buAutoNum type="arabicPeriod"/>
            </a:pPr>
            <a:r>
              <a:rPr lang="de-DE" sz="2400" dirty="0" smtClean="0"/>
              <a:t>Maßnahmen umsetzen</a:t>
            </a:r>
          </a:p>
          <a:p>
            <a:pPr marL="457200" indent="-457200">
              <a:buFont typeface="+mj-lt"/>
              <a:buAutoNum type="arabicPeriod"/>
            </a:pPr>
            <a:r>
              <a:rPr lang="de-DE" sz="2400" dirty="0" smtClean="0"/>
              <a:t>Überprüfung der Wirksamkeit</a:t>
            </a:r>
          </a:p>
          <a:p>
            <a:pPr marL="457200" indent="-457200">
              <a:buFont typeface="+mj-lt"/>
              <a:buAutoNum type="arabicPeriod"/>
            </a:pPr>
            <a:endParaRPr lang="de-DE" dirty="0"/>
          </a:p>
        </p:txBody>
      </p:sp>
      <p:sp>
        <p:nvSpPr>
          <p:cNvPr id="4" name="Datumsplatzhalter 3"/>
          <p:cNvSpPr>
            <a:spLocks noGrp="1"/>
          </p:cNvSpPr>
          <p:nvPr>
            <p:ph type="dt" sz="half" idx="10"/>
          </p:nvPr>
        </p:nvSpPr>
        <p:spPr/>
        <p:txBody>
          <a:bodyPr/>
          <a:lstStyle/>
          <a:p>
            <a:pPr>
              <a:defRPr/>
            </a:pPr>
            <a:fld id="{A8AD460C-A1AE-4EEC-AFE9-DD170499F432}" type="datetime1">
              <a:rPr lang="de-DE" smtClean="0"/>
              <a:t>30.03.2016</a:t>
            </a:fld>
            <a:endParaRPr lang="de-DE"/>
          </a:p>
        </p:txBody>
      </p:sp>
      <p:sp>
        <p:nvSpPr>
          <p:cNvPr id="5" name="Fußzeilenplatzhalter 4"/>
          <p:cNvSpPr>
            <a:spLocks noGrp="1"/>
          </p:cNvSpPr>
          <p:nvPr>
            <p:ph type="ftr" sz="quarter" idx="11"/>
          </p:nvPr>
        </p:nvSpPr>
        <p:spPr/>
        <p:txBody>
          <a:bodyPr/>
          <a:lstStyle/>
          <a:p>
            <a:pPr>
              <a:defRPr/>
            </a:pPr>
            <a:r>
              <a:rPr lang="de-DE" smtClean="0"/>
              <a:t>Manipulation verhindern, Modul 3: Betrieb von Maschinen</a:t>
            </a:r>
            <a:endParaRPr lang="de-DE"/>
          </a:p>
        </p:txBody>
      </p:sp>
      <p:sp>
        <p:nvSpPr>
          <p:cNvPr id="6" name="Foliennummernplatzhalter 5"/>
          <p:cNvSpPr>
            <a:spLocks noGrp="1"/>
          </p:cNvSpPr>
          <p:nvPr>
            <p:ph type="sldNum" sz="quarter" idx="12"/>
          </p:nvPr>
        </p:nvSpPr>
        <p:spPr/>
        <p:txBody>
          <a:bodyPr/>
          <a:lstStyle/>
          <a:p>
            <a:pPr>
              <a:defRPr/>
            </a:pPr>
            <a:r>
              <a:rPr lang="de-DE" smtClean="0"/>
              <a:t>Seite </a:t>
            </a:r>
            <a:fld id="{A719985F-ADA8-4F09-AB7F-E298F1337937}" type="slidenum">
              <a:rPr lang="de-DE" smtClean="0"/>
              <a:pPr>
                <a:defRPr/>
              </a:pPr>
              <a:t>4</a:t>
            </a:fld>
            <a:endParaRPr lang="de-DE"/>
          </a:p>
        </p:txBody>
      </p:sp>
    </p:spTree>
    <p:extLst>
      <p:ext uri="{BB962C8B-B14F-4D97-AF65-F5344CB8AC3E}">
        <p14:creationId xmlns:p14="http://schemas.microsoft.com/office/powerpoint/2010/main" val="3175966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Schritt 1: Ist-Situation aufnehmen</a:t>
            </a:r>
            <a:endParaRPr lang="de-DE" dirty="0"/>
          </a:p>
        </p:txBody>
      </p:sp>
      <p:sp>
        <p:nvSpPr>
          <p:cNvPr id="3" name="Inhaltsplatzhalter 2"/>
          <p:cNvSpPr>
            <a:spLocks noGrp="1"/>
          </p:cNvSpPr>
          <p:nvPr>
            <p:ph idx="1"/>
          </p:nvPr>
        </p:nvSpPr>
        <p:spPr>
          <a:xfrm>
            <a:off x="504824" y="2057400"/>
            <a:ext cx="8639176" cy="4228850"/>
          </a:xfrm>
        </p:spPr>
        <p:txBody>
          <a:bodyPr/>
          <a:lstStyle/>
          <a:p>
            <a:pPr>
              <a:buFont typeface="Arial" panose="020B0604020202020204" pitchFamily="34" charset="0"/>
              <a:buChar char="•"/>
            </a:pPr>
            <a:r>
              <a:rPr lang="de-DE" sz="2400" dirty="0" smtClean="0"/>
              <a:t>Was wird manipuliert?</a:t>
            </a:r>
            <a:endParaRPr lang="de-DE" sz="2400" dirty="0"/>
          </a:p>
          <a:p>
            <a:pPr>
              <a:buFont typeface="Arial" panose="020B0604020202020204" pitchFamily="34" charset="0"/>
              <a:buChar char="•"/>
            </a:pPr>
            <a:r>
              <a:rPr lang="de-DE" sz="2400" dirty="0" smtClean="0"/>
              <a:t>Wie wird manipuliert?</a:t>
            </a:r>
          </a:p>
          <a:p>
            <a:pPr>
              <a:buFont typeface="Arial" panose="020B0604020202020204" pitchFamily="34" charset="0"/>
              <a:buChar char="•"/>
            </a:pPr>
            <a:r>
              <a:rPr lang="de-DE" sz="2400" dirty="0" smtClean="0"/>
              <a:t>Bei welcher Tätigkeit wird manipuliert?</a:t>
            </a:r>
          </a:p>
          <a:p>
            <a:pPr>
              <a:buFont typeface="Arial" panose="020B0604020202020204" pitchFamily="34" charset="0"/>
              <a:buChar char="•"/>
            </a:pPr>
            <a:r>
              <a:rPr lang="de-DE" sz="2400" b="1" dirty="0" smtClean="0"/>
              <a:t>Warum</a:t>
            </a:r>
            <a:r>
              <a:rPr lang="de-DE" sz="2400" dirty="0" smtClean="0"/>
              <a:t> wird manipuliert?</a:t>
            </a:r>
            <a:endParaRPr lang="de-DE" sz="2400" dirty="0"/>
          </a:p>
          <a:p>
            <a:pPr>
              <a:buFont typeface="Arial" panose="020B0604020202020204" pitchFamily="34" charset="0"/>
              <a:buChar char="•"/>
            </a:pPr>
            <a:r>
              <a:rPr lang="de-DE" sz="2400" dirty="0" smtClean="0"/>
              <a:t>Wer manipuliert?</a:t>
            </a:r>
          </a:p>
          <a:p>
            <a:pPr>
              <a:buFont typeface="Arial" panose="020B0604020202020204" pitchFamily="34" charset="0"/>
              <a:buChar char="•"/>
            </a:pPr>
            <a:r>
              <a:rPr lang="de-DE" sz="2400" dirty="0" smtClean="0"/>
              <a:t>Befindet sich die Maschine noch im Auslieferungszustand?</a:t>
            </a:r>
            <a:br>
              <a:rPr lang="de-DE" sz="2400" dirty="0" smtClean="0"/>
            </a:br>
            <a:endParaRPr lang="de-DE" sz="2400" dirty="0" smtClean="0"/>
          </a:p>
          <a:p>
            <a:pPr marL="0" indent="0"/>
            <a:r>
              <a:rPr lang="de-DE" sz="2000" b="1" dirty="0" smtClean="0"/>
              <a:t>Wichtig:</a:t>
            </a:r>
            <a:r>
              <a:rPr lang="de-DE" sz="2000" dirty="0" smtClean="0"/>
              <a:t> 	Es geht nicht darum, einen Schuldigen zu finden!</a:t>
            </a:r>
          </a:p>
          <a:p>
            <a:r>
              <a:rPr lang="de-DE" sz="2000" b="1" dirty="0" smtClean="0"/>
              <a:t>Zusatznutzen:</a:t>
            </a:r>
            <a:r>
              <a:rPr lang="de-DE" sz="2000" dirty="0" smtClean="0"/>
              <a:t> 	Bessere Bedienbarkeit und Wirtschaftlichkeit</a:t>
            </a:r>
          </a:p>
          <a:p>
            <a:endParaRPr lang="de-DE" dirty="0"/>
          </a:p>
        </p:txBody>
      </p:sp>
      <p:sp>
        <p:nvSpPr>
          <p:cNvPr id="4" name="Datumsplatzhalter 3"/>
          <p:cNvSpPr>
            <a:spLocks noGrp="1"/>
          </p:cNvSpPr>
          <p:nvPr>
            <p:ph type="dt" sz="half" idx="10"/>
          </p:nvPr>
        </p:nvSpPr>
        <p:spPr/>
        <p:txBody>
          <a:bodyPr/>
          <a:lstStyle/>
          <a:p>
            <a:pPr>
              <a:defRPr/>
            </a:pPr>
            <a:fld id="{A8AD460C-A1AE-4EEC-AFE9-DD170499F432}" type="datetime1">
              <a:rPr lang="de-DE" smtClean="0"/>
              <a:t>30.03.2016</a:t>
            </a:fld>
            <a:endParaRPr lang="de-DE"/>
          </a:p>
        </p:txBody>
      </p:sp>
      <p:sp>
        <p:nvSpPr>
          <p:cNvPr id="5" name="Fußzeilenplatzhalter 4"/>
          <p:cNvSpPr>
            <a:spLocks noGrp="1"/>
          </p:cNvSpPr>
          <p:nvPr>
            <p:ph type="ftr" sz="quarter" idx="11"/>
          </p:nvPr>
        </p:nvSpPr>
        <p:spPr/>
        <p:txBody>
          <a:bodyPr/>
          <a:lstStyle/>
          <a:p>
            <a:pPr>
              <a:defRPr/>
            </a:pPr>
            <a:r>
              <a:rPr lang="de-DE" smtClean="0"/>
              <a:t>Manipulation verhindern, Modul 3: Betrieb von Maschinen</a:t>
            </a:r>
            <a:endParaRPr lang="de-DE"/>
          </a:p>
        </p:txBody>
      </p:sp>
      <p:sp>
        <p:nvSpPr>
          <p:cNvPr id="6" name="Foliennummernplatzhalter 5"/>
          <p:cNvSpPr>
            <a:spLocks noGrp="1"/>
          </p:cNvSpPr>
          <p:nvPr>
            <p:ph type="sldNum" sz="quarter" idx="12"/>
          </p:nvPr>
        </p:nvSpPr>
        <p:spPr/>
        <p:txBody>
          <a:bodyPr/>
          <a:lstStyle/>
          <a:p>
            <a:pPr>
              <a:defRPr/>
            </a:pPr>
            <a:r>
              <a:rPr lang="de-DE" smtClean="0"/>
              <a:t>Seite </a:t>
            </a:r>
            <a:fld id="{A719985F-ADA8-4F09-AB7F-E298F1337937}" type="slidenum">
              <a:rPr lang="de-DE" smtClean="0"/>
              <a:pPr>
                <a:defRPr/>
              </a:pPr>
              <a:t>5</a:t>
            </a:fld>
            <a:endParaRPr lang="de-DE"/>
          </a:p>
        </p:txBody>
      </p:sp>
    </p:spTree>
    <p:extLst>
      <p:ext uri="{BB962C8B-B14F-4D97-AF65-F5344CB8AC3E}">
        <p14:creationId xmlns:p14="http://schemas.microsoft.com/office/powerpoint/2010/main" val="3868243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71475" y="1484313"/>
            <a:ext cx="4704581" cy="539750"/>
          </a:xfrm>
        </p:spPr>
        <p:txBody>
          <a:bodyPr/>
          <a:lstStyle/>
          <a:p>
            <a:pPr eaLnBrk="1" hangingPunct="1"/>
            <a:r>
              <a:rPr lang="de-DE" altLang="de-DE" dirty="0" smtClean="0"/>
              <a:t>Schritt 2: Ursachenermittlung </a:t>
            </a:r>
          </a:p>
        </p:txBody>
      </p:sp>
      <p:sp>
        <p:nvSpPr>
          <p:cNvPr id="8195" name="Fußzeilenplatzhalter 4"/>
          <p:cNvSpPr>
            <a:spLocks noGrp="1"/>
          </p:cNvSpPr>
          <p:nvPr>
            <p:ph type="ftr" sz="quarter" idx="11"/>
          </p:nvPr>
        </p:nvSpPr>
        <p:spPr>
          <a:xfrm>
            <a:off x="504825" y="6367463"/>
            <a:ext cx="5507038"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Manipulation verhindern, Modul 3: Betrieb von Maschinen</a:t>
            </a:r>
          </a:p>
        </p:txBody>
      </p:sp>
      <p:sp>
        <p:nvSpPr>
          <p:cNvPr id="8196" name="Foliennummernplatzhalt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Seite </a:t>
            </a:r>
            <a:fld id="{44A1E2E3-F76F-4205-8F84-800B6CDC3F5E}" type="slidenum">
              <a:rPr lang="de-DE" altLang="de-DE" sz="1300" smtClean="0">
                <a:solidFill>
                  <a:schemeClr val="bg1"/>
                </a:solidFill>
              </a:rPr>
              <a:pPr eaLnBrk="1" hangingPunct="1">
                <a:spcBef>
                  <a:spcPct val="0"/>
                </a:spcBef>
              </a:pPr>
              <a:t>6</a:t>
            </a:fld>
            <a:endParaRPr lang="de-DE" altLang="de-DE" sz="1300" smtClean="0">
              <a:solidFill>
                <a:schemeClr val="bg1"/>
              </a:solidFill>
            </a:endParaRPr>
          </a:p>
        </p:txBody>
      </p:sp>
      <p:sp>
        <p:nvSpPr>
          <p:cNvPr id="8197" name="Textfeld 2"/>
          <p:cNvSpPr txBox="1">
            <a:spLocks noChangeArrowheads="1"/>
          </p:cNvSpPr>
          <p:nvPr/>
        </p:nvSpPr>
        <p:spPr bwMode="auto">
          <a:xfrm>
            <a:off x="4572000" y="2276872"/>
            <a:ext cx="4803576"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39788" eaLnBrk="0" hangingPunct="0">
              <a:spcBef>
                <a:spcPct val="20000"/>
              </a:spcBef>
              <a:defRPr sz="2100">
                <a:solidFill>
                  <a:srgbClr val="555555"/>
                </a:solidFill>
                <a:latin typeface="Arial" charset="0"/>
              </a:defRPr>
            </a:lvl1pPr>
            <a:lvl2pPr marL="742950" indent="-285750" defTabSz="839788" eaLnBrk="0" hangingPunct="0">
              <a:spcBef>
                <a:spcPct val="20000"/>
              </a:spcBef>
              <a:buClr>
                <a:srgbClr val="004994"/>
              </a:buClr>
              <a:buChar char="•"/>
              <a:defRPr sz="2100">
                <a:solidFill>
                  <a:srgbClr val="555555"/>
                </a:solidFill>
                <a:latin typeface="Arial" charset="0"/>
              </a:defRPr>
            </a:lvl2pPr>
            <a:lvl3pPr marL="1143000" indent="-228600" defTabSz="839788" eaLnBrk="0" hangingPunct="0">
              <a:spcBef>
                <a:spcPct val="20000"/>
              </a:spcBef>
              <a:buChar char="•"/>
              <a:defRPr sz="2100">
                <a:solidFill>
                  <a:srgbClr val="555555"/>
                </a:solidFill>
                <a:latin typeface="Arial" charset="0"/>
              </a:defRPr>
            </a:lvl3pPr>
            <a:lvl4pPr marL="1600200" indent="-228600" defTabSz="839788" eaLnBrk="0" hangingPunct="0">
              <a:spcBef>
                <a:spcPct val="20000"/>
              </a:spcBef>
              <a:buChar char="•"/>
              <a:defRPr sz="1700">
                <a:solidFill>
                  <a:srgbClr val="555555"/>
                </a:solidFill>
                <a:latin typeface="Arial" charset="0"/>
              </a:defRPr>
            </a:lvl4pPr>
            <a:lvl5pPr marL="2057400" indent="-228600" defTabSz="839788" eaLnBrk="0" hangingPunct="0">
              <a:spcBef>
                <a:spcPct val="20000"/>
              </a:spcBef>
              <a:buChar char="•"/>
              <a:defRPr sz="1700">
                <a:solidFill>
                  <a:srgbClr val="555555"/>
                </a:solidFill>
                <a:latin typeface="Arial" charset="0"/>
              </a:defRPr>
            </a:lvl5pPr>
            <a:lvl6pPr marL="2514600" indent="-228600" defTabSz="839788" eaLnBrk="0" fontAlgn="base" hangingPunct="0">
              <a:spcBef>
                <a:spcPct val="20000"/>
              </a:spcBef>
              <a:spcAft>
                <a:spcPct val="0"/>
              </a:spcAft>
              <a:buChar char="•"/>
              <a:defRPr sz="1700">
                <a:solidFill>
                  <a:srgbClr val="555555"/>
                </a:solidFill>
                <a:latin typeface="Arial" charset="0"/>
              </a:defRPr>
            </a:lvl6pPr>
            <a:lvl7pPr marL="2971800" indent="-228600" defTabSz="839788" eaLnBrk="0" fontAlgn="base" hangingPunct="0">
              <a:spcBef>
                <a:spcPct val="20000"/>
              </a:spcBef>
              <a:spcAft>
                <a:spcPct val="0"/>
              </a:spcAft>
              <a:buChar char="•"/>
              <a:defRPr sz="1700">
                <a:solidFill>
                  <a:srgbClr val="555555"/>
                </a:solidFill>
                <a:latin typeface="Arial" charset="0"/>
              </a:defRPr>
            </a:lvl7pPr>
            <a:lvl8pPr marL="3429000" indent="-228600" defTabSz="839788" eaLnBrk="0" fontAlgn="base" hangingPunct="0">
              <a:spcBef>
                <a:spcPct val="20000"/>
              </a:spcBef>
              <a:spcAft>
                <a:spcPct val="0"/>
              </a:spcAft>
              <a:buChar char="•"/>
              <a:defRPr sz="1700">
                <a:solidFill>
                  <a:srgbClr val="555555"/>
                </a:solidFill>
                <a:latin typeface="Arial" charset="0"/>
              </a:defRPr>
            </a:lvl8pPr>
            <a:lvl9pPr marL="3886200" indent="-228600" defTabSz="839788" eaLnBrk="0" fontAlgn="base" hangingPunct="0">
              <a:spcBef>
                <a:spcPct val="20000"/>
              </a:spcBef>
              <a:spcAft>
                <a:spcPct val="0"/>
              </a:spcAft>
              <a:buChar char="•"/>
              <a:defRPr sz="1700">
                <a:solidFill>
                  <a:srgbClr val="555555"/>
                </a:solidFill>
                <a:latin typeface="Arial" charset="0"/>
              </a:defRPr>
            </a:lvl9pPr>
          </a:lstStyle>
          <a:p>
            <a:pPr>
              <a:spcBef>
                <a:spcPct val="0"/>
              </a:spcBef>
            </a:pPr>
            <a:r>
              <a:rPr lang="de-DE" altLang="de-DE" sz="2400" b="0" dirty="0">
                <a:latin typeface="+mn-lt"/>
              </a:rPr>
              <a:t>Analyse und Dokumentation:</a:t>
            </a:r>
          </a:p>
          <a:p>
            <a:pPr marL="450850" lvl="1" indent="-382588">
              <a:spcBef>
                <a:spcPct val="0"/>
              </a:spcBef>
              <a:buClr>
                <a:srgbClr val="00376F"/>
              </a:buClr>
            </a:pPr>
            <a:r>
              <a:rPr lang="de-DE" altLang="de-DE" sz="2400" b="0" dirty="0">
                <a:latin typeface="+mn-lt"/>
              </a:rPr>
              <a:t>Checkliste zur Ermittlung von </a:t>
            </a:r>
            <a:r>
              <a:rPr lang="de-DE" altLang="de-DE" sz="2400" b="0" dirty="0" smtClean="0">
                <a:latin typeface="+mn-lt"/>
              </a:rPr>
              <a:t>Manipulationsursachen</a:t>
            </a:r>
            <a:br>
              <a:rPr lang="de-DE" altLang="de-DE" sz="2400" b="0" dirty="0" smtClean="0">
                <a:latin typeface="+mn-lt"/>
              </a:rPr>
            </a:br>
            <a:r>
              <a:rPr lang="de-DE" altLang="de-DE" sz="1800" b="0" dirty="0" smtClean="0">
                <a:latin typeface="+mn-lt"/>
              </a:rPr>
              <a:t>(siehe </a:t>
            </a:r>
            <a:r>
              <a:rPr lang="de-DE" altLang="de-DE" sz="1800" b="0" dirty="0">
                <a:latin typeface="+mn-lt"/>
              </a:rPr>
              <a:t>www.stopp-manipulation.org</a:t>
            </a:r>
            <a:r>
              <a:rPr lang="de-DE" altLang="de-DE" sz="1800" b="0" dirty="0" smtClean="0">
                <a:latin typeface="+mn-lt"/>
              </a:rPr>
              <a:t>)</a:t>
            </a:r>
            <a:r>
              <a:rPr lang="de-DE" altLang="de-DE" sz="2400" b="0" dirty="0" smtClean="0">
                <a:latin typeface="+mn-lt"/>
              </a:rPr>
              <a:t/>
            </a:r>
            <a:br>
              <a:rPr lang="de-DE" altLang="de-DE" sz="2400" b="0" dirty="0" smtClean="0">
                <a:latin typeface="+mn-lt"/>
              </a:rPr>
            </a:br>
            <a:endParaRPr lang="de-DE" altLang="de-DE" sz="2400" b="0" dirty="0" smtClean="0">
              <a:latin typeface="+mn-lt"/>
            </a:endParaRPr>
          </a:p>
          <a:p>
            <a:pPr marL="457200" lvl="1" indent="0">
              <a:spcBef>
                <a:spcPct val="0"/>
              </a:spcBef>
              <a:buClr>
                <a:srgbClr val="00376F"/>
              </a:buClr>
              <a:buNone/>
            </a:pPr>
            <a:endParaRPr lang="de-DE" altLang="de-DE" sz="2400" b="0" dirty="0">
              <a:latin typeface="+mn-lt"/>
            </a:endParaRPr>
          </a:p>
          <a:p>
            <a:pPr>
              <a:spcBef>
                <a:spcPct val="0"/>
              </a:spcBef>
            </a:pPr>
            <a:r>
              <a:rPr lang="de-DE" altLang="de-DE" sz="2400" b="0" dirty="0">
                <a:latin typeface="+mn-lt"/>
              </a:rPr>
              <a:t>Wichtig: </a:t>
            </a:r>
            <a:br>
              <a:rPr lang="de-DE" altLang="de-DE" sz="2400" b="0" dirty="0">
                <a:latin typeface="+mn-lt"/>
              </a:rPr>
            </a:br>
            <a:r>
              <a:rPr lang="de-DE" altLang="de-DE" sz="2400" b="0" dirty="0" smtClean="0">
                <a:latin typeface="+mn-lt"/>
              </a:rPr>
              <a:t>Kein </a:t>
            </a:r>
            <a:r>
              <a:rPr lang="de-DE" altLang="de-DE" sz="2400" b="0" dirty="0">
                <a:latin typeface="+mn-lt"/>
              </a:rPr>
              <a:t>Verhör, keine Killerphrasen</a:t>
            </a:r>
          </a:p>
        </p:txBody>
      </p:sp>
      <p:sp>
        <p:nvSpPr>
          <p:cNvPr id="8198" name="Textfeld 6"/>
          <p:cNvSpPr txBox="1">
            <a:spLocks noChangeArrowheads="1"/>
          </p:cNvSpPr>
          <p:nvPr/>
        </p:nvSpPr>
        <p:spPr bwMode="auto">
          <a:xfrm>
            <a:off x="384569" y="5385023"/>
            <a:ext cx="1298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dirty="0">
                <a:solidFill>
                  <a:srgbClr val="004994"/>
                </a:solidFill>
              </a:rPr>
              <a:t>© Staffel/DGUV</a:t>
            </a:r>
          </a:p>
        </p:txBody>
      </p:sp>
      <p:sp>
        <p:nvSpPr>
          <p:cNvPr id="8199" name="Datumsplatzhalter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fld id="{0B199AB9-4EB6-43B4-93CA-145DDBF7C8DB}" type="datetime1">
              <a:rPr lang="de-DE" altLang="de-DE" sz="1300" smtClean="0">
                <a:solidFill>
                  <a:schemeClr val="bg1"/>
                </a:solidFill>
              </a:rPr>
              <a:t>30.03.2016</a:t>
            </a:fld>
            <a:endParaRPr lang="de-DE" altLang="de-DE" sz="1300" smtClean="0">
              <a:solidFill>
                <a:schemeClr val="bg1"/>
              </a:solidFill>
            </a:endParaRPr>
          </a:p>
        </p:txBody>
      </p:sp>
      <p:pic>
        <p:nvPicPr>
          <p:cNvPr id="8200" name="Picture 9" descr="\\pc20436\Transfer FB Rechner\Apfeld\Bilder_Staffel\DSCF36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22" y="2360687"/>
            <a:ext cx="3973454" cy="298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Schritt 3: </a:t>
            </a:r>
            <a:r>
              <a:rPr lang="de-DE" altLang="de-DE" dirty="0" smtClean="0"/>
              <a:t>Gegenmaßnahmen festlegen</a:t>
            </a:r>
            <a:endParaRPr lang="de-DE" dirty="0"/>
          </a:p>
        </p:txBody>
      </p:sp>
      <p:sp>
        <p:nvSpPr>
          <p:cNvPr id="3" name="Inhaltsplatzhalter 2"/>
          <p:cNvSpPr>
            <a:spLocks noGrp="1"/>
          </p:cNvSpPr>
          <p:nvPr>
            <p:ph idx="1"/>
          </p:nvPr>
        </p:nvSpPr>
        <p:spPr>
          <a:xfrm>
            <a:off x="504825" y="2057400"/>
            <a:ext cx="8191500" cy="1255728"/>
          </a:xfrm>
        </p:spPr>
        <p:txBody>
          <a:bodyPr/>
          <a:lstStyle/>
          <a:p>
            <a:pPr>
              <a:buFont typeface="Arial" panose="020B0604020202020204" pitchFamily="34" charset="0"/>
              <a:buChar char="•"/>
            </a:pPr>
            <a:r>
              <a:rPr lang="de-DE" sz="2400" dirty="0" smtClean="0"/>
              <a:t>Technische Maßnahmen</a:t>
            </a:r>
          </a:p>
          <a:p>
            <a:pPr>
              <a:buFont typeface="Arial" panose="020B0604020202020204" pitchFamily="34" charset="0"/>
              <a:buChar char="•"/>
            </a:pPr>
            <a:r>
              <a:rPr lang="de-DE" sz="2400" dirty="0" smtClean="0"/>
              <a:t>Organisatorische Maßnahmen</a:t>
            </a:r>
          </a:p>
          <a:p>
            <a:pPr>
              <a:buFont typeface="Arial" panose="020B0604020202020204" pitchFamily="34" charset="0"/>
              <a:buChar char="•"/>
            </a:pPr>
            <a:r>
              <a:rPr lang="de-DE" sz="2400" dirty="0" smtClean="0"/>
              <a:t>Personenbezogene Maßnahmen</a:t>
            </a:r>
            <a:endParaRPr lang="de-DE" sz="2400" dirty="0"/>
          </a:p>
        </p:txBody>
      </p:sp>
      <p:sp>
        <p:nvSpPr>
          <p:cNvPr id="4" name="Datumsplatzhalter 3"/>
          <p:cNvSpPr>
            <a:spLocks noGrp="1"/>
          </p:cNvSpPr>
          <p:nvPr>
            <p:ph type="dt" sz="half" idx="10"/>
          </p:nvPr>
        </p:nvSpPr>
        <p:spPr/>
        <p:txBody>
          <a:bodyPr/>
          <a:lstStyle/>
          <a:p>
            <a:pPr>
              <a:defRPr/>
            </a:pPr>
            <a:fld id="{A8AD460C-A1AE-4EEC-AFE9-DD170499F432}" type="datetime1">
              <a:rPr lang="de-DE" smtClean="0"/>
              <a:t>30.03.2016</a:t>
            </a:fld>
            <a:endParaRPr lang="de-DE"/>
          </a:p>
        </p:txBody>
      </p:sp>
      <p:sp>
        <p:nvSpPr>
          <p:cNvPr id="5" name="Fußzeilenplatzhalter 4"/>
          <p:cNvSpPr>
            <a:spLocks noGrp="1"/>
          </p:cNvSpPr>
          <p:nvPr>
            <p:ph type="ftr" sz="quarter" idx="11"/>
          </p:nvPr>
        </p:nvSpPr>
        <p:spPr/>
        <p:txBody>
          <a:bodyPr/>
          <a:lstStyle/>
          <a:p>
            <a:pPr>
              <a:defRPr/>
            </a:pPr>
            <a:r>
              <a:rPr lang="de-DE" smtClean="0"/>
              <a:t>Manipulation verhindern, Modul 3: Betrieb von Maschinen</a:t>
            </a:r>
            <a:endParaRPr lang="de-DE"/>
          </a:p>
        </p:txBody>
      </p:sp>
      <p:sp>
        <p:nvSpPr>
          <p:cNvPr id="6" name="Foliennummernplatzhalter 5"/>
          <p:cNvSpPr>
            <a:spLocks noGrp="1"/>
          </p:cNvSpPr>
          <p:nvPr>
            <p:ph type="sldNum" sz="quarter" idx="12"/>
          </p:nvPr>
        </p:nvSpPr>
        <p:spPr/>
        <p:txBody>
          <a:bodyPr/>
          <a:lstStyle/>
          <a:p>
            <a:pPr>
              <a:defRPr/>
            </a:pPr>
            <a:r>
              <a:rPr lang="de-DE" smtClean="0"/>
              <a:t>Seite </a:t>
            </a:r>
            <a:fld id="{A719985F-ADA8-4F09-AB7F-E298F1337937}" type="slidenum">
              <a:rPr lang="de-DE" smtClean="0"/>
              <a:pPr>
                <a:defRPr/>
              </a:pPr>
              <a:t>7</a:t>
            </a:fld>
            <a:endParaRPr lang="de-DE"/>
          </a:p>
        </p:txBody>
      </p:sp>
    </p:spTree>
    <p:extLst>
      <p:ext uri="{BB962C8B-B14F-4D97-AF65-F5344CB8AC3E}">
        <p14:creationId xmlns:p14="http://schemas.microsoft.com/office/powerpoint/2010/main" val="262558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Schritt 3.1: Technische Maßnahmen</a:t>
            </a:r>
            <a:endParaRPr lang="de-DE" dirty="0"/>
          </a:p>
        </p:txBody>
      </p:sp>
      <p:sp>
        <p:nvSpPr>
          <p:cNvPr id="3" name="Inhaltsplatzhalter 2"/>
          <p:cNvSpPr>
            <a:spLocks noGrp="1"/>
          </p:cNvSpPr>
          <p:nvPr>
            <p:ph idx="1"/>
          </p:nvPr>
        </p:nvSpPr>
        <p:spPr>
          <a:xfrm>
            <a:off x="504824" y="2014037"/>
            <a:ext cx="8531671" cy="3684085"/>
          </a:xfrm>
        </p:spPr>
        <p:txBody>
          <a:bodyPr/>
          <a:lstStyle/>
          <a:p>
            <a:pPr>
              <a:buFont typeface="Arial" panose="020B0604020202020204" pitchFamily="34" charset="0"/>
              <a:buChar char="•"/>
            </a:pPr>
            <a:r>
              <a:rPr lang="de-DE" dirty="0" smtClean="0"/>
              <a:t>Alternatives Schutzkonzept </a:t>
            </a:r>
            <a:r>
              <a:rPr lang="de-DE" dirty="0"/>
              <a:t>entwickeln (möglichst mit Hersteller)</a:t>
            </a:r>
          </a:p>
          <a:p>
            <a:pPr>
              <a:buFont typeface="Arial" panose="020B0604020202020204" pitchFamily="34" charset="0"/>
              <a:buChar char="•"/>
            </a:pPr>
            <a:r>
              <a:rPr lang="de-DE" dirty="0" smtClean="0"/>
              <a:t>3-Stufen-Methode: Technische Maßnahmen gegen Manipulation</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smtClean="0"/>
          </a:p>
          <a:p>
            <a:pPr>
              <a:buFont typeface="Arial" panose="020B0604020202020204" pitchFamily="34" charset="0"/>
              <a:buChar char="•"/>
            </a:pPr>
            <a:r>
              <a:rPr lang="de-DE" dirty="0" smtClean="0"/>
              <a:t>Nicht vergessen: Gefährdungsbeurteilung für neues Schutzkonzept</a:t>
            </a:r>
            <a:endParaRPr lang="de-DE" dirty="0"/>
          </a:p>
        </p:txBody>
      </p:sp>
      <p:sp>
        <p:nvSpPr>
          <p:cNvPr id="4" name="Datumsplatzhalter 3"/>
          <p:cNvSpPr>
            <a:spLocks noGrp="1"/>
          </p:cNvSpPr>
          <p:nvPr>
            <p:ph type="dt" sz="half" idx="10"/>
          </p:nvPr>
        </p:nvSpPr>
        <p:spPr/>
        <p:txBody>
          <a:bodyPr/>
          <a:lstStyle/>
          <a:p>
            <a:pPr>
              <a:defRPr/>
            </a:pPr>
            <a:fld id="{A8AD460C-A1AE-4EEC-AFE9-DD170499F432}" type="datetime1">
              <a:rPr lang="de-DE" smtClean="0"/>
              <a:t>30.03.2016</a:t>
            </a:fld>
            <a:endParaRPr lang="de-DE"/>
          </a:p>
        </p:txBody>
      </p:sp>
      <p:sp>
        <p:nvSpPr>
          <p:cNvPr id="5" name="Fußzeilenplatzhalter 4"/>
          <p:cNvSpPr>
            <a:spLocks noGrp="1"/>
          </p:cNvSpPr>
          <p:nvPr>
            <p:ph type="ftr" sz="quarter" idx="11"/>
          </p:nvPr>
        </p:nvSpPr>
        <p:spPr/>
        <p:txBody>
          <a:bodyPr/>
          <a:lstStyle/>
          <a:p>
            <a:pPr>
              <a:defRPr/>
            </a:pPr>
            <a:r>
              <a:rPr lang="de-DE" smtClean="0"/>
              <a:t>Manipulation verhindern, Modul 3: Betrieb von Maschinen</a:t>
            </a:r>
            <a:endParaRPr lang="de-DE"/>
          </a:p>
        </p:txBody>
      </p:sp>
      <p:sp>
        <p:nvSpPr>
          <p:cNvPr id="6" name="Foliennummernplatzhalter 5"/>
          <p:cNvSpPr>
            <a:spLocks noGrp="1"/>
          </p:cNvSpPr>
          <p:nvPr>
            <p:ph type="sldNum" sz="quarter" idx="12"/>
          </p:nvPr>
        </p:nvSpPr>
        <p:spPr/>
        <p:txBody>
          <a:bodyPr/>
          <a:lstStyle/>
          <a:p>
            <a:pPr>
              <a:defRPr/>
            </a:pPr>
            <a:r>
              <a:rPr lang="de-DE" smtClean="0"/>
              <a:t>Seite </a:t>
            </a:r>
            <a:fld id="{A719985F-ADA8-4F09-AB7F-E298F1337937}" type="slidenum">
              <a:rPr lang="de-DE" smtClean="0"/>
              <a:pPr>
                <a:defRPr/>
              </a:pPr>
              <a:t>8</a:t>
            </a:fld>
            <a:endParaRPr lang="de-DE"/>
          </a:p>
        </p:txBody>
      </p:sp>
      <p:pic>
        <p:nvPicPr>
          <p:cNvPr id="7" name="Picture 4" descr="M:\ifa\f5\ref2\Manipulation\Risikobeurteilung Demonstrationsstand Manipulation\Aufkleber\ManipulationVerhinder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854382"/>
            <a:ext cx="2006674" cy="223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M:\ifa\f5\ref2\Manipulation\Risikobeurteilung Demonstrationsstand Manipulation\Aufkleber\ManipulationErschwer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5041" y="3033682"/>
            <a:ext cx="2012652" cy="205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M:\ifa\f5\ref2\Manipulation\Risikobeurteilung Demonstrationsstand Manipulation\Aufkleber\ManipulationErkenn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0484" y="2981389"/>
            <a:ext cx="2027592" cy="210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019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824" y="1322388"/>
            <a:ext cx="8531671" cy="539750"/>
          </a:xfrm>
        </p:spPr>
        <p:txBody>
          <a:bodyPr/>
          <a:lstStyle/>
          <a:p>
            <a:r>
              <a:rPr lang="de-DE" altLang="de-DE" dirty="0" smtClean="0"/>
              <a:t>Schritt 3.2: Organisatorische Maßnahmen (Auswahl)</a:t>
            </a:r>
            <a:endParaRPr lang="de-DE" dirty="0"/>
          </a:p>
        </p:txBody>
      </p:sp>
      <p:sp>
        <p:nvSpPr>
          <p:cNvPr id="3" name="Inhaltsplatzhalter 2"/>
          <p:cNvSpPr>
            <a:spLocks noGrp="1"/>
          </p:cNvSpPr>
          <p:nvPr>
            <p:ph idx="1"/>
          </p:nvPr>
        </p:nvSpPr>
        <p:spPr>
          <a:xfrm>
            <a:off x="541337" y="1844824"/>
            <a:ext cx="8639175" cy="2511457"/>
          </a:xfrm>
        </p:spPr>
        <p:txBody>
          <a:bodyPr/>
          <a:lstStyle/>
          <a:p>
            <a:pPr>
              <a:buFont typeface="Arial" panose="020B0604020202020204" pitchFamily="34" charset="0"/>
              <a:buChar char="•"/>
            </a:pPr>
            <a:r>
              <a:rPr lang="de-DE" sz="2400" dirty="0" smtClean="0"/>
              <a:t>Unternehmensleitlinien definieren </a:t>
            </a:r>
            <a:br>
              <a:rPr lang="de-DE" sz="2400" dirty="0" smtClean="0"/>
            </a:br>
            <a:r>
              <a:rPr lang="de-DE" sz="2400" dirty="0" smtClean="0"/>
              <a:t>(„Manipulation wird nicht geduldet”)</a:t>
            </a:r>
          </a:p>
          <a:p>
            <a:pPr>
              <a:buFont typeface="Arial" panose="020B0604020202020204" pitchFamily="34" charset="0"/>
              <a:buChar char="•"/>
            </a:pPr>
            <a:r>
              <a:rPr lang="de-DE" sz="2400" dirty="0" smtClean="0"/>
              <a:t>Festlegungen für Leitlinienverstöße treffen und umsetzen</a:t>
            </a:r>
          </a:p>
          <a:p>
            <a:pPr>
              <a:buFont typeface="Arial" panose="020B0604020202020204" pitchFamily="34" charset="0"/>
              <a:buChar char="•"/>
            </a:pPr>
            <a:r>
              <a:rPr lang="de-DE" sz="2400" dirty="0" smtClean="0"/>
              <a:t>Prozess installieren</a:t>
            </a:r>
          </a:p>
          <a:p>
            <a:pPr lvl="4">
              <a:buFont typeface="Arial" panose="020B0604020202020204" pitchFamily="34" charset="0"/>
              <a:buChar char="•"/>
            </a:pPr>
            <a:r>
              <a:rPr lang="de-DE" sz="2400" dirty="0" smtClean="0"/>
              <a:t> Manipulation melden</a:t>
            </a:r>
          </a:p>
          <a:p>
            <a:pPr lvl="4">
              <a:buFont typeface="Arial" panose="020B0604020202020204" pitchFamily="34" charset="0"/>
              <a:buChar char="•"/>
            </a:pPr>
            <a:r>
              <a:rPr lang="de-DE" sz="2400" dirty="0" smtClean="0"/>
              <a:t> technische Lösung suchen</a:t>
            </a:r>
            <a:endParaRPr lang="de-DE" dirty="0"/>
          </a:p>
        </p:txBody>
      </p:sp>
      <p:sp>
        <p:nvSpPr>
          <p:cNvPr id="4" name="Datumsplatzhalter 3"/>
          <p:cNvSpPr>
            <a:spLocks noGrp="1"/>
          </p:cNvSpPr>
          <p:nvPr>
            <p:ph type="dt" sz="half" idx="10"/>
          </p:nvPr>
        </p:nvSpPr>
        <p:spPr/>
        <p:txBody>
          <a:bodyPr/>
          <a:lstStyle/>
          <a:p>
            <a:pPr>
              <a:defRPr/>
            </a:pPr>
            <a:fld id="{A8AD460C-A1AE-4EEC-AFE9-DD170499F432}" type="datetime1">
              <a:rPr lang="de-DE" smtClean="0"/>
              <a:t>30.03.2016</a:t>
            </a:fld>
            <a:endParaRPr lang="de-DE"/>
          </a:p>
        </p:txBody>
      </p:sp>
      <p:sp>
        <p:nvSpPr>
          <p:cNvPr id="5" name="Fußzeilenplatzhalter 4"/>
          <p:cNvSpPr>
            <a:spLocks noGrp="1"/>
          </p:cNvSpPr>
          <p:nvPr>
            <p:ph type="ftr" sz="quarter" idx="11"/>
          </p:nvPr>
        </p:nvSpPr>
        <p:spPr/>
        <p:txBody>
          <a:bodyPr/>
          <a:lstStyle/>
          <a:p>
            <a:pPr>
              <a:defRPr/>
            </a:pPr>
            <a:r>
              <a:rPr lang="de-DE" dirty="0" smtClean="0"/>
              <a:t>Manipulation verhindern, Modul 3: Betrieb von Maschinen</a:t>
            </a:r>
            <a:endParaRPr lang="de-DE" dirty="0"/>
          </a:p>
        </p:txBody>
      </p:sp>
      <p:sp>
        <p:nvSpPr>
          <p:cNvPr id="6" name="Foliennummernplatzhalter 5"/>
          <p:cNvSpPr>
            <a:spLocks noGrp="1"/>
          </p:cNvSpPr>
          <p:nvPr>
            <p:ph type="sldNum" sz="quarter" idx="12"/>
          </p:nvPr>
        </p:nvSpPr>
        <p:spPr/>
        <p:txBody>
          <a:bodyPr/>
          <a:lstStyle/>
          <a:p>
            <a:pPr>
              <a:defRPr/>
            </a:pPr>
            <a:r>
              <a:rPr lang="de-DE" smtClean="0"/>
              <a:t>Seite </a:t>
            </a:r>
            <a:fld id="{A719985F-ADA8-4F09-AB7F-E298F1337937}" type="slidenum">
              <a:rPr lang="de-DE" smtClean="0"/>
              <a:pPr>
                <a:defRPr/>
              </a:pPr>
              <a:t>9</a:t>
            </a:fld>
            <a:endParaRPr lang="de-DE"/>
          </a:p>
        </p:txBody>
      </p:sp>
      <p:sp>
        <p:nvSpPr>
          <p:cNvPr id="7" name="Titel 1"/>
          <p:cNvSpPr txBox="1">
            <a:spLocks/>
          </p:cNvSpPr>
          <p:nvPr/>
        </p:nvSpPr>
        <p:spPr bwMode="auto">
          <a:xfrm>
            <a:off x="504824" y="4653136"/>
            <a:ext cx="8531671"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pitchFamily="34" charset="0"/>
              </a:defRPr>
            </a:lvl2pPr>
            <a:lvl3pPr algn="l" rtl="0" eaLnBrk="0" fontAlgn="base" hangingPunct="0">
              <a:spcBef>
                <a:spcPct val="0"/>
              </a:spcBef>
              <a:spcAft>
                <a:spcPct val="0"/>
              </a:spcAft>
              <a:defRPr sz="2600" b="1">
                <a:solidFill>
                  <a:srgbClr val="004994"/>
                </a:solidFill>
                <a:latin typeface="Arial" pitchFamily="34" charset="0"/>
              </a:defRPr>
            </a:lvl3pPr>
            <a:lvl4pPr algn="l" rtl="0" eaLnBrk="0" fontAlgn="base" hangingPunct="0">
              <a:spcBef>
                <a:spcPct val="0"/>
              </a:spcBef>
              <a:spcAft>
                <a:spcPct val="0"/>
              </a:spcAft>
              <a:defRPr sz="2600" b="1">
                <a:solidFill>
                  <a:srgbClr val="004994"/>
                </a:solidFill>
                <a:latin typeface="Arial" pitchFamily="34" charset="0"/>
              </a:defRPr>
            </a:lvl4pPr>
            <a:lvl5pPr algn="l" rtl="0" eaLnBrk="0" fontAlgn="base" hangingPunct="0">
              <a:spcBef>
                <a:spcPct val="0"/>
              </a:spcBef>
              <a:spcAft>
                <a:spcPct val="0"/>
              </a:spcAft>
              <a:defRPr sz="2600" b="1">
                <a:solidFill>
                  <a:srgbClr val="004994"/>
                </a:solidFill>
                <a:latin typeface="Arial" pitchFamily="34" charset="0"/>
              </a:defRPr>
            </a:lvl5pPr>
            <a:lvl6pPr marL="457200" algn="l" rtl="0" fontAlgn="base">
              <a:spcBef>
                <a:spcPct val="0"/>
              </a:spcBef>
              <a:spcAft>
                <a:spcPct val="0"/>
              </a:spcAft>
              <a:defRPr sz="2600" b="1">
                <a:solidFill>
                  <a:srgbClr val="004994"/>
                </a:solidFill>
                <a:latin typeface="Arial" pitchFamily="34" charset="0"/>
              </a:defRPr>
            </a:lvl6pPr>
            <a:lvl7pPr marL="914400" algn="l" rtl="0" fontAlgn="base">
              <a:spcBef>
                <a:spcPct val="0"/>
              </a:spcBef>
              <a:spcAft>
                <a:spcPct val="0"/>
              </a:spcAft>
              <a:defRPr sz="2600" b="1">
                <a:solidFill>
                  <a:srgbClr val="004994"/>
                </a:solidFill>
                <a:latin typeface="Arial" pitchFamily="34" charset="0"/>
              </a:defRPr>
            </a:lvl7pPr>
            <a:lvl8pPr marL="1371600" algn="l" rtl="0" fontAlgn="base">
              <a:spcBef>
                <a:spcPct val="0"/>
              </a:spcBef>
              <a:spcAft>
                <a:spcPct val="0"/>
              </a:spcAft>
              <a:defRPr sz="2600" b="1">
                <a:solidFill>
                  <a:srgbClr val="004994"/>
                </a:solidFill>
                <a:latin typeface="Arial" pitchFamily="34" charset="0"/>
              </a:defRPr>
            </a:lvl8pPr>
            <a:lvl9pPr marL="1828800" algn="l" rtl="0" fontAlgn="base">
              <a:spcBef>
                <a:spcPct val="0"/>
              </a:spcBef>
              <a:spcAft>
                <a:spcPct val="0"/>
              </a:spcAft>
              <a:defRPr sz="2600" b="1">
                <a:solidFill>
                  <a:srgbClr val="004994"/>
                </a:solidFill>
                <a:latin typeface="Arial" pitchFamily="34" charset="0"/>
              </a:defRPr>
            </a:lvl9pPr>
          </a:lstStyle>
          <a:p>
            <a:r>
              <a:rPr lang="de-DE" altLang="de-DE" kern="0" dirty="0" smtClean="0"/>
              <a:t>Schritt 3.3: Personenbezogene Maßnahmen</a:t>
            </a:r>
            <a:endParaRPr lang="de-DE" kern="0" dirty="0"/>
          </a:p>
        </p:txBody>
      </p:sp>
      <p:sp>
        <p:nvSpPr>
          <p:cNvPr id="11" name="Inhaltsplatzhalter 2"/>
          <p:cNvSpPr txBox="1">
            <a:spLocks/>
          </p:cNvSpPr>
          <p:nvPr/>
        </p:nvSpPr>
        <p:spPr bwMode="auto">
          <a:xfrm>
            <a:off x="541337" y="5192886"/>
            <a:ext cx="8639175"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a:lstStyle>
          <a:p>
            <a:pPr>
              <a:buFont typeface="Arial" panose="020B0604020202020204" pitchFamily="34" charset="0"/>
              <a:buChar char="•"/>
            </a:pPr>
            <a:r>
              <a:rPr lang="de-DE" sz="2400" b="0" dirty="0"/>
              <a:t>Schulungen</a:t>
            </a:r>
          </a:p>
          <a:p>
            <a:pPr>
              <a:buFont typeface="Arial" panose="020B0604020202020204" pitchFamily="34" charset="0"/>
              <a:buChar char="•"/>
            </a:pPr>
            <a:r>
              <a:rPr lang="de-DE" sz="2400" b="0" dirty="0"/>
              <a:t>Unterweisungen</a:t>
            </a:r>
          </a:p>
        </p:txBody>
      </p:sp>
    </p:spTree>
    <p:extLst>
      <p:ext uri="{BB962C8B-B14F-4D97-AF65-F5344CB8AC3E}">
        <p14:creationId xmlns:p14="http://schemas.microsoft.com/office/powerpoint/2010/main" val="1473989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_Standard-DGUV">
  <a:themeElements>
    <a:clrScheme name="_Standard-DGUV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_Standard-DGUV">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600" b="1" i="0" u="none" strike="noStrike" cap="none" normalizeH="0" baseline="0" smtClean="0">
            <a:ln>
              <a:noFill/>
            </a:ln>
            <a:solidFill>
              <a:srgbClr val="00499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600" b="1" i="0" u="none" strike="noStrike" cap="none" normalizeH="0" baseline="0" smtClean="0">
            <a:ln>
              <a:noFill/>
            </a:ln>
            <a:solidFill>
              <a:srgbClr val="004994"/>
            </a:solidFill>
            <a:effectLst/>
            <a:latin typeface="Arial" pitchFamily="34" charset="0"/>
          </a:defRPr>
        </a:defPPr>
      </a:lstStyle>
    </a:lnDef>
  </a:objectDefaults>
  <a:extraClrSchemeLst>
    <a:extraClrScheme>
      <a:clrScheme name="_Standard-DGU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_Standard-DGU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_Standard-DGU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_Standard-DGU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_Standard-DGU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_Standard-DGU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_Standard-DGUV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_Standard-DGU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_Standard-DGU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_Standard-DGU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_Standard-DGU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_Standard-DGU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_Standard-DGUV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C:\Dokumente und Einstellungen\Rovedo\Manipulation\DGUV_Vorlagen\_Standard-DGUV.pot</Template>
  <TotalTime>0</TotalTime>
  <Words>1471</Words>
  <Application>Microsoft Office PowerPoint</Application>
  <PresentationFormat>Bildschirmpräsentation (4:3)</PresentationFormat>
  <Paragraphs>227</Paragraphs>
  <Slides>16</Slides>
  <Notes>15</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_Standard-DGUV</vt:lpstr>
      <vt:lpstr>Manipulation von Schutzeinrichtungen an Maschinen verhindern</vt:lpstr>
      <vt:lpstr>Einkaufsprozess =  Sicherheitstechnische Kommunikationsschleife</vt:lpstr>
      <vt:lpstr>PowerPoint-Präsentation</vt:lpstr>
      <vt:lpstr>Vorgehensweise bei erkannter Manipulation</vt:lpstr>
      <vt:lpstr>Schritt 1: Ist-Situation aufnehmen</vt:lpstr>
      <vt:lpstr>Schritt 2: Ursachenermittlung </vt:lpstr>
      <vt:lpstr>Schritt 3: Gegenmaßnahmen festlegen</vt:lpstr>
      <vt:lpstr>Schritt 3.1: Technische Maßnahmen</vt:lpstr>
      <vt:lpstr>Schritt 3.2: Organisatorische Maßnahmen (Auswahl)</vt:lpstr>
      <vt:lpstr>PowerPoint-Präsentation</vt:lpstr>
      <vt:lpstr>Schritt 5: Überprüfung der Wirksamkeit</vt:lpstr>
      <vt:lpstr>Damit der Teufelskreis unterbrochen wird!</vt:lpstr>
      <vt:lpstr>PowerPoint-Präsentation</vt:lpstr>
      <vt:lpstr>Beispiel: Förderschnecke </vt:lpstr>
      <vt:lpstr>Manipulationsanreiz konstruktiv verhindern</vt:lpstr>
      <vt:lpstr>PowerPoint-Präsentation</vt:lpstr>
    </vt:vector>
  </TitlesOfParts>
  <Company>BGHW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Rovedo</dc:creator>
  <cp:lastModifiedBy>Apfeld Ralf</cp:lastModifiedBy>
  <cp:revision>102</cp:revision>
  <dcterms:created xsi:type="dcterms:W3CDTF">2011-08-26T14:10:35Z</dcterms:created>
  <dcterms:modified xsi:type="dcterms:W3CDTF">2016-03-30T14:24:05Z</dcterms:modified>
</cp:coreProperties>
</file>