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Lst>
  <p:notesMasterIdLst>
    <p:notesMasterId r:id="rId30"/>
  </p:notesMasterIdLst>
  <p:handoutMasterIdLst>
    <p:handoutMasterId r:id="rId31"/>
  </p:handoutMasterIdLst>
  <p:sldIdLst>
    <p:sldId id="256" r:id="rId2"/>
    <p:sldId id="263" r:id="rId3"/>
    <p:sldId id="264" r:id="rId4"/>
    <p:sldId id="266" r:id="rId5"/>
    <p:sldId id="268" r:id="rId6"/>
    <p:sldId id="318" r:id="rId7"/>
    <p:sldId id="271" r:id="rId8"/>
    <p:sldId id="269" r:id="rId9"/>
    <p:sldId id="270" r:id="rId10"/>
    <p:sldId id="290" r:id="rId11"/>
    <p:sldId id="292" r:id="rId12"/>
    <p:sldId id="301" r:id="rId13"/>
    <p:sldId id="315" r:id="rId14"/>
    <p:sldId id="316" r:id="rId15"/>
    <p:sldId id="317" r:id="rId16"/>
    <p:sldId id="304" r:id="rId17"/>
    <p:sldId id="305" r:id="rId18"/>
    <p:sldId id="306" r:id="rId19"/>
    <p:sldId id="307" r:id="rId20"/>
    <p:sldId id="319" r:id="rId21"/>
    <p:sldId id="308" r:id="rId22"/>
    <p:sldId id="309" r:id="rId23"/>
    <p:sldId id="310" r:id="rId24"/>
    <p:sldId id="311" r:id="rId25"/>
    <p:sldId id="312" r:id="rId26"/>
    <p:sldId id="313" r:id="rId27"/>
    <p:sldId id="314" r:id="rId28"/>
    <p:sldId id="320" r:id="rId29"/>
  </p:sldIdLst>
  <p:sldSz cx="9144000" cy="6858000" type="screen4x3"/>
  <p:notesSz cx="7099300" cy="10234613"/>
  <p:defaultTextStyle>
    <a:defPPr>
      <a:defRPr lang="de-DE"/>
    </a:defPPr>
    <a:lvl1pPr algn="l" rtl="0" eaLnBrk="0" fontAlgn="base" hangingPunct="0">
      <a:spcBef>
        <a:spcPct val="0"/>
      </a:spcBef>
      <a:spcAft>
        <a:spcPct val="0"/>
      </a:spcAft>
      <a:defRPr sz="3000" b="1" kern="1200">
        <a:solidFill>
          <a:srgbClr val="004994"/>
        </a:solidFill>
        <a:latin typeface="Arial" charset="0"/>
        <a:ea typeface="+mn-ea"/>
        <a:cs typeface="+mn-cs"/>
      </a:defRPr>
    </a:lvl1pPr>
    <a:lvl2pPr marL="457200" algn="l" rtl="0" eaLnBrk="0" fontAlgn="base" hangingPunct="0">
      <a:spcBef>
        <a:spcPct val="0"/>
      </a:spcBef>
      <a:spcAft>
        <a:spcPct val="0"/>
      </a:spcAft>
      <a:defRPr sz="3000" b="1" kern="1200">
        <a:solidFill>
          <a:srgbClr val="004994"/>
        </a:solidFill>
        <a:latin typeface="Arial" charset="0"/>
        <a:ea typeface="+mn-ea"/>
        <a:cs typeface="+mn-cs"/>
      </a:defRPr>
    </a:lvl2pPr>
    <a:lvl3pPr marL="914400" algn="l" rtl="0" eaLnBrk="0" fontAlgn="base" hangingPunct="0">
      <a:spcBef>
        <a:spcPct val="0"/>
      </a:spcBef>
      <a:spcAft>
        <a:spcPct val="0"/>
      </a:spcAft>
      <a:defRPr sz="3000" b="1" kern="1200">
        <a:solidFill>
          <a:srgbClr val="004994"/>
        </a:solidFill>
        <a:latin typeface="Arial" charset="0"/>
        <a:ea typeface="+mn-ea"/>
        <a:cs typeface="+mn-cs"/>
      </a:defRPr>
    </a:lvl3pPr>
    <a:lvl4pPr marL="1371600" algn="l" rtl="0" eaLnBrk="0" fontAlgn="base" hangingPunct="0">
      <a:spcBef>
        <a:spcPct val="0"/>
      </a:spcBef>
      <a:spcAft>
        <a:spcPct val="0"/>
      </a:spcAft>
      <a:defRPr sz="3000" b="1" kern="1200">
        <a:solidFill>
          <a:srgbClr val="004994"/>
        </a:solidFill>
        <a:latin typeface="Arial" charset="0"/>
        <a:ea typeface="+mn-ea"/>
        <a:cs typeface="+mn-cs"/>
      </a:defRPr>
    </a:lvl4pPr>
    <a:lvl5pPr marL="1828800" algn="l" rtl="0" eaLnBrk="0" fontAlgn="base" hangingPunct="0">
      <a:spcBef>
        <a:spcPct val="0"/>
      </a:spcBef>
      <a:spcAft>
        <a:spcPct val="0"/>
      </a:spcAft>
      <a:defRPr sz="3000" b="1" kern="1200">
        <a:solidFill>
          <a:srgbClr val="004994"/>
        </a:solidFill>
        <a:latin typeface="Arial" charset="0"/>
        <a:ea typeface="+mn-ea"/>
        <a:cs typeface="+mn-cs"/>
      </a:defRPr>
    </a:lvl5pPr>
    <a:lvl6pPr marL="2286000" algn="l" defTabSz="914400" rtl="0" eaLnBrk="1" latinLnBrk="0" hangingPunct="1">
      <a:defRPr sz="3000" b="1" kern="1200">
        <a:solidFill>
          <a:srgbClr val="004994"/>
        </a:solidFill>
        <a:latin typeface="Arial" charset="0"/>
        <a:ea typeface="+mn-ea"/>
        <a:cs typeface="+mn-cs"/>
      </a:defRPr>
    </a:lvl6pPr>
    <a:lvl7pPr marL="2743200" algn="l" defTabSz="914400" rtl="0" eaLnBrk="1" latinLnBrk="0" hangingPunct="1">
      <a:defRPr sz="3000" b="1" kern="1200">
        <a:solidFill>
          <a:srgbClr val="004994"/>
        </a:solidFill>
        <a:latin typeface="Arial" charset="0"/>
        <a:ea typeface="+mn-ea"/>
        <a:cs typeface="+mn-cs"/>
      </a:defRPr>
    </a:lvl7pPr>
    <a:lvl8pPr marL="3200400" algn="l" defTabSz="914400" rtl="0" eaLnBrk="1" latinLnBrk="0" hangingPunct="1">
      <a:defRPr sz="3000" b="1" kern="1200">
        <a:solidFill>
          <a:srgbClr val="004994"/>
        </a:solidFill>
        <a:latin typeface="Arial" charset="0"/>
        <a:ea typeface="+mn-ea"/>
        <a:cs typeface="+mn-cs"/>
      </a:defRPr>
    </a:lvl8pPr>
    <a:lvl9pPr marL="3657600" algn="l" defTabSz="914400" rtl="0" eaLnBrk="1" latinLnBrk="0" hangingPunct="1">
      <a:defRPr sz="3000" b="1" kern="1200">
        <a:solidFill>
          <a:srgbClr val="00499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DB"/>
    <a:srgbClr val="008C8E"/>
    <a:srgbClr val="51AE31"/>
    <a:srgbClr val="B80D78"/>
    <a:srgbClr val="D40F14"/>
    <a:srgbClr val="F39200"/>
    <a:srgbClr val="555555"/>
    <a:srgbClr val="004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p:scale>
          <a:sx n="70" d="100"/>
          <a:sy n="70" d="100"/>
        </p:scale>
        <p:origin x="-1080" y="-594"/>
      </p:cViewPr>
      <p:guideLst>
        <p:guide orient="horz" pos="1752"/>
        <p:guide pos="2880"/>
      </p:guideLst>
    </p:cSldViewPr>
  </p:slideViewPr>
  <p:outlineViewPr>
    <p:cViewPr>
      <p:scale>
        <a:sx n="33" d="100"/>
        <a:sy n="33" d="100"/>
      </p:scale>
      <p:origin x="42" y="1146"/>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157699" name="Rectangle 3"/>
          <p:cNvSpPr>
            <a:spLocks noGrp="1" noChangeArrowheads="1"/>
          </p:cNvSpPr>
          <p:nvPr>
            <p:ph type="dt" sz="quarter" idx="1"/>
          </p:nvPr>
        </p:nvSpPr>
        <p:spPr bwMode="auto">
          <a:xfrm>
            <a:off x="4022725"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defTabSz="955675">
              <a:defRPr sz="1300" b="0">
                <a:solidFill>
                  <a:schemeClr val="tx1"/>
                </a:solidFill>
                <a:latin typeface="Times"/>
              </a:defRPr>
            </a:lvl1pPr>
          </a:lstStyle>
          <a:p>
            <a:pPr>
              <a:defRPr/>
            </a:pPr>
            <a:endParaRPr lang="de-DE" altLang="de-DE"/>
          </a:p>
        </p:txBody>
      </p:sp>
      <p:sp>
        <p:nvSpPr>
          <p:cNvPr id="157700" name="Rectangle 4"/>
          <p:cNvSpPr>
            <a:spLocks noGrp="1" noChangeArrowheads="1"/>
          </p:cNvSpPr>
          <p:nvPr>
            <p:ph type="ftr" sz="quarter" idx="2"/>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157701" name="Rectangle 5"/>
          <p:cNvSpPr>
            <a:spLocks noGrp="1" noChangeArrowheads="1"/>
          </p:cNvSpPr>
          <p:nvPr>
            <p:ph type="sldNum" sz="quarter" idx="3"/>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defTabSz="955675">
              <a:defRPr sz="1300" b="0">
                <a:solidFill>
                  <a:schemeClr val="tx1"/>
                </a:solidFill>
                <a:latin typeface="Times"/>
              </a:defRPr>
            </a:lvl1pPr>
          </a:lstStyle>
          <a:p>
            <a:pPr>
              <a:defRPr/>
            </a:pPr>
            <a:fld id="{B226668D-2200-4AE8-87DA-E3EF27F3BD68}" type="slidenum">
              <a:rPr lang="de-DE" altLang="de-DE"/>
              <a:pPr>
                <a:defRPr/>
              </a:pPr>
              <a:t>‹Nr.›</a:t>
            </a:fld>
            <a:endParaRPr lang="de-DE" altLang="de-DE"/>
          </a:p>
        </p:txBody>
      </p:sp>
    </p:spTree>
    <p:extLst>
      <p:ext uri="{BB962C8B-B14F-4D97-AF65-F5344CB8AC3E}">
        <p14:creationId xmlns:p14="http://schemas.microsoft.com/office/powerpoint/2010/main" val="178350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54275" name="Rectangle 3"/>
          <p:cNvSpPr>
            <a:spLocks noGrp="1" noChangeArrowheads="1"/>
          </p:cNvSpPr>
          <p:nvPr>
            <p:ph type="dt" idx="1"/>
          </p:nvPr>
        </p:nvSpPr>
        <p:spPr bwMode="auto">
          <a:xfrm>
            <a:off x="4022725"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defTabSz="955675">
              <a:defRPr sz="1300" b="0">
                <a:solidFill>
                  <a:schemeClr val="tx1"/>
                </a:solidFill>
                <a:latin typeface="Times"/>
              </a:defRPr>
            </a:lvl1pPr>
          </a:lstStyle>
          <a:p>
            <a:pPr>
              <a:defRPr/>
            </a:pPr>
            <a:endParaRPr lang="de-DE" altLang="de-DE"/>
          </a:p>
        </p:txBody>
      </p:sp>
      <p:sp>
        <p:nvSpPr>
          <p:cNvPr id="307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54278" name="Rectangle 6"/>
          <p:cNvSpPr>
            <a:spLocks noGrp="1" noChangeArrowheads="1"/>
          </p:cNvSpPr>
          <p:nvPr>
            <p:ph type="ftr" sz="quarter" idx="4"/>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defTabSz="955675">
              <a:defRPr sz="1300" b="0">
                <a:solidFill>
                  <a:schemeClr val="tx1"/>
                </a:solidFill>
                <a:latin typeface="Times"/>
              </a:defRPr>
            </a:lvl1pPr>
          </a:lstStyle>
          <a:p>
            <a:pPr>
              <a:defRPr/>
            </a:pPr>
            <a:endParaRPr lang="de-DE" altLang="de-DE"/>
          </a:p>
        </p:txBody>
      </p:sp>
      <p:sp>
        <p:nvSpPr>
          <p:cNvPr id="54279" name="Rectangle 7"/>
          <p:cNvSpPr>
            <a:spLocks noGrp="1" noChangeArrowheads="1"/>
          </p:cNvSpPr>
          <p:nvPr>
            <p:ph type="sldNum" sz="quarter" idx="5"/>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defTabSz="955675">
              <a:defRPr sz="1300" b="0">
                <a:solidFill>
                  <a:schemeClr val="tx1"/>
                </a:solidFill>
                <a:latin typeface="Times"/>
              </a:defRPr>
            </a:lvl1pPr>
          </a:lstStyle>
          <a:p>
            <a:pPr>
              <a:defRPr/>
            </a:pPr>
            <a:fld id="{24793DA1-5AA9-493B-8276-64406DB72D30}" type="slidenum">
              <a:rPr lang="de-DE" altLang="de-DE"/>
              <a:pPr>
                <a:defRPr/>
              </a:pPr>
              <a:t>‹Nr.›</a:t>
            </a:fld>
            <a:endParaRPr lang="de-DE" altLang="de-DE"/>
          </a:p>
        </p:txBody>
      </p:sp>
    </p:spTree>
    <p:extLst>
      <p:ext uri="{BB962C8B-B14F-4D97-AF65-F5344CB8AC3E}">
        <p14:creationId xmlns:p14="http://schemas.microsoft.com/office/powerpoint/2010/main" val="4036991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D1FF9492-DF48-4C7B-9779-1D53B660092E}" type="slidenum">
              <a:rPr lang="de-DE" altLang="de-DE" sz="1300" b="0" smtClean="0">
                <a:solidFill>
                  <a:schemeClr val="tx1"/>
                </a:solidFill>
                <a:latin typeface="Times"/>
              </a:rPr>
              <a:pPr/>
              <a:t>1</a:t>
            </a:fld>
            <a:endParaRPr lang="de-DE" altLang="de-DE" sz="1300" b="0" smtClean="0">
              <a:solidFill>
                <a:schemeClr val="tx1"/>
              </a:solidFill>
              <a:latin typeface="Time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de-DE" altLang="de-DE" smtClean="0"/>
              <a:t>Es existieren 3 Lehrmodule zur </a:t>
            </a:r>
            <a:r>
              <a:rPr lang="de-DE" altLang="de-DE" sz="1400" smtClean="0"/>
              <a:t>Manipulation:</a:t>
            </a:r>
          </a:p>
          <a:p>
            <a:pPr eaLnBrk="1" hangingPunct="1"/>
            <a:r>
              <a:rPr lang="de-DE" altLang="de-DE" sz="1400" smtClean="0"/>
              <a:t>Modul 1: Allgemeine Einführung</a:t>
            </a:r>
          </a:p>
          <a:p>
            <a:pPr eaLnBrk="1" hangingPunct="1"/>
            <a:r>
              <a:rPr lang="de-DE" altLang="de-DE" smtClean="0"/>
              <a:t>Modul 2: für die Konstruktion von Maschinen</a:t>
            </a:r>
          </a:p>
          <a:p>
            <a:pPr eaLnBrk="1" hangingPunct="1"/>
            <a:r>
              <a:rPr lang="de-DE" altLang="de-DE" smtClean="0"/>
              <a:t>Modul 3: für Betreiber von Maschinen</a:t>
            </a:r>
          </a:p>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7902C25E-513F-491A-AF70-3FCA778A9441}" type="slidenum">
              <a:rPr lang="de-DE" altLang="de-DE" sz="1300" b="0" smtClean="0">
                <a:solidFill>
                  <a:schemeClr val="tx1"/>
                </a:solidFill>
                <a:latin typeface="Times"/>
              </a:rPr>
              <a:pPr/>
              <a:t>10</a:t>
            </a:fld>
            <a:endParaRPr lang="de-DE" altLang="de-DE" sz="1300" b="0" smtClean="0">
              <a:solidFill>
                <a:schemeClr val="tx1"/>
              </a:solidFill>
              <a:latin typeface="Time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de-DE" altLang="de-DE" smtClean="0"/>
              <a:t>Das Einstellen des Stanzhubs ist mit der verriegelten trennenden Schutzeinrichtung sehr zeitaufwändig, da das Ergebnis der Einstellung erst nach dem Erreichen eines stationären Zustands (insbesondere der „Arbeitstemperatur“ der verarbeiteten Folie) beurteilt werden kann. Beim Öffnen der Schutztür verändern sich durch den Stillstand der Folie die wesentlichen Betriebsparameter (Folie kühlt meistens ab). Erst nachdem einige Stanzhübe erfolgt sind, kann die Einstellung bewertet werden. </a:t>
            </a:r>
          </a:p>
          <a:p>
            <a:pPr eaLnBrk="1" hangingPunct="1"/>
            <a:endParaRPr lang="de-DE" altLang="de-DE" smtClean="0"/>
          </a:p>
          <a:p>
            <a:pPr eaLnBrk="1" hangingPunct="1"/>
            <a:r>
              <a:rPr lang="de-DE" altLang="de-DE" smtClean="0"/>
              <a:t>An der dargestellten Maschine wurde daher das Einrichten von „oben“ durchgeführt: durch die Verwendung einer Leiter und das Herunterreichen über die trennende Schutzeinrichtung (erkennbar am blanken Metall) wurde das Einrichten ohne das Öffnen der Schutzeinrichtung durchgeführt. Es konnte so gleich nach der Stanze das Ergebnis der Einstellung (Sitz des fast ausgestanzten Formteils an der Grundfolie) überprüft werden.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76EDD323-83BB-48A1-87CE-FE33D1EEF4A7}" type="slidenum">
              <a:rPr lang="de-DE" altLang="de-DE" sz="1300" b="0" smtClean="0">
                <a:solidFill>
                  <a:schemeClr val="tx1"/>
                </a:solidFill>
                <a:latin typeface="Times"/>
              </a:rPr>
              <a:pPr/>
              <a:t>11</a:t>
            </a:fld>
            <a:endParaRPr lang="de-DE" altLang="de-DE" sz="1300" b="0" smtClean="0">
              <a:solidFill>
                <a:schemeClr val="tx1"/>
              </a:solidFill>
              <a:latin typeface="Time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lnSpc>
                <a:spcPct val="90000"/>
              </a:lnSpc>
            </a:pPr>
            <a:r>
              <a:rPr lang="de-DE" altLang="de-DE" smtClean="0"/>
              <a:t>Die Aufzählung zeigt Maschinen aus dem Bereich der BGRCI, an denen Manipulationen bekannt geworden sind. Es ist auf Grund der Vielzahl der bekannt gewordenen Fälle zu vermuten, dass diese Maschinen einen gewissen Schwerpunkt darstellen. Belastbare Untersuchungen liegen jedoch nicht vor.</a:t>
            </a:r>
          </a:p>
          <a:p>
            <a:pPr eaLnBrk="1" hangingPunct="1">
              <a:lnSpc>
                <a:spcPct val="90000"/>
              </a:lnSpc>
            </a:pPr>
            <a:r>
              <a:rPr lang="de-DE" altLang="de-DE" smtClean="0"/>
              <a:t>Bei Wickelmaschinen stellt das Anfahren und die Probennahme ein Problem dar, da dies meist nur bei laufender Maschine stattfinden kann. Die einschlägige EN 13418: 2010 beschreibt nur Schutzeinrichtungen, die immer den gesamten Wickler stillsetzen. Die genannten Handeingriffe können bei diesem Sicherheitskonzept nur bei Stillstand erfolgen: die Folge sind Manipulationen. Der FA Chemie hat daher alternative Sicherheitskonzepte entwickelt, die mittlerweile von allen namhaften deutschen Herstellern umgesetzt werden.</a:t>
            </a:r>
          </a:p>
          <a:p>
            <a:pPr eaLnBrk="1" hangingPunct="1">
              <a:lnSpc>
                <a:spcPct val="90000"/>
              </a:lnSpc>
            </a:pPr>
            <a:endParaRPr lang="de-DE" altLang="de-DE" smtClean="0"/>
          </a:p>
          <a:p>
            <a:pPr eaLnBrk="1" hangingPunct="1">
              <a:lnSpc>
                <a:spcPct val="90000"/>
              </a:lnSpc>
            </a:pPr>
            <a:r>
              <a:rPr lang="de-DE" altLang="de-DE" smtClean="0"/>
              <a:t>Bei Kalandern müssen häufig Anbackungen manuell (z.B. mit Holzspachteln) bei laufender Maschine (der Kalander ist oft in eine verkettete Anlage für „Endlosmaterial“ eingebunden) entfernt werden. Ein Sicherheitskonzept hierfür ist in der Beispielsammlung enthalten.</a:t>
            </a:r>
          </a:p>
          <a:p>
            <a:pPr eaLnBrk="1" hangingPunct="1">
              <a:lnSpc>
                <a:spcPct val="90000"/>
              </a:lnSpc>
            </a:pPr>
            <a:endParaRPr lang="de-DE" altLang="de-DE" smtClean="0"/>
          </a:p>
          <a:p>
            <a:pPr eaLnBrk="1" hangingPunct="1">
              <a:lnSpc>
                <a:spcPct val="90000"/>
              </a:lnSpc>
            </a:pPr>
            <a:r>
              <a:rPr lang="de-DE" altLang="de-DE" smtClean="0"/>
              <a:t>Bei Abzügen muss des Profil beim Anfahren gelegentlich axial gedreht werden. Dies kann nur in der Nähe des Einzugsspalt erfolgen. Für diesen Vorgang müssen die verriegelten trennenden Schutzeinrichtungen für die Einlaufseite außer Kraft gesetzt werden können: es werden dann innen liegende, örtlich wirkende Schutzeinrichtungen (z.B. vor dem Einzugspalt angeordnete verriegelte Pendelklappen) scharf geschaltet.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345A9186-53E2-4FE0-9409-317D2AB0B681}" type="slidenum">
              <a:rPr lang="de-DE" altLang="de-DE" sz="1300" b="0" smtClean="0">
                <a:solidFill>
                  <a:schemeClr val="tx1"/>
                </a:solidFill>
                <a:latin typeface="Times"/>
              </a:rPr>
              <a:pPr/>
              <a:t>12</a:t>
            </a:fld>
            <a:endParaRPr lang="de-DE" altLang="de-DE" sz="1300" b="0" smtClean="0">
              <a:solidFill>
                <a:schemeClr val="tx1"/>
              </a:solidFill>
              <a:latin typeface="Time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de-DE" altLang="de-DE" smtClean="0"/>
              <a:t>Um die Probennahme (sie muss kurz vor der Wickelstelle erfolgen, um alle Eigenschaften der Folie zu erfassen) bei laufendem Wickler zu ermöglichen, wird beim Betreten der Schaltmatte die Lichtschranke LS, die den Wickelspalt sichert, aktiv geschaltet (dauernd aktive LS kann zu Störungen führen, z.B. durch umschlagende Folie). Die Schaltmatte unterbricht andere gefahrbringende Bewegungen (z.B. Folientrenneinrichtungen).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0D44958-A5A9-4967-BA61-7911D85CBD5D}" type="slidenum">
              <a:rPr lang="de-DE" altLang="de-DE" sz="1300" b="0" smtClean="0">
                <a:solidFill>
                  <a:schemeClr val="tx1"/>
                </a:solidFill>
                <a:latin typeface="Times"/>
              </a:rPr>
              <a:pPr/>
              <a:t>13</a:t>
            </a:fld>
            <a:endParaRPr lang="de-DE" altLang="de-DE" sz="1300" b="0" smtClean="0">
              <a:solidFill>
                <a:schemeClr val="tx1"/>
              </a:solidFill>
              <a:latin typeface="Time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de-DE" altLang="de-DE" smtClean="0"/>
              <a:t>Ein Funktionstest bei nicht manipulierten Schutzeinrichtungen führt zur Stillsetzung einer Maschine und ist daher nicht immer durchführbar. Einige Arten der Manipulation sind jedoch anders kaum zu erkennen, z.B. bei Eingriffen in die Verdrahtung von Positionsschaltern oder Veränderungen in der Programmierung von sicherheitsrelevanten Steuerungen (Sicherheits-SPS, Sicherheitsschaltgerät u. a.).</a:t>
            </a:r>
          </a:p>
          <a:p>
            <a:pPr eaLnBrk="1" hangingPunct="1"/>
            <a:endParaRPr lang="de-DE" altLang="de-DE" smtClean="0"/>
          </a:p>
          <a:p>
            <a:pPr eaLnBrk="1" hangingPunct="1"/>
            <a:r>
              <a:rPr lang="de-DE" altLang="de-DE" smtClean="0"/>
              <a:t>Werden Schutzeinrichtungen vom Bediener als störend beschrieben, so ist die Manipulation nur eine Frage der Zeit. Oder die Manipulation ist wegen des Besuches einer Aufsichtsperson zeitweise rückgängig gemacht worden. Auch in diesen Fällen lohnt es sich, eine Beratung zur Verbesserung des Schutzkonzeptes durchzuführen oder zu organisieren.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8649E5D2-866F-4CC1-BC63-A4B2B413A1EB}" type="slidenum">
              <a:rPr lang="de-DE" altLang="de-DE" sz="1300" b="0" smtClean="0">
                <a:solidFill>
                  <a:schemeClr val="tx1"/>
                </a:solidFill>
                <a:latin typeface="Times"/>
              </a:rPr>
              <a:pPr/>
              <a:t>14</a:t>
            </a:fld>
            <a:endParaRPr lang="de-DE" altLang="de-DE" sz="1300" b="0" smtClean="0">
              <a:solidFill>
                <a:schemeClr val="tx1"/>
              </a:solidFill>
              <a:latin typeface="Time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de-DE" altLang="de-DE" smtClean="0"/>
              <a:t>Mechanische Veränderungen sind meistens relativ leicht zu erkennen. Siehe hierzu auch die Bilder auf der Folie 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BC001131-21B6-4ACD-BEDE-8B389ACEC63E}" type="slidenum">
              <a:rPr lang="de-DE" altLang="de-DE" sz="1300" b="0" smtClean="0">
                <a:solidFill>
                  <a:schemeClr val="tx1"/>
                </a:solidFill>
                <a:latin typeface="Times"/>
              </a:rPr>
              <a:pPr/>
              <a:t>15</a:t>
            </a:fld>
            <a:endParaRPr lang="de-DE" altLang="de-DE" sz="1300" b="0" smtClean="0">
              <a:solidFill>
                <a:schemeClr val="tx1"/>
              </a:solidFill>
              <a:latin typeface="Time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de-DE" altLang="de-DE" smtClean="0"/>
              <a:t>Manipulation kann nur dauerhaft verhindert werden, wenn der Manipulationsanreiz beseitigt wird. Hier benötigt der Betreiber i.d.R. Unterstützung zur Umgestaltung von Arbeitsablauf, Maschine o. ä. Bei dieser Gelegenheit sollte auch darauf hingewiesen werden, dass bereits beim Einkauf einer Maschine auf einen möglichst geringen Manipulationsanreiz geachtet werden sollte (Checkliste Maschineneinkauf auf www.stop-manipulation.org).</a:t>
            </a:r>
          </a:p>
          <a:p>
            <a:pPr eaLnBrk="1" hangingPunct="1"/>
            <a:r>
              <a:rPr lang="de-DE" altLang="de-DE" smtClean="0"/>
              <a:t>Anordnungen sollten vom Risiko abhängig gemacht werden.</a:t>
            </a:r>
          </a:p>
          <a:p>
            <a:pPr eaLnBrk="1" hangingPunct="1"/>
            <a:r>
              <a:rPr lang="de-DE" altLang="de-DE" smtClean="0"/>
              <a:t>Betreibern ist oftmals nicht klar, dass Manipulation ein Gesetzesverstoß ist, ein entsprechender Hinweis ist sinnvoll.</a:t>
            </a:r>
          </a:p>
          <a:p>
            <a:pPr eaLnBrk="1" hangingPunct="1"/>
            <a:r>
              <a:rPr lang="de-DE" altLang="de-DE" smtClean="0"/>
              <a:t>Die Umsetzung der Maßnahmen sollte kontrolliert werden.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25BA95D9-7187-409C-BE04-C64AC13562AB}" type="slidenum">
              <a:rPr lang="de-DE" altLang="de-DE" sz="1300" b="0" smtClean="0">
                <a:solidFill>
                  <a:schemeClr val="tx1"/>
                </a:solidFill>
                <a:latin typeface="Times"/>
              </a:rPr>
              <a:pPr/>
              <a:t>16</a:t>
            </a:fld>
            <a:endParaRPr lang="de-DE" altLang="de-DE" sz="1300" b="0" smtClean="0">
              <a:solidFill>
                <a:schemeClr val="tx1"/>
              </a:solidFill>
              <a:latin typeface="Time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de-DE" altLang="de-DE" smtClean="0"/>
              <a:t>Nachdem die Seminarteilnehmer durch mehrere negative Beispiele für Manipulationsanreise angeregt wurden, sollen anhand dieser Folie die Teilnehmer selber aktiv werden. Geführt durch diese Fragen werden die Teilnehmer gebeten, über eigene schon erlebte Manipulationssituationen zu berichten. Dabei soll immer hinterfragt werden, welches die Gründe, also der Nutzen zur Manipulation, waren bzw. sein könnten. Wenn der Nutzen erkannt wurde, dann sollen die Teilnehmer auch angeregt werden, über alternative Lösungen zu Schutzkonzepten zu diskutieren, damit die Anreise zur Manipulation abgestellt werden können.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F3E1B00A-E9BF-4F39-B137-FE0F4D01757E}" type="slidenum">
              <a:rPr lang="de-DE" altLang="de-DE" sz="1300" b="0" smtClean="0">
                <a:solidFill>
                  <a:schemeClr val="tx1"/>
                </a:solidFill>
                <a:latin typeface="Times"/>
              </a:rPr>
              <a:pPr/>
              <a:t>17</a:t>
            </a:fld>
            <a:endParaRPr lang="de-DE" altLang="de-DE" sz="1300" b="0" smtClean="0">
              <a:solidFill>
                <a:schemeClr val="tx1"/>
              </a:solidFill>
              <a:latin typeface="Time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de-DE" altLang="de-DE" smtClean="0"/>
              <a:t>Der Maschinenhersteller ist verantwortlich für die Sicherheit der Maschinenkonstruktion und bis zum Zeitpunkt der Inbetriebnahme und Übergabe der Maschine an den Betreiber. </a:t>
            </a:r>
          </a:p>
          <a:p>
            <a:pPr eaLnBrk="1" hangingPunct="1"/>
            <a:r>
              <a:rPr lang="de-DE" altLang="de-DE" smtClean="0"/>
              <a:t>Der Maschinenbetreiber ist verantwortlich für den sicheren Betrieb der Maschine.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3B130CF6-FB00-44C9-A402-8ED354F81D62}" type="slidenum">
              <a:rPr lang="de-DE" altLang="de-DE" sz="1300" b="0" smtClean="0">
                <a:solidFill>
                  <a:schemeClr val="tx1"/>
                </a:solidFill>
                <a:latin typeface="Times"/>
              </a:rPr>
              <a:pPr/>
              <a:t>18</a:t>
            </a:fld>
            <a:endParaRPr lang="de-DE" altLang="de-DE" sz="1300" b="0" smtClean="0">
              <a:solidFill>
                <a:schemeClr val="tx1"/>
              </a:solidFill>
              <a:latin typeface="Time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de-DE" altLang="de-DE" smtClean="0"/>
              <a:t>Die Maschinenrichtlinie hat in Deutschland durch die „Neunte Verordnung zum Produktsicherheitsgesetz“ (Maschinenverordnung) Gesetzeskraft.</a:t>
            </a:r>
          </a:p>
          <a:p>
            <a:pPr eaLnBrk="1" hangingPunct="1"/>
            <a:r>
              <a:rPr lang="de-DE" altLang="de-DE" smtClean="0"/>
              <a:t>Der Maschinenhersteller ist damit gesetzlich verpflichtet, die Anforderungen der Maschinenrichtlinie einzuhalten. Dazu gehört auch, die „vernünftigerweise vorhersehbare Fehlanwendung der Maschine“ zu berücksichtigen. Wenn Schutzeinrichtungen den Betrieb behindern oder notwendige Betriebsarten fehlen, ist die Manipulation von Schutzeinrichtungen vorhersehbar. Der Maschinenhersteller hat in diesem Fall Maßnahmen zu ergreifen, z. B.</a:t>
            </a:r>
          </a:p>
          <a:p>
            <a:pPr eaLnBrk="1" hangingPunct="1">
              <a:buFontTx/>
              <a:buChar char="-"/>
            </a:pPr>
            <a:r>
              <a:rPr lang="de-DE" altLang="de-DE" smtClean="0"/>
              <a:t>Manipulationsanreiz reduzieren</a:t>
            </a:r>
          </a:p>
          <a:p>
            <a:pPr eaLnBrk="1" hangingPunct="1">
              <a:buFontTx/>
              <a:buChar char="-"/>
            </a:pPr>
            <a:r>
              <a:rPr lang="de-DE" altLang="de-DE" smtClean="0"/>
              <a:t>Alle erforderlichen Betriebsarten vorsehen</a:t>
            </a:r>
          </a:p>
          <a:p>
            <a:pPr eaLnBrk="1" hangingPunct="1">
              <a:buFontTx/>
              <a:buChar char="-"/>
            </a:pPr>
            <a:r>
              <a:rPr lang="de-DE" altLang="de-DE" smtClean="0"/>
              <a:t>Maßnahmen zum Erschweren bzw. Erkennen (einschließlich Herstellung des sicheren Zustands) von Manipulation vorsehen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8CC467D-2AD5-4459-9FCD-8C2350BE0F56}" type="slidenum">
              <a:rPr lang="de-DE" altLang="de-DE" sz="1300" b="0" smtClean="0">
                <a:solidFill>
                  <a:schemeClr val="tx1"/>
                </a:solidFill>
                <a:latin typeface="Times"/>
              </a:rPr>
              <a:pPr/>
              <a:t>19</a:t>
            </a:fld>
            <a:endParaRPr lang="de-DE" altLang="de-DE" sz="1300" b="0" smtClean="0">
              <a:solidFill>
                <a:schemeClr val="tx1"/>
              </a:solidFill>
              <a:latin typeface="Time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de-DE" altLang="de-DE" smtClean="0"/>
              <a:t>Die Arbeitsmittelbenutzungsrichtlinie hat in Deutschland durch die „Verordnung über Sicherheit und Gesundheitsschutz …“ Gesetzeskraft.</a:t>
            </a:r>
          </a:p>
          <a:p>
            <a:pPr eaLnBrk="1" hangingPunct="1"/>
            <a:r>
              <a:rPr lang="de-DE" altLang="de-DE" smtClean="0"/>
              <a:t>Der Maschinenbetreiber ist damit gesetzlich verpflichtet, die Anforderungen der Richtlinie einzuhalten. Dazu gehört auch, die Maschine einschließlich ihrer Schutzeinrichtungen zu verwenden.</a:t>
            </a:r>
          </a:p>
          <a:p>
            <a:pPr eaLnBrk="1" hangingPunct="1"/>
            <a:endParaRPr lang="de-DE" altLang="de-DE" smtClean="0"/>
          </a:p>
          <a:p>
            <a:pPr eaLnBrk="1" hangingPunct="1"/>
            <a:r>
              <a:rPr lang="de-DE" altLang="de-DE" smtClean="0"/>
              <a:t>Hinweis: Bei Änderungen an der Maschine kann der Betreiber schnell zum Hersteller werden, der erneut die Konformität mit der Maschinenrichtlinie nachweisen muss.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CBEDB36D-9F2B-4772-B996-0BC32A570D1E}" type="slidenum">
              <a:rPr lang="de-DE" altLang="de-DE" sz="1300" b="0" smtClean="0">
                <a:solidFill>
                  <a:schemeClr val="tx1"/>
                </a:solidFill>
                <a:latin typeface="Times"/>
              </a:rPr>
              <a:pPr/>
              <a:t>2</a:t>
            </a:fld>
            <a:endParaRPr lang="de-DE" altLang="de-DE" sz="1300" b="0" smtClean="0">
              <a:solidFill>
                <a:schemeClr val="tx1"/>
              </a:solidFill>
              <a:latin typeface="Time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de-DE" altLang="de-DE" smtClean="0"/>
              <a:t>Wenn man sich mit Thema beschäftigt, ist es zunächst notwendig, den Begriff „Manipulation“ zu definieren. In der Maschinenrichtlinie und den konkretisierenden Normen gibt es eine Reihe von Anforderungen, damit eine Maschine ohne Risiken auch in vorhersehbaren ungewöhnlichen Situationen betrieben werden kann. Schutzeinrichtungen dürfen nicht auf einfache Weise umgangen werden können. Der später noch vorgestellte HVBG-Report hat die wichtigsten Anforderungen zusammengefasst zu der auf dieser Folie dargestellten Definition: </a:t>
            </a:r>
          </a:p>
          <a:p>
            <a:pPr eaLnBrk="1" hangingPunct="1"/>
            <a:r>
              <a:rPr lang="de-DE" altLang="de-DE" smtClean="0"/>
              <a:t>„</a:t>
            </a:r>
            <a:r>
              <a:rPr lang="de-DE" altLang="de-DE" sz="1100" smtClean="0"/>
              <a:t>Manipulation ist das Unwirksammachen von Schutzeinrichtungen mit der Konsequenz, eine Maschine in einer vom Konstrukteur nicht vorgesehenen Weise oder ohne notwendige Schutzmaßnahmen zu verwenden.“</a:t>
            </a:r>
          </a:p>
          <a:p>
            <a:pPr eaLnBrk="1" hangingPunct="1"/>
            <a:r>
              <a:rPr lang="de-DE" altLang="de-DE" sz="1100" smtClean="0"/>
              <a:t>Dazu noch zwei Anmerkungen: </a:t>
            </a:r>
          </a:p>
          <a:p>
            <a:pPr eaLnBrk="1" hangingPunct="1"/>
            <a:r>
              <a:rPr lang="de-DE" altLang="de-DE" sz="1100" smtClean="0"/>
              <a:t>1) Es ist dabei unerheblich, mit welchen Mitteln die Manipulation erfolgt und </a:t>
            </a:r>
          </a:p>
          <a:p>
            <a:pPr eaLnBrk="1" hangingPunct="1"/>
            <a:r>
              <a:rPr lang="de-DE" altLang="de-DE" sz="1100" smtClean="0"/>
              <a:t>2) Es sind alle notwendigen manuellen Eingriffe in alle Betriebsarten der Maschine zu berücksichtigen.</a:t>
            </a:r>
            <a:endParaRPr lang="de-DE" altLang="de-DE" smtClean="0"/>
          </a:p>
          <a:p>
            <a:pPr eaLnBrk="1" hangingPunct="1"/>
            <a:r>
              <a:rPr lang="de-DE" altLang="de-DE" smtClean="0"/>
              <a:t>Links sieht man eine Werkzeugmaschine mit geöffneter Schutztür, rechts an einer anderen Maschine eine Schutzeinrichtung, die manipuliert wurde. Dort wurde der Betätiger eines Positionsschalters abgeschraubt und lose in den Schalter gesteckt. Danach konnte die Maschine bei geöffneter Schutztür betrieben werden.</a:t>
            </a:r>
          </a:p>
          <a:p>
            <a:pPr eaLnBrk="1" hangingPunct="1"/>
            <a:r>
              <a:rPr lang="de-DE" altLang="de-DE"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r>
              <a:rPr lang="de-DE" altLang="de-DE" smtClean="0"/>
              <a:t>Von Mirco Moormann, General-Anzeiger, 25.2.2014</a:t>
            </a:r>
          </a:p>
          <a:p>
            <a:endParaRPr lang="de-DE" altLang="de-DE" smtClean="0"/>
          </a:p>
          <a:p>
            <a:r>
              <a:rPr lang="de-DE" altLang="de-DE" smtClean="0"/>
              <a:t>Die Verteidiger der Geschäftsführer der Firma Hero-Glas aus Dersum und des Instandhaltungsleiters haben ihre eingelegten Revisionen zurückgenommen. Die Eltern des getöteten Auszubildenden fordern nun Schmerzensgeld.</a:t>
            </a:r>
          </a:p>
          <a:p>
            <a:endParaRPr lang="de-DE" altLang="de-DE" smtClean="0"/>
          </a:p>
          <a:p>
            <a:r>
              <a:rPr lang="de-DE" altLang="de-DE" smtClean="0"/>
              <a:t>Dersum/Papenburg - Das Urteil des Landgerichts Osnabrück vom 20. September vergangenen Jahres wegen eines tödlichen Arbeitsunfalls gegen fünf Verantwortliche der Firma Hero-Glas aus Dersum und gegen einen Mitarbeiter des Gewerbeaufsichtsamts ist jetzt rechtskräftig. Dies teilte am Montag das Gericht mit. Die Verteidiger der drei Geschäftsführer und des Instandhaltungsleiters, die in ihren Plädoyers noch Freispruch gefordert hatten, haben ihre eingelegten Revisionen zurückgenommen. Daraufhin hat auch die Staatsanwaltschaft, die bezüglich des Produktionsleiters, des Instandhaltungsleiters, des Gewerbeaufsichtsamtsmitarbeiters und des Geschäftsführers Heinrich R. Revision mit dem Ziel eines höheren Strafmaßes eingelegt hatte, ebenfalls die Rücknahme der Revisionen erklärt.</a:t>
            </a:r>
          </a:p>
          <a:p>
            <a:endParaRPr lang="de-DE" altLang="de-DE" smtClean="0"/>
          </a:p>
          <a:p>
            <a:r>
              <a:rPr lang="de-DE" altLang="de-DE" smtClean="0"/>
              <a:t>Zwei Geschäftsführer sind wegen fahrlässiger Tötung eines Auszubildenden zu Freiheitsstrafen von sechs Monaten verurteilt worden, deren Vollstreckung zur Bewährung ausgesetzt worden ist. Gegen sie ist zudem jeweils eine Geldauflage in Höhe von 100 000 Euro verhängt worden. Das Landgericht ist davon überzeugt gewesen, dass auf Weisung des jüngeren Geschäftsführers die an der Glasschleifmaschine angebrachte Lichtschranke ausgebaut wurde, um die Produktivität zu erhöhen. Die ausgebaute Sicherheitsvorkehrung, die den Schleifvorgang unterbricht, sobald eine Person in den Arbeitsbereich gelangt, hätte den tödlichen Arbeitsunfall verhindert. Deswegen starb im Juli 2010 ein 19-jähriger Auszubildender, als er sich bei der Arbeit in die Maschine beugte und von der Maschine tödlich eingeklemmt wurde. Der ältere Geschäftsführer war wegen der Unterzeichnung des Ausbildungsvertrags für sein Wohl verantwortlich, ohne dem ausreichend nachzukommen. Gegen den dritten Geschäftsführer sowie den Schichtleiter und den Instandsetzungsleiter wurden weitere Geldstrafen verhängt. Der Gewerbeaufsichtsamtsmitarbeiter ist wegen versuchter Strafvereitelung zu einer Geldstrafe von 90 Tagessätzen zu je 100 Euro verurteilt worden.Er hatte versucht, den sicherheitswidrigen Zustand zu vertuschen.</a:t>
            </a:r>
          </a:p>
          <a:p>
            <a:endParaRPr lang="de-DE" altLang="de-DE" smtClean="0"/>
          </a:p>
          <a:p>
            <a:r>
              <a:rPr lang="de-DE" altLang="de-DE" smtClean="0"/>
              <a:t>Doch ganz zu Ende ist die Sache damit noch nicht, denn die Eltern des gestorbenen Auszubildenden haben weitere Klagen eingereicht. In einem Zivilverfahren fordern sie Schmerzensgeld von den Verantwortlichen. Der Vater hat durch den Unfalltod schwerste psychische und physische Folgen erlitten und fordert ein Schmerzensgeld in Höhe von mindestens 30 000 Euro. Die Mutter fordert in einem Parallelprozess ein Schmerzensgeld von mindestens 50 000 Euro und weiteren Schadenersatz, weil sie gesundheitsbedingt den Haushalt nicht mehr führen könne.</a:t>
            </a:r>
          </a:p>
          <a:p>
            <a:endParaRPr lang="de-DE" altLang="de-DE" smtClean="0"/>
          </a:p>
        </p:txBody>
      </p:sp>
      <p:sp>
        <p:nvSpPr>
          <p:cNvPr id="51204" name="Foliennummernplatzhalter 3"/>
          <p:cNvSpPr>
            <a:spLocks noGrp="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8583880D-2B67-41BB-9B39-15FDD8C42627}" type="slidenum">
              <a:rPr lang="de-DE" altLang="de-DE" sz="1300" b="0" smtClean="0">
                <a:solidFill>
                  <a:schemeClr val="tx1"/>
                </a:solidFill>
                <a:latin typeface="Times"/>
              </a:rPr>
              <a:pPr/>
              <a:t>20</a:t>
            </a:fld>
            <a:endParaRPr lang="de-DE" altLang="de-DE" sz="1300" b="0" smtClean="0">
              <a:solidFill>
                <a:schemeClr val="tx1"/>
              </a:solidFill>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123B7DCA-0266-4FBD-B75D-91BDBCFA0B7C}" type="slidenum">
              <a:rPr lang="de-DE" altLang="de-DE" sz="1300" b="0" smtClean="0">
                <a:solidFill>
                  <a:schemeClr val="tx1"/>
                </a:solidFill>
                <a:latin typeface="Times"/>
              </a:rPr>
              <a:pPr/>
              <a:t>21</a:t>
            </a:fld>
            <a:endParaRPr lang="de-DE" altLang="de-DE" sz="1300" b="0" smtClean="0">
              <a:solidFill>
                <a:schemeClr val="tx1"/>
              </a:solidFill>
              <a:latin typeface="Time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de-DE" altLang="de-DE" sz="1000" smtClean="0"/>
              <a:t>Es sind viele Personen/Funktionen am Lebenszyklus einer Maschine beteiligt. Jeder hat seine eigene, begrenzte Sichtweise und unterschiedliche Ziele. Manipulation wird nicht infrage gestellt, man hat sich daran gewöhnt. Den Konstrukteur erreicht daher keine Kritik an Maschinen, die einen hohen Anreiz zur Manipulation bieten oder überhaupt nicht anders zu betreiben sind. Alle sind zufrieden und es besteht keine Veranlassung, die Maschine zu verbessern.</a:t>
            </a:r>
          </a:p>
          <a:p>
            <a:pPr eaLnBrk="1" hangingPunct="1"/>
            <a:endParaRPr lang="de-DE" altLang="de-DE" sz="1000" smtClean="0"/>
          </a:p>
          <a:p>
            <a:pPr eaLnBrk="1" hangingPunct="1"/>
            <a:r>
              <a:rPr lang="de-DE" altLang="de-DE" sz="1000" smtClean="0"/>
              <a:t>Der Konstrukteur denkt nur an die Funktion der Maschine, Schutzeinrichtungen werden später aufgepfropft und stören dann den Betrieb.</a:t>
            </a:r>
          </a:p>
          <a:p>
            <a:pPr eaLnBrk="1" hangingPunct="1"/>
            <a:r>
              <a:rPr lang="de-DE" altLang="de-DE" sz="1000" smtClean="0"/>
              <a:t>Der Verkäufer denkt nur an seinen Umsatz und verkauft evtl. auch ungeeignete Maschinen.</a:t>
            </a:r>
          </a:p>
          <a:p>
            <a:pPr eaLnBrk="1" hangingPunct="1"/>
            <a:r>
              <a:rPr lang="de-DE" altLang="de-DE" sz="1000" smtClean="0"/>
              <a:t>Der Einkäufer beschafft wirtschaftlich und technisch geeignete Maschinen, Manipulationsanreiz wird nicht untersucht.</a:t>
            </a:r>
          </a:p>
          <a:p>
            <a:pPr eaLnBrk="1" hangingPunct="1"/>
            <a:r>
              <a:rPr lang="de-DE" altLang="de-DE" sz="1000" smtClean="0"/>
              <a:t>Bei der Inbetriebnahme sind Schutzeinrichtungen teilweise noch nicht betriebsbereit oder müssen ausgeschaltet werden. Es sind besondere Maßnahmen erforderlich.</a:t>
            </a:r>
          </a:p>
          <a:p>
            <a:pPr eaLnBrk="1" hangingPunct="1"/>
            <a:r>
              <a:rPr lang="de-DE" altLang="de-DE" sz="1000" smtClean="0"/>
              <a:t>Beim Einrichten sind häufig Maschinenbewegungen bei geöffneten Schutztüren erforderlich. Wenn keine geeignete Betriebsart verfügbar ist, wird eben manipuliert.</a:t>
            </a:r>
          </a:p>
          <a:p>
            <a:pPr eaLnBrk="1" hangingPunct="1"/>
            <a:r>
              <a:rPr lang="de-DE" altLang="de-DE" sz="1000" smtClean="0"/>
              <a:t>Beim Betrieb geht es um Stückzahlen, Taktraten. Wenn Schutzeinrichtungen stören, wird eben manipuliert.</a:t>
            </a:r>
          </a:p>
          <a:p>
            <a:pPr eaLnBrk="1" hangingPunct="1"/>
            <a:r>
              <a:rPr lang="de-DE" altLang="de-DE" sz="1000" smtClean="0"/>
              <a:t>Bei der Fehlersuche muss häufig die Maschine laufen. Wenn Schutzeinrichtungen stören, wird eben manipuliert.</a:t>
            </a:r>
          </a:p>
          <a:p>
            <a:pPr eaLnBrk="1" hangingPunct="1"/>
            <a:endParaRPr lang="de-DE" altLang="de-DE" sz="1000" smtClean="0"/>
          </a:p>
          <a:p>
            <a:pPr eaLnBrk="1" hangingPunct="1"/>
            <a:r>
              <a:rPr lang="de-DE" altLang="de-DE" sz="1000" smtClean="0"/>
              <a:t>So sind alle zufrieden, Manipulation ist super. Ein Teufelskreis!</a:t>
            </a:r>
          </a:p>
          <a:p>
            <a:pPr eaLnBrk="1" hangingPunct="1"/>
            <a:endParaRPr lang="de-DE" altLang="de-DE"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58E4A31A-1173-4E0C-A1DA-1D9D9BCC22BF}" type="slidenum">
              <a:rPr lang="de-DE" altLang="de-DE" sz="1300" b="0" smtClean="0">
                <a:solidFill>
                  <a:schemeClr val="tx1"/>
                </a:solidFill>
                <a:latin typeface="Times"/>
              </a:rPr>
              <a:pPr/>
              <a:t>22</a:t>
            </a:fld>
            <a:endParaRPr lang="de-DE" altLang="de-DE" sz="1300" b="0" smtClean="0">
              <a:solidFill>
                <a:schemeClr val="tx1"/>
              </a:solidFill>
              <a:latin typeface="Time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de-DE" altLang="de-DE" smtClean="0"/>
              <a:t>Um den Teufelskreis zu durchbrechen, muss den beteiligten Personen die Problematik von manipulierten Schutzeinrichtungen bewusst gemacht werden. Hierzu sind entsprechende Informationen notwendig. Es sind Hilfestellungen anzubieten, die Möglichkeiten zur Vermeidung von Manipulation aufzeigen und die Umsetzung unterstützen.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ECE43B48-7628-4271-88B6-CD0426378D91}" type="slidenum">
              <a:rPr lang="de-DE" altLang="de-DE" sz="1300" b="0" smtClean="0">
                <a:solidFill>
                  <a:schemeClr val="tx1"/>
                </a:solidFill>
                <a:latin typeface="Times"/>
              </a:rPr>
              <a:pPr/>
              <a:t>23</a:t>
            </a:fld>
            <a:endParaRPr lang="de-DE" altLang="de-DE" sz="1300" b="0" smtClean="0">
              <a:solidFill>
                <a:schemeClr val="tx1"/>
              </a:solidFill>
              <a:latin typeface="Time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de-DE" altLang="de-DE" smtClean="0"/>
              <a:t>Von links nach rechts:</a:t>
            </a:r>
          </a:p>
          <a:p>
            <a:pPr eaLnBrk="1" hangingPunct="1"/>
            <a:endParaRPr lang="de-DE" altLang="de-DE" smtClean="0"/>
          </a:p>
          <a:p>
            <a:pPr eaLnBrk="1" hangingPunct="1">
              <a:buFontTx/>
              <a:buChar char="-"/>
            </a:pPr>
            <a:r>
              <a:rPr lang="de-DE" altLang="de-DE" smtClean="0"/>
              <a:t>2 Konstruktionsbeispiele</a:t>
            </a:r>
          </a:p>
          <a:p>
            <a:pPr eaLnBrk="1" hangingPunct="1">
              <a:buFontTx/>
              <a:buChar char="-"/>
            </a:pPr>
            <a:r>
              <a:rPr lang="de-DE" altLang="de-DE" smtClean="0"/>
              <a:t>Die Norm ISO 14119 „Verriegelungseinrichtungen in Verbindung mit trennenden Schutzeinrichtungen“ enthält eine Vielzahl von Maßnahmen, um Manipulation zu verringern</a:t>
            </a:r>
          </a:p>
          <a:p>
            <a:pPr eaLnBrk="1" hangingPunct="1">
              <a:buFontTx/>
              <a:buChar char="-"/>
            </a:pPr>
            <a:r>
              <a:rPr lang="de-DE" altLang="de-DE" smtClean="0"/>
              <a:t>Internetseite www.stopp-manipulation.org</a:t>
            </a:r>
          </a:p>
          <a:p>
            <a:pPr eaLnBrk="1" hangingPunct="1">
              <a:buFontTx/>
              <a:buChar char="-"/>
            </a:pPr>
            <a:r>
              <a:rPr lang="de-DE" altLang="de-DE" smtClean="0"/>
              <a:t>Schema zur Feststellung des Manipulationsanreizes an einer Schutzeinrichtung</a:t>
            </a:r>
          </a:p>
          <a:p>
            <a:pPr eaLnBrk="1" hangingPunct="1">
              <a:buFontTx/>
              <a:buChar char="-"/>
            </a:pPr>
            <a:r>
              <a:rPr lang="de-DE" altLang="de-DE" smtClean="0"/>
              <a:t>Einkauf von Maschinen – Berücksichtigung Manipulationsanreiz</a:t>
            </a:r>
          </a:p>
          <a:p>
            <a:pPr eaLnBrk="1" hangingPunct="1"/>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3C6D1DBF-4031-4607-9C71-BED9A896CA1E}" type="slidenum">
              <a:rPr lang="de-DE" altLang="de-DE" sz="1300" b="0" smtClean="0">
                <a:solidFill>
                  <a:schemeClr val="tx1"/>
                </a:solidFill>
                <a:latin typeface="Times"/>
              </a:rPr>
              <a:pPr/>
              <a:t>24</a:t>
            </a:fld>
            <a:endParaRPr lang="de-DE" altLang="de-DE" sz="1300" b="0" smtClean="0">
              <a:solidFill>
                <a:schemeClr val="tx1"/>
              </a:solidFill>
              <a:latin typeface="Time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de-DE" altLang="de-DE" smtClean="0"/>
              <a:t>Die Internetseite richtet sich an Hersteller, Händler und Betreiber von Maschinen.</a:t>
            </a:r>
          </a:p>
          <a:p>
            <a:pPr eaLnBrk="1" hangingPunct="1"/>
            <a:endParaRPr lang="de-DE" altLang="de-DE" smtClean="0"/>
          </a:p>
          <a:p>
            <a:pPr eaLnBrk="1" hangingPunct="1"/>
            <a:r>
              <a:rPr lang="de-DE" altLang="de-DE" smtClean="0"/>
              <a:t>Betreiber ist die </a:t>
            </a:r>
            <a:r>
              <a:rPr lang="de-DE" altLang="de-DE" b="1" i="1" smtClean="0"/>
              <a:t>Internationale Vereinigung für Soziale Sicherheit</a:t>
            </a:r>
            <a:r>
              <a:rPr lang="de-DE" altLang="de-DE" smtClean="0"/>
              <a:t> (</a:t>
            </a:r>
            <a:r>
              <a:rPr lang="de-DE" altLang="de-DE" b="1" i="1" smtClean="0"/>
              <a:t>IVSS</a:t>
            </a:r>
            <a:r>
              <a:rPr lang="de-DE" altLang="de-DE" smtClean="0"/>
              <a:t>) unter Mitarbeit der deutschen UVT und der DGUV.</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9BEBECD-79DA-4376-A86D-0401EC228C33}" type="slidenum">
              <a:rPr lang="de-DE" altLang="de-DE" sz="1300" b="0" smtClean="0">
                <a:solidFill>
                  <a:schemeClr val="tx1"/>
                </a:solidFill>
                <a:latin typeface="Times"/>
              </a:rPr>
              <a:pPr/>
              <a:t>25</a:t>
            </a:fld>
            <a:endParaRPr lang="de-DE" altLang="de-DE" sz="1300" b="0" smtClean="0">
              <a:solidFill>
                <a:schemeClr val="tx1"/>
              </a:solidFill>
              <a:latin typeface="Time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de-DE" altLang="de-DE" smtClean="0"/>
              <a:t>Eine Vorgehensweise gegen Manipulation in jeweils 5 Schritten wird vorgestellt für</a:t>
            </a:r>
          </a:p>
          <a:p>
            <a:pPr eaLnBrk="1" hangingPunct="1"/>
            <a:endParaRPr lang="de-DE" altLang="de-DE" smtClean="0"/>
          </a:p>
          <a:p>
            <a:pPr eaLnBrk="1" hangingPunct="1">
              <a:buFontTx/>
              <a:buChar char="-"/>
            </a:pPr>
            <a:r>
              <a:rPr lang="de-DE" altLang="de-DE" smtClean="0"/>
              <a:t>Hersteller: Maschinen, die bereits ausgeliefert sind und Neuentwicklungen</a:t>
            </a:r>
          </a:p>
          <a:p>
            <a:pPr eaLnBrk="1" hangingPunct="1">
              <a:buFontTx/>
              <a:buChar char="-"/>
            </a:pPr>
            <a:r>
              <a:rPr lang="de-DE" altLang="de-DE" smtClean="0"/>
              <a:t>Händler</a:t>
            </a:r>
          </a:p>
          <a:p>
            <a:pPr eaLnBrk="1" hangingPunct="1">
              <a:buFontTx/>
              <a:buChar char="-"/>
            </a:pPr>
            <a:r>
              <a:rPr lang="de-DE" altLang="de-DE" smtClean="0"/>
              <a:t>Betreiber: Maschinen, die bereits manipuliert in Betrieb sind und Neuanschaffung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37F0DF6-5077-4E41-9B21-DC5A409217FE}" type="slidenum">
              <a:rPr lang="de-DE" altLang="de-DE" sz="1300" b="0" smtClean="0">
                <a:solidFill>
                  <a:schemeClr val="tx1"/>
                </a:solidFill>
                <a:latin typeface="Times"/>
              </a:rPr>
              <a:pPr/>
              <a:t>26</a:t>
            </a:fld>
            <a:endParaRPr lang="de-DE" altLang="de-DE" sz="1300" b="0" smtClean="0">
              <a:solidFill>
                <a:schemeClr val="tx1"/>
              </a:solidFill>
              <a:latin typeface="Time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de-DE" altLang="de-DE" dirty="0" smtClean="0"/>
              <a:t>Im Abschnitt „Praxishilfen“ werden u. a. gute Konstruktionsbeispiele für bestimmte Aufgabenstellungen zum kostenlosen Download angeboten. Die Beispiele zielen darauf ab, Manipulation  von Schutzeinrichtungen …</a:t>
            </a:r>
          </a:p>
          <a:p>
            <a:pPr eaLnBrk="1" hangingPunct="1">
              <a:buFontTx/>
              <a:buChar char="-"/>
            </a:pPr>
            <a:r>
              <a:rPr lang="de-DE" altLang="de-DE" dirty="0" smtClean="0"/>
              <a:t>Zu verhindern (z. B. weil die Schutzeinrichtungen nicht stören und damit kein Manipulationsanreiz besteht)</a:t>
            </a:r>
          </a:p>
          <a:p>
            <a:pPr eaLnBrk="1" hangingPunct="1">
              <a:buFontTx/>
              <a:buChar char="-"/>
            </a:pPr>
            <a:r>
              <a:rPr lang="de-DE" altLang="de-DE" dirty="0" smtClean="0"/>
              <a:t>Zu erschweren (ausgebohrte Schrauben im Bild: der </a:t>
            </a:r>
            <a:r>
              <a:rPr lang="de-DE" altLang="de-DE" dirty="0" err="1" smtClean="0"/>
              <a:t>Betätiger</a:t>
            </a:r>
            <a:r>
              <a:rPr lang="de-DE" altLang="de-DE" dirty="0" smtClean="0"/>
              <a:t> für einen Positionsschalter kann nicht einfach abgeschraubt und in den Schalter gesteckt werden)</a:t>
            </a:r>
          </a:p>
          <a:p>
            <a:pPr eaLnBrk="1" hangingPunct="1">
              <a:buFontTx/>
              <a:buChar char="-"/>
            </a:pPr>
            <a:r>
              <a:rPr lang="de-DE" altLang="de-DE" dirty="0" smtClean="0"/>
              <a:t>Zu erkennen (und dann den sicheren Zustand einzuleiten)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B419EEEC-3ED0-4570-ABE4-4262E3FC7E18}" type="slidenum">
              <a:rPr lang="de-DE" altLang="de-DE" sz="1300" b="0" smtClean="0">
                <a:solidFill>
                  <a:schemeClr val="tx1"/>
                </a:solidFill>
                <a:latin typeface="Times"/>
              </a:rPr>
              <a:pPr/>
              <a:t>27</a:t>
            </a:fld>
            <a:endParaRPr lang="de-DE" altLang="de-DE" sz="1300" b="0" smtClean="0">
              <a:solidFill>
                <a:schemeClr val="tx1"/>
              </a:solidFill>
              <a:latin typeface="Time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de-DE" altLang="de-DE" smtClean="0"/>
              <a:t>Das Redaktionsteam freut sich über Beiträge zum Thema Manipulation. Das können Erfahrungsberichte sein, gute Vorschläge, Ideen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0DC8A37E-5BAC-4C38-B14C-523227725EC7}" type="slidenum">
              <a:rPr lang="de-DE" altLang="de-DE" sz="1300" b="0" smtClean="0">
                <a:solidFill>
                  <a:schemeClr val="tx1"/>
                </a:solidFill>
                <a:latin typeface="Times"/>
              </a:rPr>
              <a:pPr/>
              <a:t>3</a:t>
            </a:fld>
            <a:endParaRPr lang="de-DE" altLang="de-DE" sz="1300" b="0" smtClean="0">
              <a:solidFill>
                <a:schemeClr val="tx1"/>
              </a:solidFill>
              <a:latin typeface="Time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de-DE" altLang="de-DE" smtClean="0"/>
              <a:t>Hier sieht man weitere Beispiele, wie Schutzeinrichtungen manipuliert und damit unwirksam gemacht wurden. Die Maschinen könnten dann mit wesentliche erhöhten Risiken für den Bediener betriebe werden.</a:t>
            </a:r>
          </a:p>
          <a:p>
            <a:pPr eaLnBrk="1" hangingPunct="1"/>
            <a:r>
              <a:rPr lang="de-DE" altLang="de-DE" b="1" smtClean="0"/>
              <a:t>Links oben</a:t>
            </a:r>
            <a:r>
              <a:rPr lang="de-DE" altLang="de-DE" smtClean="0"/>
              <a:t> ist wie auf der Folie 3 zuvor ein Betätiger von der Maschinenumhausung gelöst und lose in den Schalter gesteckt worden. Hier hat man sich sogar die Mühe gemacht, den Betätiger mit einer Kette zu versehen. Vermutlich damit man ihn auch ordentlich aufbewahren kann. </a:t>
            </a:r>
          </a:p>
          <a:p>
            <a:pPr eaLnBrk="1" hangingPunct="1"/>
            <a:r>
              <a:rPr lang="de-DE" altLang="de-DE" b="1" smtClean="0"/>
              <a:t>Rechts oben</a:t>
            </a:r>
            <a:r>
              <a:rPr lang="de-DE" altLang="de-DE" smtClean="0"/>
              <a:t> ist mit erheblichem Aufwand ein Schlüsselschalter eingebaut worden. Damit kann eine Schutzeinrichtung wie z.B. ein Positionsschalter einfach durch Drehen eines Schlüssels überbrückt und außer Kraft gesetzt werden. Der Schlüssel wurde nicht verwahrt, sondern steckte im Schloss und die Schutzeinrichtung war permanent überbrückt. </a:t>
            </a:r>
          </a:p>
          <a:p>
            <a:pPr eaLnBrk="1" hangingPunct="1"/>
            <a:r>
              <a:rPr lang="de-DE" altLang="de-DE" b="1" smtClean="0"/>
              <a:t>Links unten</a:t>
            </a:r>
            <a:r>
              <a:rPr lang="de-DE" altLang="de-DE" smtClean="0"/>
              <a:t> wird eine bewegliche trennende Schutzeinrichtung normalerweise durch eine Rollenschalter überwacht. Bei geschlossenem Schutz wird die schwarze Rolle rechts im orange Bauteil zum Schalter im grauen Bauteil angedrückt und betätigt den Schalter. Um einen geschlossenen Schutz vorzutäuschen, wurde hier mit einem Band oder Kabelbinder die Rolle an den Schalter fixiert. Dies ist schnell und mit sehr wenig Aufwand möglich.</a:t>
            </a:r>
          </a:p>
          <a:p>
            <a:pPr eaLnBrk="1" hangingPunct="1"/>
            <a:r>
              <a:rPr lang="de-DE" altLang="de-DE" b="1" smtClean="0"/>
              <a:t>Rechts unten</a:t>
            </a:r>
            <a:r>
              <a:rPr lang="de-DE" altLang="de-DE" smtClean="0"/>
              <a:t> wurde ein ähnlicher Rollenschalter einfach gelöst. Auch dadurch wurde der Maschinensteuerung ein geschlossener Schutz vorgetäuscht.</a:t>
            </a:r>
          </a:p>
          <a:p>
            <a:pPr eaLnBrk="1" hangingPunct="1"/>
            <a:endParaRPr lang="de-DE" altLang="de-DE" smtClean="0"/>
          </a:p>
          <a:p>
            <a:pPr eaLnBrk="1" hangingPunct="1"/>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EFFEE2BD-3D03-4F21-94DF-DAA26DD50683}" type="slidenum">
              <a:rPr lang="de-DE" altLang="de-DE" sz="1300" b="0" smtClean="0">
                <a:solidFill>
                  <a:schemeClr val="tx1"/>
                </a:solidFill>
                <a:latin typeface="Times"/>
              </a:rPr>
              <a:pPr/>
              <a:t>4</a:t>
            </a:fld>
            <a:endParaRPr lang="de-DE" altLang="de-DE" sz="1300" b="0" smtClean="0">
              <a:solidFill>
                <a:schemeClr val="tx1"/>
              </a:solidFill>
              <a:latin typeface="Time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de-DE" altLang="de-DE" smtClean="0"/>
              <a:t>Vom damaligen Hauptverband der Berufsgenossenschaften (HVBG) wurde 2003 bis 2005 eine Studie zur Problematik „Manipulation von Schutzeinrichtungen“ durchgeführt. Ziel der Studie war es, eine Einschätzung über das Ausmaß von Manipulationen an Maschinen bzw. Schutzeinrichtungen zu erhalten. Unter Einbeziehung der Maschinenbediener wurden Gründe zur Manipulation analysiert. Ein "allgemeiner" Fragebogen diente der Erhebung genereller Einschätzungen von knapp tausend Arbeitsschutzexperten, ein "spezieller" Fragebogen der detaillierten Analyse des spezifischen Manipulationsgeschehens im Betrieb auf der Basis von etwa 200 untersuchten Maschinen. Das Projektteam analysierte die Gründe für Manipulationen auf individueller, technischer und organisatorischer Ebene. Diese mündeten in Handlungsempfehlungen, die das Problem der Manipulation systemisch angehen: aus psychologischer, ergonomischer, organisatorischer und technischer Sicht. Dazu ist der hier dargestellte Report erschienen, der bei der DGUV unter dem Webcode d6303 im PDF Format verfügbar ist.  </a:t>
            </a:r>
          </a:p>
          <a:p>
            <a:pPr eaLnBrk="1" hangingPunct="1"/>
            <a:r>
              <a:rPr lang="de-DE" altLang="de-DE" smtClean="0"/>
              <a:t>Zusammenfassend ließ sich feststellen, dass Manipulationen an Maschinen bisher im Arbeitsschutz keine angemessene Beachtung gefunden hatten. Zur Illustration der Problematik wurden im Report zwei konkrete Beispiele von Manipulationen im Betrieb dargestellt und spezifische Lösungen zu ihrer Vermeidung diskutiert. Schließlich werden die Verantwortlichkeit und Haftung bei manipulierten Maschinen aufgezeigt. Sechs Beiträge aus der Industrie spiegeln die Ergebnisse der Studie aus der Sicht eines Maschinenherstellers, einiger Hersteller von Schutzeinrichtungen sowie Maschinenbetreiber in einem mittelständischen Betrieb und einem Großbetrieb wider.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5320C78E-F95A-42B9-97D6-86BDFB6D3777}" type="slidenum">
              <a:rPr lang="de-DE" altLang="de-DE" sz="1300" b="0" smtClean="0">
                <a:solidFill>
                  <a:schemeClr val="tx1"/>
                </a:solidFill>
                <a:latin typeface="Times"/>
              </a:rPr>
              <a:pPr/>
              <a:t>5</a:t>
            </a:fld>
            <a:endParaRPr lang="de-DE" altLang="de-DE" sz="1300" b="0" smtClean="0">
              <a:solidFill>
                <a:schemeClr val="tx1"/>
              </a:solidFill>
              <a:latin typeface="Time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de-DE" altLang="de-DE" smtClean="0"/>
              <a:t>Hier sind die wichtigsten Einschätzungen von knapp tausend Arbeitsschutzexperten dargestellt. Diese schätzten in 2004 und 2005 ein, dass von 100 Schutzeinrichtungen an stationären Maschinen etwa 37 Prozent vorübergehend oder ständig manipuliert werden. Dabei kann es in etwa der Hälfte der Manipulationen - bei 18 % der Schutzeinrichtungen - zu einem Unfall kommen. Knapp ein Viertel der Arbeitsunfälle an Maschinen ist nach Meinung aller Befragten auf Manipulationen zurückzuführen. Besonders heikel ist die Einschätzung, dass in etwa einem Drittel aller Betriebe die Manipulation geduldet wird.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0253D26A-6A9E-49A4-B7E5-1B40A0B9FC2C}" type="slidenum">
              <a:rPr lang="de-DE" altLang="de-DE" sz="1300" b="0" smtClean="0">
                <a:solidFill>
                  <a:schemeClr val="tx1"/>
                </a:solidFill>
                <a:latin typeface="Times"/>
              </a:rPr>
              <a:pPr/>
              <a:t>6</a:t>
            </a:fld>
            <a:endParaRPr lang="de-DE" altLang="de-DE" sz="1300" b="0" smtClean="0">
              <a:solidFill>
                <a:schemeClr val="tx1"/>
              </a:solidFill>
              <a:latin typeface="Time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de-DE" altLang="de-DE" smtClean="0"/>
              <a:t>Damit der enorme persönliche und betriebswirtschaftliche Schaden deutlicher wird, könnte man die vorher genannten Einschätzungen auf die Arbeitsunfallstatistiken für stationäre Maschinen anwenden. Dies würde z.B. für das Jahr 2008 ergeben, dass statistisch ca. 10.000 Arbeitsunfälle mit 8 tödlichen Verletzungen durch Manipulation von Schutzeinrichtungen verursacht wurden.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56325A70-06AA-44A1-9AE9-063E352C2530}" type="slidenum">
              <a:rPr lang="de-DE" altLang="de-DE" sz="1300" b="0" smtClean="0">
                <a:solidFill>
                  <a:schemeClr val="tx1"/>
                </a:solidFill>
                <a:latin typeface="Times"/>
              </a:rPr>
              <a:pPr/>
              <a:t>7</a:t>
            </a:fld>
            <a:endParaRPr lang="de-DE" altLang="de-DE" sz="1300" b="0" smtClean="0">
              <a:solidFill>
                <a:schemeClr val="tx1"/>
              </a:solidFill>
              <a:latin typeface="Time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de-DE" altLang="de-DE" smtClean="0"/>
              <a:t>Im Rahmen der Studie wurden 202 manipulierte Maschinen näher untersucht. Es stellte sich heraus, dass vor allem elektromechanische Positionsschalter an beweglichen trennenden Schutzeinrichtungen manipuliert wurden. Für drei Viertel der untersuchten Manipulationen war kein großer Aufwand und nicht viel Zeit notwendig. 60 % der Manipulationen erfolgten sogar in maximal nur 5 Minuten. In 90 % der Fälle können die Manipulationen schnell wieder rückgängig gemacht werden. Aus diesen Ergebnissen lässt sich schließen, dass eine Manipulation meistens technisch viel zu einfach ermöglicht wird -und auch wieder vertuscht werden kann.</a:t>
            </a:r>
          </a:p>
          <a:p>
            <a:pPr eaLnBrk="1" hangingPunct="1"/>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FCD17802-3CE1-47B6-B32B-D6782015F4A2}" type="slidenum">
              <a:rPr lang="de-DE" altLang="de-DE" sz="1300" b="0" smtClean="0">
                <a:solidFill>
                  <a:schemeClr val="tx1"/>
                </a:solidFill>
                <a:latin typeface="Times"/>
              </a:rPr>
              <a:pPr/>
              <a:t>8</a:t>
            </a:fld>
            <a:endParaRPr lang="de-DE" altLang="de-DE" sz="1300" b="0" smtClean="0">
              <a:solidFill>
                <a:schemeClr val="tx1"/>
              </a:solidFill>
              <a:latin typeface="Time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de-DE" altLang="de-DE" smtClean="0"/>
              <a:t>Die Studie kommt zu dem Ergebnis, dass in allen Betriebsarten manipuliert wird. Als Schwerpunkte ergaben sich der Automatikbetrieb sowie das Einrichten und Einstellen. Häufig sind es die dabei notwendigen manuellen Eingriffe, die vom Schutzkonzept der Maschine nicht gut unterstützt werden. So z.B. das Justieren und die Störungsbeseitigung während des Automatikbetriebes.</a:t>
            </a:r>
          </a:p>
          <a:p>
            <a:pPr eaLnBrk="1" hangingPunct="1"/>
            <a:r>
              <a:rPr lang="de-DE" altLang="de-DE" smtClean="0"/>
              <a:t>Welche Maschinen wurden in der Stichprobe der Studie häufig manipuliert? Den Hauptanteil der untersuchten Maschinen stellen Bearbeitungszentren, Pressen sowie CNC-Dreh- und Fräsmaschinen dar. 58 % dieser manipulierten Maschinen waren Baujahr 1995 und jünger. Die Hälfte der Maschinen trugen CE-Kennzeichnung. Manipulation ist also kein alleiniges Problem der älteren Maschinen.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55675">
              <a:defRPr sz="3000" b="1">
                <a:solidFill>
                  <a:srgbClr val="004994"/>
                </a:solidFill>
                <a:latin typeface="Arial" charset="0"/>
              </a:defRPr>
            </a:lvl1pPr>
            <a:lvl2pPr marL="742950" indent="-285750" defTabSz="955675">
              <a:defRPr sz="3000" b="1">
                <a:solidFill>
                  <a:srgbClr val="004994"/>
                </a:solidFill>
                <a:latin typeface="Arial" charset="0"/>
              </a:defRPr>
            </a:lvl2pPr>
            <a:lvl3pPr marL="1143000" indent="-228600" defTabSz="955675">
              <a:defRPr sz="3000" b="1">
                <a:solidFill>
                  <a:srgbClr val="004994"/>
                </a:solidFill>
                <a:latin typeface="Arial" charset="0"/>
              </a:defRPr>
            </a:lvl3pPr>
            <a:lvl4pPr marL="1600200" indent="-228600" defTabSz="955675">
              <a:defRPr sz="3000" b="1">
                <a:solidFill>
                  <a:srgbClr val="004994"/>
                </a:solidFill>
                <a:latin typeface="Arial" charset="0"/>
              </a:defRPr>
            </a:lvl4pPr>
            <a:lvl5pPr marL="2057400" indent="-228600" defTabSz="955675">
              <a:defRPr sz="3000" b="1">
                <a:solidFill>
                  <a:srgbClr val="004994"/>
                </a:solidFill>
                <a:latin typeface="Arial" charset="0"/>
              </a:defRPr>
            </a:lvl5pPr>
            <a:lvl6pPr marL="2514600" indent="-228600" defTabSz="955675" eaLnBrk="0" fontAlgn="base" hangingPunct="0">
              <a:spcBef>
                <a:spcPct val="0"/>
              </a:spcBef>
              <a:spcAft>
                <a:spcPct val="0"/>
              </a:spcAft>
              <a:defRPr sz="3000" b="1">
                <a:solidFill>
                  <a:srgbClr val="004994"/>
                </a:solidFill>
                <a:latin typeface="Arial" charset="0"/>
              </a:defRPr>
            </a:lvl6pPr>
            <a:lvl7pPr marL="2971800" indent="-228600" defTabSz="955675" eaLnBrk="0" fontAlgn="base" hangingPunct="0">
              <a:spcBef>
                <a:spcPct val="0"/>
              </a:spcBef>
              <a:spcAft>
                <a:spcPct val="0"/>
              </a:spcAft>
              <a:defRPr sz="3000" b="1">
                <a:solidFill>
                  <a:srgbClr val="004994"/>
                </a:solidFill>
                <a:latin typeface="Arial" charset="0"/>
              </a:defRPr>
            </a:lvl7pPr>
            <a:lvl8pPr marL="3429000" indent="-228600" defTabSz="955675" eaLnBrk="0" fontAlgn="base" hangingPunct="0">
              <a:spcBef>
                <a:spcPct val="0"/>
              </a:spcBef>
              <a:spcAft>
                <a:spcPct val="0"/>
              </a:spcAft>
              <a:defRPr sz="3000" b="1">
                <a:solidFill>
                  <a:srgbClr val="004994"/>
                </a:solidFill>
                <a:latin typeface="Arial" charset="0"/>
              </a:defRPr>
            </a:lvl8pPr>
            <a:lvl9pPr marL="3886200" indent="-228600" defTabSz="955675" eaLnBrk="0" fontAlgn="base" hangingPunct="0">
              <a:spcBef>
                <a:spcPct val="0"/>
              </a:spcBef>
              <a:spcAft>
                <a:spcPct val="0"/>
              </a:spcAft>
              <a:defRPr sz="3000" b="1">
                <a:solidFill>
                  <a:srgbClr val="004994"/>
                </a:solidFill>
                <a:latin typeface="Arial" charset="0"/>
              </a:defRPr>
            </a:lvl9pPr>
          </a:lstStyle>
          <a:p>
            <a:fld id="{AF7E5CB3-9C1D-49F9-BD5F-80E45EA7EAA2}" type="slidenum">
              <a:rPr lang="de-DE" altLang="de-DE" sz="1300" b="0" smtClean="0">
                <a:solidFill>
                  <a:schemeClr val="tx1"/>
                </a:solidFill>
                <a:latin typeface="Times"/>
              </a:rPr>
              <a:pPr/>
              <a:t>9</a:t>
            </a:fld>
            <a:endParaRPr lang="de-DE" altLang="de-DE" sz="1300" b="0" smtClean="0">
              <a:solidFill>
                <a:schemeClr val="tx1"/>
              </a:solidFill>
              <a:latin typeface="Time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de-DE" altLang="de-DE" smtClean="0"/>
              <a:t>Im Rahmen der Studie wurden die 940 Experten auch zu Erklärungen für Manipulationen gefragt. Ihre Einschätzungen sind hier dargestellt. Die Gründe und damit der Nutzen für Manipulationen sind zusammengefasst: Beschleunigter Bearbeitungsprozess, höhere Produktivität, bessere Beobachtbarkeit des Bearbeitungsprozesses oder vereinfachte Störungsbeseitigung. Allgemein gesagt: Manipulationen sollen bei schlecht gestalteten Maschinen die Arbeit des Bedieners erleichtern. Bei einem Drittel der untersuchten Maschinen war das Arbeiten in Sonderbetriebsarten ohne Manipulation der Schutzeinrichtungen gar nicht möglich. Hier haben die Hersteller durch nicht passende Bedien- und Schutzkonzepte einen sehr starken Anreiz für Manipulationen gegeben.</a:t>
            </a:r>
          </a:p>
          <a:p>
            <a:pPr eaLnBrk="1" hangingPunct="1"/>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Picture 20" descr="01-DGUV PPT-Titel_Fuß4z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1538"/>
            <a:ext cx="9140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altLang="de-DE" noProof="0" smtClean="0"/>
              <a:t>Titel des Vortrags,</a:t>
            </a:r>
            <a:br>
              <a:rPr lang="de-DE" altLang="de-DE" noProof="0" smtClean="0"/>
            </a:br>
            <a:r>
              <a:rPr lang="de-DE" altLang="de-DE" noProof="0" smtClean="0"/>
              <a:t>bei Bedarf zweizeilig</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altLang="de-DE" noProof="0" smtClean="0"/>
              <a:t>Untertitel</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fld id="{A10A72C5-ACD5-41EC-B320-1A43C7BC22DA}" type="datetime1">
              <a:rPr lang="de-DE" altLang="de-DE"/>
              <a:pPr>
                <a:defRPr/>
              </a:pPr>
              <a:t>30.03.2016</a:t>
            </a:fld>
            <a:endParaRPr lang="de-DE" altLang="de-DE"/>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r>
              <a:rPr lang="de-DE" altLang="de-DE"/>
              <a:t>Manipulation verhindern, Modul 1: Allgemeine Einführung</a:t>
            </a:r>
          </a:p>
        </p:txBody>
      </p:sp>
      <p:pic>
        <p:nvPicPr>
          <p:cNvPr id="71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83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C36827AD-90AA-48CD-93CB-A16A81ABEC10}"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0EBB4B28-7ECE-4E71-AFFF-EA82B03BA6F5}" type="slidenum">
              <a:rPr lang="de-DE" altLang="de-DE"/>
              <a:pPr>
                <a:defRPr/>
              </a:pPr>
              <a:t>‹Nr.›</a:t>
            </a:fld>
            <a:endParaRPr lang="de-DE" altLang="de-DE"/>
          </a:p>
        </p:txBody>
      </p:sp>
    </p:spTree>
    <p:extLst>
      <p:ext uri="{BB962C8B-B14F-4D97-AF65-F5344CB8AC3E}">
        <p14:creationId xmlns:p14="http://schemas.microsoft.com/office/powerpoint/2010/main" val="244856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8450" y="1322388"/>
            <a:ext cx="2047875" cy="2444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4825" y="1322388"/>
            <a:ext cx="5991225" cy="24447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9556F74F-AF27-4465-9CE2-2E346B5C4264}"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75345F98-784F-412A-AC76-2AB4AC1B802F}" type="slidenum">
              <a:rPr lang="de-DE" altLang="de-DE"/>
              <a:pPr>
                <a:defRPr/>
              </a:pPr>
              <a:t>‹Nr.›</a:t>
            </a:fld>
            <a:endParaRPr lang="de-DE" altLang="de-DE"/>
          </a:p>
        </p:txBody>
      </p:sp>
    </p:spTree>
    <p:extLst>
      <p:ext uri="{BB962C8B-B14F-4D97-AF65-F5344CB8AC3E}">
        <p14:creationId xmlns:p14="http://schemas.microsoft.com/office/powerpoint/2010/main" val="245671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0482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76775" y="2057400"/>
            <a:ext cx="4019550" cy="777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482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76775" y="2987675"/>
            <a:ext cx="4019550" cy="7794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7BC8EF5A-075C-4834-8BFF-B93426468252}" type="datetime1">
              <a:rPr lang="de-DE" altLang="de-DE"/>
              <a:pPr>
                <a:defRPr/>
              </a:pPr>
              <a:t>30.03.2016</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26BA9367-E787-45E5-9914-AFD07F42315C}" type="slidenum">
              <a:rPr lang="de-DE" altLang="de-DE"/>
              <a:pPr>
                <a:defRPr/>
              </a:pPr>
              <a:t>‹Nr.›</a:t>
            </a:fld>
            <a:endParaRPr lang="de-DE" altLang="de-DE"/>
          </a:p>
        </p:txBody>
      </p:sp>
    </p:spTree>
    <p:extLst>
      <p:ext uri="{BB962C8B-B14F-4D97-AF65-F5344CB8AC3E}">
        <p14:creationId xmlns:p14="http://schemas.microsoft.com/office/powerpoint/2010/main" val="50519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0C23E4F9-ED88-4F5E-9482-CC49A50279B9}"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396017F5-C46F-4C53-BDC4-7D53E51246DD}" type="slidenum">
              <a:rPr lang="de-DE" altLang="de-DE"/>
              <a:pPr>
                <a:defRPr/>
              </a:pPr>
              <a:t>‹Nr.›</a:t>
            </a:fld>
            <a:endParaRPr lang="de-DE" altLang="de-DE"/>
          </a:p>
        </p:txBody>
      </p:sp>
    </p:spTree>
    <p:extLst>
      <p:ext uri="{BB962C8B-B14F-4D97-AF65-F5344CB8AC3E}">
        <p14:creationId xmlns:p14="http://schemas.microsoft.com/office/powerpoint/2010/main" val="132158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4825" y="1322388"/>
            <a:ext cx="8191500" cy="53975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76775" y="2057400"/>
            <a:ext cx="4019550" cy="17097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A6B8CAAE-0320-484A-ACCD-E42D63657C36}"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958CE1DA-B5F5-49E4-8600-9CFF0AAF3D36}" type="slidenum">
              <a:rPr lang="de-DE" altLang="de-DE"/>
              <a:pPr>
                <a:defRPr/>
              </a:pPr>
              <a:t>‹Nr.›</a:t>
            </a:fld>
            <a:endParaRPr lang="de-DE" altLang="de-DE"/>
          </a:p>
        </p:txBody>
      </p:sp>
    </p:spTree>
    <p:extLst>
      <p:ext uri="{BB962C8B-B14F-4D97-AF65-F5344CB8AC3E}">
        <p14:creationId xmlns:p14="http://schemas.microsoft.com/office/powerpoint/2010/main" val="229839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6456BC4A-D0FE-4488-BF35-94513704216B}"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E2135CCA-46BE-4BC2-8DDA-1A056E37CE2D}" type="slidenum">
              <a:rPr lang="de-DE" altLang="de-DE"/>
              <a:pPr>
                <a:defRPr/>
              </a:pPr>
              <a:t>‹Nr.›</a:t>
            </a:fld>
            <a:endParaRPr lang="de-DE" altLang="de-DE"/>
          </a:p>
        </p:txBody>
      </p:sp>
    </p:spTree>
    <p:extLst>
      <p:ext uri="{BB962C8B-B14F-4D97-AF65-F5344CB8AC3E}">
        <p14:creationId xmlns:p14="http://schemas.microsoft.com/office/powerpoint/2010/main" val="114110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8B631CD4-EF00-4B47-8948-6E0439EA0C89}" type="datetime1">
              <a:rPr lang="de-DE" altLang="de-DE"/>
              <a:pPr>
                <a:defRPr/>
              </a:pPr>
              <a:t>30.03.2016</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6" name="Rectangle 13"/>
          <p:cNvSpPr>
            <a:spLocks noGrp="1" noChangeArrowheads="1"/>
          </p:cNvSpPr>
          <p:nvPr>
            <p:ph type="sldNum" sz="quarter" idx="12"/>
          </p:nvPr>
        </p:nvSpPr>
        <p:spPr>
          <a:ln/>
        </p:spPr>
        <p:txBody>
          <a:bodyPr/>
          <a:lstStyle>
            <a:lvl1pPr>
              <a:defRPr/>
            </a:lvl1pPr>
          </a:lstStyle>
          <a:p>
            <a:pPr>
              <a:defRPr/>
            </a:pPr>
            <a:r>
              <a:rPr lang="de-DE" altLang="de-DE"/>
              <a:t>Seite </a:t>
            </a:r>
            <a:fld id="{053AAA7D-C469-4767-8813-1C1E993CC7F6}" type="slidenum">
              <a:rPr lang="de-DE" altLang="de-DE"/>
              <a:pPr>
                <a:defRPr/>
              </a:pPr>
              <a:t>‹Nr.›</a:t>
            </a:fld>
            <a:endParaRPr lang="de-DE" altLang="de-DE"/>
          </a:p>
        </p:txBody>
      </p:sp>
    </p:spTree>
    <p:extLst>
      <p:ext uri="{BB962C8B-B14F-4D97-AF65-F5344CB8AC3E}">
        <p14:creationId xmlns:p14="http://schemas.microsoft.com/office/powerpoint/2010/main" val="1743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482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6775" y="2057400"/>
            <a:ext cx="4019550" cy="170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624D250D-7B02-4B43-B3E4-67C81D6D38C7}"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068C5CFA-E296-44AC-98D0-11E6BC51BA38}" type="slidenum">
              <a:rPr lang="de-DE" altLang="de-DE"/>
              <a:pPr>
                <a:defRPr/>
              </a:pPr>
              <a:t>‹Nr.›</a:t>
            </a:fld>
            <a:endParaRPr lang="de-DE" altLang="de-DE"/>
          </a:p>
        </p:txBody>
      </p:sp>
    </p:spTree>
    <p:extLst>
      <p:ext uri="{BB962C8B-B14F-4D97-AF65-F5344CB8AC3E}">
        <p14:creationId xmlns:p14="http://schemas.microsoft.com/office/powerpoint/2010/main" val="199023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5271BCA4-8D73-452D-BB27-7CD885D31EEA}" type="datetime1">
              <a:rPr lang="de-DE" altLang="de-DE"/>
              <a:pPr>
                <a:defRPr/>
              </a:pPr>
              <a:t>30.03.2016</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9" name="Rectangle 13"/>
          <p:cNvSpPr>
            <a:spLocks noGrp="1" noChangeArrowheads="1"/>
          </p:cNvSpPr>
          <p:nvPr>
            <p:ph type="sldNum" sz="quarter" idx="12"/>
          </p:nvPr>
        </p:nvSpPr>
        <p:spPr>
          <a:ln/>
        </p:spPr>
        <p:txBody>
          <a:bodyPr/>
          <a:lstStyle>
            <a:lvl1pPr>
              <a:defRPr/>
            </a:lvl1pPr>
          </a:lstStyle>
          <a:p>
            <a:pPr>
              <a:defRPr/>
            </a:pPr>
            <a:r>
              <a:rPr lang="de-DE" altLang="de-DE"/>
              <a:t>Seite </a:t>
            </a:r>
            <a:fld id="{57A0C787-0BC4-45D1-9C87-AA3C96637F86}" type="slidenum">
              <a:rPr lang="de-DE" altLang="de-DE"/>
              <a:pPr>
                <a:defRPr/>
              </a:pPr>
              <a:t>‹Nr.›</a:t>
            </a:fld>
            <a:endParaRPr lang="de-DE" altLang="de-DE"/>
          </a:p>
        </p:txBody>
      </p:sp>
    </p:spTree>
    <p:extLst>
      <p:ext uri="{BB962C8B-B14F-4D97-AF65-F5344CB8AC3E}">
        <p14:creationId xmlns:p14="http://schemas.microsoft.com/office/powerpoint/2010/main" val="145355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7A0BE332-F287-4E9D-BB6D-2E83A769BAD6}" type="datetime1">
              <a:rPr lang="de-DE" altLang="de-DE"/>
              <a:pPr>
                <a:defRPr/>
              </a:pPr>
              <a:t>30.03.2016</a:t>
            </a:fld>
            <a:endParaRPr lang="de-DE" alt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5" name="Rectangle 13"/>
          <p:cNvSpPr>
            <a:spLocks noGrp="1" noChangeArrowheads="1"/>
          </p:cNvSpPr>
          <p:nvPr>
            <p:ph type="sldNum" sz="quarter" idx="12"/>
          </p:nvPr>
        </p:nvSpPr>
        <p:spPr>
          <a:ln/>
        </p:spPr>
        <p:txBody>
          <a:bodyPr/>
          <a:lstStyle>
            <a:lvl1pPr>
              <a:defRPr/>
            </a:lvl1pPr>
          </a:lstStyle>
          <a:p>
            <a:pPr>
              <a:defRPr/>
            </a:pPr>
            <a:r>
              <a:rPr lang="de-DE" altLang="de-DE"/>
              <a:t>Seite </a:t>
            </a:r>
            <a:fld id="{A301BDB2-4F2E-406F-82E3-C3A92F641290}" type="slidenum">
              <a:rPr lang="de-DE" altLang="de-DE"/>
              <a:pPr>
                <a:defRPr/>
              </a:pPr>
              <a:t>‹Nr.›</a:t>
            </a:fld>
            <a:endParaRPr lang="de-DE" altLang="de-DE"/>
          </a:p>
        </p:txBody>
      </p:sp>
    </p:spTree>
    <p:extLst>
      <p:ext uri="{BB962C8B-B14F-4D97-AF65-F5344CB8AC3E}">
        <p14:creationId xmlns:p14="http://schemas.microsoft.com/office/powerpoint/2010/main" val="187298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9C3A95DF-5ABD-425C-9396-B18558BAC007}" type="datetime1">
              <a:rPr lang="de-DE" altLang="de-DE"/>
              <a:pPr>
                <a:defRPr/>
              </a:pPr>
              <a:t>30.03.2016</a:t>
            </a:fld>
            <a:endParaRPr lang="de-DE" alt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4" name="Rectangle 13"/>
          <p:cNvSpPr>
            <a:spLocks noGrp="1" noChangeArrowheads="1"/>
          </p:cNvSpPr>
          <p:nvPr>
            <p:ph type="sldNum" sz="quarter" idx="12"/>
          </p:nvPr>
        </p:nvSpPr>
        <p:spPr>
          <a:ln/>
        </p:spPr>
        <p:txBody>
          <a:bodyPr/>
          <a:lstStyle>
            <a:lvl1pPr>
              <a:defRPr/>
            </a:lvl1pPr>
          </a:lstStyle>
          <a:p>
            <a:pPr>
              <a:defRPr/>
            </a:pPr>
            <a:r>
              <a:rPr lang="de-DE" altLang="de-DE"/>
              <a:t>Seite </a:t>
            </a:r>
            <a:fld id="{B8DADA59-777C-4A9D-BB55-398C02031338}" type="slidenum">
              <a:rPr lang="de-DE" altLang="de-DE"/>
              <a:pPr>
                <a:defRPr/>
              </a:pPr>
              <a:t>‹Nr.›</a:t>
            </a:fld>
            <a:endParaRPr lang="de-DE" altLang="de-DE"/>
          </a:p>
        </p:txBody>
      </p:sp>
    </p:spTree>
    <p:extLst>
      <p:ext uri="{BB962C8B-B14F-4D97-AF65-F5344CB8AC3E}">
        <p14:creationId xmlns:p14="http://schemas.microsoft.com/office/powerpoint/2010/main" val="85298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A8C01D8F-ADC8-464E-96F5-1E9E0E850287}"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8B37C2EB-C74E-407F-9A90-87F7FEFFF522}" type="slidenum">
              <a:rPr lang="de-DE" altLang="de-DE"/>
              <a:pPr>
                <a:defRPr/>
              </a:pPr>
              <a:t>‹Nr.›</a:t>
            </a:fld>
            <a:endParaRPr lang="de-DE" altLang="de-DE"/>
          </a:p>
        </p:txBody>
      </p:sp>
    </p:spTree>
    <p:extLst>
      <p:ext uri="{BB962C8B-B14F-4D97-AF65-F5344CB8AC3E}">
        <p14:creationId xmlns:p14="http://schemas.microsoft.com/office/powerpoint/2010/main" val="246918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5A44A140-D5DD-4F4A-8BA8-BAB803254C10}" type="datetime1">
              <a:rPr lang="de-DE" altLang="de-DE"/>
              <a:pPr>
                <a:defRPr/>
              </a:pPr>
              <a:t>30.03.2016</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a:t>Manipulation verhindern, Modul 1: Allgemeine Einführung</a:t>
            </a:r>
          </a:p>
        </p:txBody>
      </p:sp>
      <p:sp>
        <p:nvSpPr>
          <p:cNvPr id="7" name="Rectangle 13"/>
          <p:cNvSpPr>
            <a:spLocks noGrp="1" noChangeArrowheads="1"/>
          </p:cNvSpPr>
          <p:nvPr>
            <p:ph type="sldNum" sz="quarter" idx="12"/>
          </p:nvPr>
        </p:nvSpPr>
        <p:spPr>
          <a:ln/>
        </p:spPr>
        <p:txBody>
          <a:bodyPr/>
          <a:lstStyle>
            <a:lvl1pPr>
              <a:defRPr/>
            </a:lvl1pPr>
          </a:lstStyle>
          <a:p>
            <a:pPr>
              <a:defRPr/>
            </a:pPr>
            <a:r>
              <a:rPr lang="de-DE" altLang="de-DE"/>
              <a:t>Seite </a:t>
            </a:r>
            <a:fld id="{1A0E858F-C063-4C39-A8F1-A5B56CB1566D}" type="slidenum">
              <a:rPr lang="de-DE" altLang="de-DE"/>
              <a:pPr>
                <a:defRPr/>
              </a:pPr>
              <a:t>‹Nr.›</a:t>
            </a:fld>
            <a:endParaRPr lang="de-DE" altLang="de-DE"/>
          </a:p>
        </p:txBody>
      </p:sp>
    </p:spTree>
    <p:extLst>
      <p:ext uri="{BB962C8B-B14F-4D97-AF65-F5344CB8AC3E}">
        <p14:creationId xmlns:p14="http://schemas.microsoft.com/office/powerpoint/2010/main" val="2871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5" y="6375400"/>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fld id="{2F80FB2D-483F-480C-84A9-D0BC1886EC5A}" type="datetime1">
              <a:rPr lang="de-DE" altLang="de-DE"/>
              <a:pPr>
                <a:defRPr/>
              </a:pPr>
              <a:t>30.03.2016</a:t>
            </a:fld>
            <a:endParaRPr lang="de-DE" altLang="de-DE"/>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defRPr>
            </a:lvl1pPr>
          </a:lstStyle>
          <a:p>
            <a:pPr>
              <a:defRPr/>
            </a:pPr>
            <a:r>
              <a:rPr lang="de-DE" altLang="de-DE"/>
              <a:t>Manipulation verhindern, Modul 1: Allgemeine Einführung</a:t>
            </a:r>
          </a:p>
        </p:txBody>
      </p:sp>
      <p:sp>
        <p:nvSpPr>
          <p:cNvPr id="1030"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smtClean="0"/>
              <a:t>Fließtext optimal 24pt, minimal 20pt</a:t>
            </a:r>
          </a:p>
          <a:p>
            <a:pPr lvl="1"/>
            <a:r>
              <a:rPr lang="de-DE" altLang="de-DE" smtClean="0"/>
              <a:t>Aufzählungspunkt</a:t>
            </a:r>
          </a:p>
          <a:p>
            <a:pPr lvl="2"/>
            <a:r>
              <a:rPr lang="de-DE" altLang="de-DE" smtClean="0"/>
              <a:t>Aufzählungspunkt</a:t>
            </a:r>
          </a:p>
          <a:p>
            <a:pPr lvl="3"/>
            <a:r>
              <a:rPr lang="de-DE" altLang="de-DE" smtClean="0"/>
              <a:t>Vierte Ebene</a:t>
            </a:r>
          </a:p>
          <a:p>
            <a:pPr lvl="4"/>
            <a:r>
              <a:rPr lang="de-DE" altLang="de-DE" smtClean="0"/>
              <a:t>Fünfte Ebene</a:t>
            </a:r>
          </a:p>
        </p:txBody>
      </p:sp>
      <p:sp>
        <p:nvSpPr>
          <p:cNvPr id="1031"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defRPr>
            </a:lvl1pPr>
          </a:lstStyle>
          <a:p>
            <a:pPr>
              <a:defRPr/>
            </a:pPr>
            <a:r>
              <a:rPr lang="de-DE" altLang="de-DE"/>
              <a:t>Seite </a:t>
            </a:r>
            <a:fld id="{B48E9FBB-3F9A-4AA9-A4FA-399C1FE24B85}" type="slidenum">
              <a:rPr lang="de-DE" altLang="de-DE"/>
              <a:pPr>
                <a:defRPr/>
              </a:pPr>
              <a:t>‹Nr.›</a:t>
            </a:fld>
            <a:endParaRPr lang="de-DE" altLang="de-DE"/>
          </a:p>
        </p:txBody>
      </p:sp>
      <p:pic>
        <p:nvPicPr>
          <p:cNvPr id="6146"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fontAlgn="base">
        <a:spcBef>
          <a:spcPct val="0"/>
        </a:spcBef>
        <a:spcAft>
          <a:spcPct val="0"/>
        </a:spcAft>
        <a:defRPr sz="2600" b="1">
          <a:solidFill>
            <a:srgbClr val="004994"/>
          </a:solidFill>
          <a:latin typeface="Arial" charset="0"/>
        </a:defRPr>
      </a:lvl6pPr>
      <a:lvl7pPr marL="914400" algn="l" rtl="0" fontAlgn="base">
        <a:spcBef>
          <a:spcPct val="0"/>
        </a:spcBef>
        <a:spcAft>
          <a:spcPct val="0"/>
        </a:spcAft>
        <a:defRPr sz="2600" b="1">
          <a:solidFill>
            <a:srgbClr val="004994"/>
          </a:solidFill>
          <a:latin typeface="Arial" charset="0"/>
        </a:defRPr>
      </a:lvl7pPr>
      <a:lvl8pPr marL="1371600" algn="l" rtl="0" fontAlgn="base">
        <a:spcBef>
          <a:spcPct val="0"/>
        </a:spcBef>
        <a:spcAft>
          <a:spcPct val="0"/>
        </a:spcAft>
        <a:defRPr sz="2600" b="1">
          <a:solidFill>
            <a:srgbClr val="004994"/>
          </a:solidFill>
          <a:latin typeface="Arial" charset="0"/>
        </a:defRPr>
      </a:lvl8pPr>
      <a:lvl9pPr marL="1828800" algn="l" rtl="0" fontAlgn="base">
        <a:spcBef>
          <a:spcPct val="0"/>
        </a:spcBef>
        <a:spcAft>
          <a:spcPct val="0"/>
        </a:spcAft>
        <a:defRPr sz="2600" b="1">
          <a:solidFill>
            <a:srgbClr val="004994"/>
          </a:solidFill>
          <a:latin typeface="Arial" charset="0"/>
        </a:defRPr>
      </a:lvl9pPr>
    </p:titleStyle>
    <p:bodyStyle>
      <a:lvl1pPr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topp-manipulation.org/"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dguv.de/webcode.jsp?q=d63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1"/>
          <p:cNvSpPr>
            <a:spLocks noGrp="1" noChangeArrowheads="1"/>
          </p:cNvSpPr>
          <p:nvPr>
            <p:ph type="ctrTitle"/>
          </p:nvPr>
        </p:nvSpPr>
        <p:spPr>
          <a:xfrm>
            <a:off x="1979613" y="2189163"/>
            <a:ext cx="7056437" cy="849312"/>
          </a:xfrm>
        </p:spPr>
        <p:txBody>
          <a:bodyPr/>
          <a:lstStyle/>
          <a:p>
            <a:pPr eaLnBrk="1" hangingPunct="1"/>
            <a:r>
              <a:rPr lang="de-DE" altLang="de-DE" smtClean="0"/>
              <a:t>Manipulation von Schutzeinrichtungen</a:t>
            </a:r>
            <a:br>
              <a:rPr lang="de-DE" altLang="de-DE" smtClean="0"/>
            </a:br>
            <a:r>
              <a:rPr lang="de-DE" altLang="de-DE" smtClean="0"/>
              <a:t>an Maschinen verhindern</a:t>
            </a:r>
          </a:p>
        </p:txBody>
      </p:sp>
      <p:sp>
        <p:nvSpPr>
          <p:cNvPr id="3075" name="Rectangle 82"/>
          <p:cNvSpPr>
            <a:spLocks noGrp="1" noChangeArrowheads="1"/>
          </p:cNvSpPr>
          <p:nvPr>
            <p:ph type="subTitle" idx="1"/>
          </p:nvPr>
        </p:nvSpPr>
        <p:spPr>
          <a:xfrm>
            <a:off x="1979613" y="3103563"/>
            <a:ext cx="6102350" cy="812800"/>
          </a:xfrm>
        </p:spPr>
        <p:txBody>
          <a:bodyPr/>
          <a:lstStyle/>
          <a:p>
            <a:pPr eaLnBrk="1" hangingPunct="1"/>
            <a:r>
              <a:rPr lang="de-DE" altLang="de-DE" smtClean="0"/>
              <a:t>Modul 1:	Allgemeine Einführung</a:t>
            </a:r>
          </a:p>
          <a:p>
            <a:pPr eaLnBrk="1" hangingPunct="1"/>
            <a:endParaRPr lang="de-DE" altLang="de-DE" smtClean="0"/>
          </a:p>
        </p:txBody>
      </p:sp>
      <p:sp>
        <p:nvSpPr>
          <p:cNvPr id="3076" name="Datumsplatzhalter 3"/>
          <p:cNvSpPr>
            <a:spLocks noGrp="1"/>
          </p:cNvSpPr>
          <p:nvPr>
            <p:ph type="dt" sz="quarter" idx="10"/>
          </p:nvPr>
        </p:nvSpPr>
        <p:spPr>
          <a:xfrm>
            <a:off x="2020888" y="6251575"/>
            <a:ext cx="6637337" cy="322263"/>
          </a:xfrm>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fld id="{52E82F83-B6C8-4AA5-BD87-592A5B8431A7}" type="datetime1">
              <a:rPr lang="de-DE" altLang="de-DE" sz="1500" b="0" smtClean="0">
                <a:solidFill>
                  <a:srgbClr val="555555"/>
                </a:solidFill>
              </a:rPr>
              <a:pPr/>
              <a:t>30.03.2016</a:t>
            </a:fld>
            <a:endParaRPr lang="de-DE" altLang="de-DE" sz="1500" b="0" smtClean="0">
              <a:solidFill>
                <a:srgbClr val="555555"/>
              </a:solidFill>
            </a:endParaRPr>
          </a:p>
        </p:txBody>
      </p:sp>
      <p:sp>
        <p:nvSpPr>
          <p:cNvPr id="3077" name="Fußzeilenplatzhalter 4"/>
          <p:cNvSpPr>
            <a:spLocks noGrp="1"/>
          </p:cNvSpPr>
          <p:nvPr>
            <p:ph type="ftr" sz="quarter" idx="11"/>
          </p:nvPr>
        </p:nvSpPr>
        <p:spPr>
          <a:xfrm>
            <a:off x="2020888" y="5910263"/>
            <a:ext cx="6637337" cy="320675"/>
          </a:xfrm>
          <a:noFill/>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700" b="0" dirty="0" smtClean="0">
                <a:solidFill>
                  <a:srgbClr val="555555"/>
                </a:solidFill>
              </a:rPr>
              <a:t>Manipulation verhindern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229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8CA086EF-E7EF-480C-AB62-E325624BBAC6}" type="slidenum">
              <a:rPr lang="de-DE" altLang="de-DE" sz="1300" b="0" smtClean="0">
                <a:solidFill>
                  <a:schemeClr val="bg1"/>
                </a:solidFill>
              </a:rPr>
              <a:pPr/>
              <a:t>10</a:t>
            </a:fld>
            <a:endParaRPr lang="de-DE" altLang="de-DE" sz="1300" b="0" smtClean="0">
              <a:solidFill>
                <a:schemeClr val="bg1"/>
              </a:solidFill>
            </a:endParaRPr>
          </a:p>
        </p:txBody>
      </p:sp>
      <p:sp>
        <p:nvSpPr>
          <p:cNvPr id="12292" name="Text Box 5"/>
          <p:cNvSpPr txBox="1">
            <a:spLocks noChangeArrowheads="1"/>
          </p:cNvSpPr>
          <p:nvPr/>
        </p:nvSpPr>
        <p:spPr bwMode="auto">
          <a:xfrm>
            <a:off x="5651500" y="2159000"/>
            <a:ext cx="324008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ctr">
              <a:spcBef>
                <a:spcPct val="50000"/>
              </a:spcBef>
            </a:pPr>
            <a:r>
              <a:rPr lang="de-DE" altLang="de-DE" sz="2400" b="0">
                <a:solidFill>
                  <a:srgbClr val="555555"/>
                </a:solidFill>
              </a:rPr>
              <a:t>Umgehung der trennenden Schutzeinrichtung mit Hilfe einer Leiter</a:t>
            </a:r>
          </a:p>
        </p:txBody>
      </p:sp>
      <p:sp>
        <p:nvSpPr>
          <p:cNvPr id="12293" name="Text Box 6"/>
          <p:cNvSpPr txBox="1">
            <a:spLocks noChangeArrowheads="1"/>
          </p:cNvSpPr>
          <p:nvPr/>
        </p:nvSpPr>
        <p:spPr bwMode="auto">
          <a:xfrm>
            <a:off x="5580063" y="4724400"/>
            <a:ext cx="34559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ctr">
              <a:spcBef>
                <a:spcPct val="50000"/>
              </a:spcBef>
            </a:pPr>
            <a:r>
              <a:rPr lang="de-DE" altLang="de-DE" sz="2400" b="0">
                <a:solidFill>
                  <a:schemeClr val="tx1"/>
                </a:solidFill>
              </a:rPr>
              <a:t>Ursache: Zeitgewinn</a:t>
            </a:r>
          </a:p>
        </p:txBody>
      </p:sp>
      <p:sp>
        <p:nvSpPr>
          <p:cNvPr id="12294" name="AutoShape 7"/>
          <p:cNvSpPr>
            <a:spLocks noChangeArrowheads="1"/>
          </p:cNvSpPr>
          <p:nvPr/>
        </p:nvSpPr>
        <p:spPr bwMode="auto">
          <a:xfrm>
            <a:off x="6804025" y="3860800"/>
            <a:ext cx="1008063" cy="7207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12295" name="Rectangle 8"/>
          <p:cNvSpPr>
            <a:spLocks noChangeArrowheads="1"/>
          </p:cNvSpPr>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40074"/>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600"/>
              <a:t>Manipulationsanreiz an Warmformmaschinen</a:t>
            </a:r>
          </a:p>
        </p:txBody>
      </p:sp>
      <p:pic>
        <p:nvPicPr>
          <p:cNvPr id="1229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989138"/>
            <a:ext cx="52705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feld 9"/>
          <p:cNvSpPr txBox="1">
            <a:spLocks noChangeArrowheads="1"/>
          </p:cNvSpPr>
          <p:nvPr/>
        </p:nvSpPr>
        <p:spPr bwMode="auto">
          <a:xfrm>
            <a:off x="395288" y="6046788"/>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1229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3B900FD8-4E20-4270-B166-F3D4CB319302}"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3315"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D297BA38-E7FA-41CD-A494-8BE0588D7DD9}" type="slidenum">
              <a:rPr lang="de-DE" altLang="de-DE" sz="1300" b="0" smtClean="0">
                <a:solidFill>
                  <a:schemeClr val="bg1"/>
                </a:solidFill>
              </a:rPr>
              <a:pPr/>
              <a:t>11</a:t>
            </a:fld>
            <a:endParaRPr lang="de-DE" altLang="de-DE" sz="1300" b="0" smtClean="0">
              <a:solidFill>
                <a:schemeClr val="bg1"/>
              </a:solidFill>
            </a:endParaRPr>
          </a:p>
        </p:txBody>
      </p:sp>
      <p:sp>
        <p:nvSpPr>
          <p:cNvPr id="13316" name="Rectangle 6"/>
          <p:cNvSpPr>
            <a:spLocks noGrp="1" noChangeArrowheads="1"/>
          </p:cNvSpPr>
          <p:nvPr>
            <p:ph type="body" idx="1"/>
          </p:nvPr>
        </p:nvSpPr>
        <p:spPr>
          <a:xfrm>
            <a:off x="504825" y="2057400"/>
            <a:ext cx="8191500" cy="4183063"/>
          </a:xfrm>
        </p:spPr>
        <p:txBody>
          <a:bodyPr/>
          <a:lstStyle/>
          <a:p>
            <a:pPr eaLnBrk="1" hangingPunct="1"/>
            <a:r>
              <a:rPr lang="de-DE" altLang="de-DE" smtClean="0"/>
              <a:t>Wickelmaschinen</a:t>
            </a:r>
          </a:p>
          <a:p>
            <a:pPr lvl="2" eaLnBrk="1" hangingPunct="1"/>
            <a:r>
              <a:rPr lang="de-DE" altLang="de-DE" smtClean="0"/>
              <a:t>Anfahren</a:t>
            </a:r>
          </a:p>
          <a:p>
            <a:pPr lvl="2" eaLnBrk="1" hangingPunct="1"/>
            <a:r>
              <a:rPr lang="de-DE" altLang="de-DE" smtClean="0"/>
              <a:t>Probennahme</a:t>
            </a:r>
            <a:br>
              <a:rPr lang="de-DE" altLang="de-DE" smtClean="0"/>
            </a:br>
            <a:endParaRPr lang="de-DE" altLang="de-DE" sz="800" smtClean="0"/>
          </a:p>
          <a:p>
            <a:pPr eaLnBrk="1" hangingPunct="1"/>
            <a:r>
              <a:rPr lang="de-DE" altLang="de-DE" smtClean="0"/>
              <a:t>Warmformmaschinen</a:t>
            </a:r>
          </a:p>
          <a:p>
            <a:pPr lvl="2" eaLnBrk="1" hangingPunct="1"/>
            <a:r>
              <a:rPr lang="de-DE" altLang="de-DE" smtClean="0"/>
              <a:t>Einstellen des Stanzhubs</a:t>
            </a:r>
            <a:br>
              <a:rPr lang="de-DE" altLang="de-DE" smtClean="0"/>
            </a:br>
            <a:endParaRPr lang="de-DE" altLang="de-DE" sz="800" smtClean="0"/>
          </a:p>
          <a:p>
            <a:pPr lvl="1" eaLnBrk="1" hangingPunct="1">
              <a:buFontTx/>
              <a:buNone/>
            </a:pPr>
            <a:r>
              <a:rPr lang="de-DE" altLang="de-DE" smtClean="0"/>
              <a:t>Kalander</a:t>
            </a:r>
          </a:p>
          <a:p>
            <a:pPr lvl="2" eaLnBrk="1" hangingPunct="1"/>
            <a:r>
              <a:rPr lang="de-DE" altLang="de-DE" smtClean="0"/>
              <a:t>Manuelles Reinigen der Walzen im Betrieb</a:t>
            </a:r>
            <a:br>
              <a:rPr lang="de-DE" altLang="de-DE" smtClean="0"/>
            </a:br>
            <a:endParaRPr lang="de-DE" altLang="de-DE" sz="800" smtClean="0"/>
          </a:p>
          <a:p>
            <a:pPr eaLnBrk="1" hangingPunct="1"/>
            <a:r>
              <a:rPr lang="de-DE" altLang="de-DE" smtClean="0"/>
              <a:t>Abzüge in Extrusionslinien</a:t>
            </a:r>
          </a:p>
          <a:p>
            <a:pPr lvl="2" eaLnBrk="1" hangingPunct="1"/>
            <a:r>
              <a:rPr lang="de-DE" altLang="de-DE" smtClean="0"/>
              <a:t>Anfahren und Aufrichten von Profilen</a:t>
            </a:r>
          </a:p>
          <a:p>
            <a:pPr eaLnBrk="1" hangingPunct="1"/>
            <a:endParaRPr lang="de-DE" altLang="de-DE" smtClean="0"/>
          </a:p>
        </p:txBody>
      </p:sp>
      <p:sp>
        <p:nvSpPr>
          <p:cNvPr id="13317" name="Rectangle 7"/>
          <p:cNvSpPr>
            <a:spLocks noGrp="1" noChangeArrowheads="1"/>
          </p:cNvSpPr>
          <p:nvPr>
            <p:ph type="title"/>
          </p:nvPr>
        </p:nvSpPr>
        <p:spPr/>
        <p:txBody>
          <a:bodyPr/>
          <a:lstStyle/>
          <a:p>
            <a:pPr eaLnBrk="1" hangingPunct="1"/>
            <a:r>
              <a:rPr lang="de-DE" altLang="de-DE" smtClean="0"/>
              <a:t>Maschinen mit Manipulationsanreiz – Beispiele</a:t>
            </a:r>
          </a:p>
        </p:txBody>
      </p:sp>
      <p:sp>
        <p:nvSpPr>
          <p:cNvPr id="1331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73A58B32-B6F3-4E7C-ABE9-4D990007FF8E}"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433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E20650FB-35FB-4E71-A4B0-2019934F52C5}" type="slidenum">
              <a:rPr lang="de-DE" altLang="de-DE" sz="1300" b="0" smtClean="0">
                <a:solidFill>
                  <a:schemeClr val="bg1"/>
                </a:solidFill>
              </a:rPr>
              <a:pPr/>
              <a:t>12</a:t>
            </a:fld>
            <a:endParaRPr lang="de-DE" altLang="de-DE" sz="1300" b="0" smtClean="0">
              <a:solidFill>
                <a:schemeClr val="bg1"/>
              </a:solidFill>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879600"/>
            <a:ext cx="61531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p:cNvSpPr>
            <a:spLocks noGrp="1" noChangeArrowheads="1"/>
          </p:cNvSpPr>
          <p:nvPr>
            <p:ph type="body" idx="1"/>
          </p:nvPr>
        </p:nvSpPr>
        <p:spPr>
          <a:xfrm>
            <a:off x="6443663" y="2065338"/>
            <a:ext cx="2449512" cy="3524250"/>
          </a:xfrm>
        </p:spPr>
        <p:txBody>
          <a:bodyPr/>
          <a:lstStyle/>
          <a:p>
            <a:pPr eaLnBrk="1" hangingPunct="1"/>
            <a:r>
              <a:rPr lang="de-DE" altLang="de-DE" smtClean="0"/>
              <a:t>Probennahme bei laufendem Wickler:</a:t>
            </a:r>
          </a:p>
          <a:p>
            <a:pPr lvl="1" eaLnBrk="1" hangingPunct="1"/>
            <a:r>
              <a:rPr lang="de-DE" altLang="de-DE" smtClean="0"/>
              <a:t>Lichtschranke nur beim Betreten der Schaltmatte aktiv</a:t>
            </a:r>
          </a:p>
          <a:p>
            <a:pPr eaLnBrk="1" hangingPunct="1"/>
            <a:endParaRPr lang="de-DE" altLang="de-DE" smtClean="0"/>
          </a:p>
          <a:p>
            <a:pPr eaLnBrk="1" hangingPunct="1"/>
            <a:r>
              <a:rPr lang="de-DE" altLang="de-DE" smtClean="0"/>
              <a:t>Sicherheitsfunktion:</a:t>
            </a:r>
          </a:p>
          <a:p>
            <a:pPr lvl="1" eaLnBrk="1" hangingPunct="1"/>
            <a:r>
              <a:rPr lang="de-DE" altLang="de-DE" smtClean="0"/>
              <a:t>Zurückziehen der Kontaktwalze</a:t>
            </a:r>
          </a:p>
          <a:p>
            <a:pPr eaLnBrk="1" hangingPunct="1"/>
            <a:endParaRPr lang="de-DE" altLang="de-DE" smtClean="0"/>
          </a:p>
        </p:txBody>
      </p:sp>
      <p:sp>
        <p:nvSpPr>
          <p:cNvPr id="14342" name="Rectangle 9"/>
          <p:cNvSpPr>
            <a:spLocks noGrp="1" noChangeArrowheads="1"/>
          </p:cNvSpPr>
          <p:nvPr>
            <p:ph type="title"/>
          </p:nvPr>
        </p:nvSpPr>
        <p:spPr/>
        <p:txBody>
          <a:bodyPr/>
          <a:lstStyle/>
          <a:p>
            <a:pPr eaLnBrk="1" hangingPunct="1"/>
            <a:r>
              <a:rPr lang="de-DE" altLang="de-DE" smtClean="0"/>
              <a:t>Kontaktwickler ohne Manipulationsanreiz</a:t>
            </a:r>
          </a:p>
        </p:txBody>
      </p:sp>
      <p:sp>
        <p:nvSpPr>
          <p:cNvPr id="14343" name="Textfeld 9"/>
          <p:cNvSpPr txBox="1">
            <a:spLocks noChangeArrowheads="1"/>
          </p:cNvSpPr>
          <p:nvPr/>
        </p:nvSpPr>
        <p:spPr bwMode="auto">
          <a:xfrm>
            <a:off x="5867400" y="6021388"/>
            <a:ext cx="1554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Pallowski/BG RCI</a:t>
            </a:r>
          </a:p>
        </p:txBody>
      </p:sp>
      <p:sp>
        <p:nvSpPr>
          <p:cNvPr id="1434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F20C2D3D-9CA6-475B-A18C-84DBBABBAE7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5363"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D8B1E3C1-E7DA-4DDF-A2E5-A6C71AF57C79}" type="slidenum">
              <a:rPr lang="de-DE" altLang="de-DE" sz="1300" b="0" smtClean="0">
                <a:solidFill>
                  <a:schemeClr val="bg1"/>
                </a:solidFill>
              </a:rPr>
              <a:pPr/>
              <a:t>13</a:t>
            </a:fld>
            <a:endParaRPr lang="de-DE" altLang="de-DE" sz="1300" b="0" smtClean="0">
              <a:solidFill>
                <a:schemeClr val="bg1"/>
              </a:solidFill>
            </a:endParaRPr>
          </a:p>
        </p:txBody>
      </p:sp>
      <p:sp>
        <p:nvSpPr>
          <p:cNvPr id="15364" name="Rectangle 2"/>
          <p:cNvSpPr>
            <a:spLocks noGrp="1" noChangeArrowheads="1"/>
          </p:cNvSpPr>
          <p:nvPr>
            <p:ph type="title"/>
          </p:nvPr>
        </p:nvSpPr>
        <p:spPr/>
        <p:txBody>
          <a:bodyPr/>
          <a:lstStyle/>
          <a:p>
            <a:pPr eaLnBrk="1" hangingPunct="1"/>
            <a:r>
              <a:rPr lang="de-DE" altLang="de-DE" smtClean="0"/>
              <a:t>Erkennen von manipulierten Schutzeinrichtungen</a:t>
            </a:r>
            <a:br>
              <a:rPr lang="de-DE" altLang="de-DE" smtClean="0"/>
            </a:br>
            <a:r>
              <a:rPr lang="de-DE" altLang="de-DE" smtClean="0"/>
              <a:t>Beispiele</a:t>
            </a:r>
          </a:p>
        </p:txBody>
      </p:sp>
      <p:sp>
        <p:nvSpPr>
          <p:cNvPr id="15365" name="Rectangle 4"/>
          <p:cNvSpPr>
            <a:spLocks noGrp="1" noChangeArrowheads="1"/>
          </p:cNvSpPr>
          <p:nvPr>
            <p:ph type="body" idx="1"/>
          </p:nvPr>
        </p:nvSpPr>
        <p:spPr>
          <a:xfrm>
            <a:off x="504825" y="2393950"/>
            <a:ext cx="8191500" cy="3267075"/>
          </a:xfrm>
        </p:spPr>
        <p:txBody>
          <a:bodyPr/>
          <a:lstStyle/>
          <a:p>
            <a:pPr eaLnBrk="1" hangingPunct="1"/>
            <a:r>
              <a:rPr lang="de-DE" altLang="de-DE" smtClean="0"/>
              <a:t>Funktionstest</a:t>
            </a:r>
          </a:p>
          <a:p>
            <a:pPr lvl="1" eaLnBrk="1" hangingPunct="1"/>
            <a:r>
              <a:rPr lang="de-DE" altLang="de-DE" smtClean="0"/>
              <a:t>Öffnen einer Schutztür muss den sicheren Zustand der Maschine einleiten</a:t>
            </a:r>
          </a:p>
          <a:p>
            <a:pPr lvl="1" eaLnBrk="1" hangingPunct="1"/>
            <a:r>
              <a:rPr lang="de-DE" altLang="de-DE" smtClean="0"/>
              <a:t>Loslassen eines Zustimmtasters (z. B. im Einrichtbetrieb) muss den sicheren Zustand der Maschine einleiten</a:t>
            </a:r>
          </a:p>
          <a:p>
            <a:pPr eaLnBrk="1" hangingPunct="1"/>
            <a:endParaRPr lang="de-DE" altLang="de-DE" smtClean="0"/>
          </a:p>
          <a:p>
            <a:pPr eaLnBrk="1" hangingPunct="1"/>
            <a:r>
              <a:rPr lang="de-DE" altLang="de-DE" smtClean="0"/>
              <a:t>Befragung der Bedienpersonals</a:t>
            </a:r>
          </a:p>
          <a:p>
            <a:pPr lvl="1" eaLnBrk="1" hangingPunct="1"/>
            <a:r>
              <a:rPr lang="de-DE" altLang="de-DE" smtClean="0"/>
              <a:t>Stören die Schutzeinrichtungen bei der Arbeit?</a:t>
            </a:r>
          </a:p>
          <a:p>
            <a:pPr eaLnBrk="1" hangingPunct="1"/>
            <a:endParaRPr lang="de-DE" altLang="de-DE" smtClean="0"/>
          </a:p>
        </p:txBody>
      </p:sp>
      <p:sp>
        <p:nvSpPr>
          <p:cNvPr id="15366"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E5BE59B4-BE95-4B9E-B1E0-352A448DF32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6387"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57DE7989-AF93-4CEA-A7F7-D0646C76468B}" type="slidenum">
              <a:rPr lang="de-DE" altLang="de-DE" sz="1300" b="0" smtClean="0">
                <a:solidFill>
                  <a:schemeClr val="bg1"/>
                </a:solidFill>
              </a:rPr>
              <a:pPr/>
              <a:t>14</a:t>
            </a:fld>
            <a:endParaRPr lang="de-DE" altLang="de-DE" sz="1300" b="0" smtClean="0">
              <a:solidFill>
                <a:schemeClr val="bg1"/>
              </a:solidFill>
            </a:endParaRPr>
          </a:p>
        </p:txBody>
      </p:sp>
      <p:sp>
        <p:nvSpPr>
          <p:cNvPr id="16388" name="Rectangle 4"/>
          <p:cNvSpPr>
            <a:spLocks noGrp="1" noChangeArrowheads="1"/>
          </p:cNvSpPr>
          <p:nvPr>
            <p:ph type="body" idx="1"/>
          </p:nvPr>
        </p:nvSpPr>
        <p:spPr>
          <a:xfrm>
            <a:off x="504825" y="2057400"/>
            <a:ext cx="8191500" cy="4395788"/>
          </a:xfrm>
        </p:spPr>
        <p:txBody>
          <a:bodyPr/>
          <a:lstStyle/>
          <a:p>
            <a:pPr eaLnBrk="1" hangingPunct="1"/>
            <a:endParaRPr lang="de-DE" altLang="de-DE" smtClean="0"/>
          </a:p>
          <a:p>
            <a:pPr eaLnBrk="1" hangingPunct="1"/>
            <a:r>
              <a:rPr lang="de-DE" altLang="de-DE" smtClean="0"/>
              <a:t>Sichtprüfung</a:t>
            </a:r>
          </a:p>
          <a:p>
            <a:pPr lvl="1" eaLnBrk="1" hangingPunct="1"/>
            <a:r>
              <a:rPr lang="de-DE" altLang="de-DE" smtClean="0"/>
              <a:t>Sind Verdeckungen, Schutzzäune usw. demontiert oder beschädigt?</a:t>
            </a:r>
          </a:p>
          <a:p>
            <a:pPr lvl="1" eaLnBrk="1" hangingPunct="1"/>
            <a:r>
              <a:rPr lang="de-DE" altLang="de-DE" smtClean="0"/>
              <a:t>Deutet die Beschriftung von Schlüsselschaltern auf Manipulation hin?</a:t>
            </a:r>
          </a:p>
          <a:p>
            <a:pPr lvl="1" eaLnBrk="1" hangingPunct="1"/>
            <a:r>
              <a:rPr lang="de-DE" altLang="de-DE" smtClean="0"/>
              <a:t>Sind Schalter/Betätiger gelöst oder beschädigt? Mit Klebeband umwickelt? </a:t>
            </a:r>
          </a:p>
          <a:p>
            <a:pPr lvl="1" eaLnBrk="1" hangingPunct="1"/>
            <a:r>
              <a:rPr lang="de-DE" altLang="de-DE" smtClean="0"/>
              <a:t>Steckt immer ein Betätiger im Positionsschalter?</a:t>
            </a:r>
          </a:p>
          <a:p>
            <a:pPr lvl="1" eaLnBrk="1" hangingPunct="1"/>
            <a:r>
              <a:rPr lang="de-DE" altLang="de-DE" smtClean="0"/>
              <a:t>Ist die Tür nur angelehnt, der Betätiger steckt im Schalter?</a:t>
            </a:r>
          </a:p>
          <a:p>
            <a:pPr eaLnBrk="1" hangingPunct="1"/>
            <a:endParaRPr lang="de-DE" altLang="de-DE" smtClean="0"/>
          </a:p>
          <a:p>
            <a:pPr eaLnBrk="1" hangingPunct="1"/>
            <a:endParaRPr lang="de-DE" altLang="de-DE" smtClean="0"/>
          </a:p>
        </p:txBody>
      </p:sp>
      <p:sp>
        <p:nvSpPr>
          <p:cNvPr id="16389" name="Rectangle 5"/>
          <p:cNvSpPr>
            <a:spLocks noGrp="1" noChangeArrowheads="1"/>
          </p:cNvSpPr>
          <p:nvPr>
            <p:ph type="title"/>
          </p:nvPr>
        </p:nvSpPr>
        <p:spPr/>
        <p:txBody>
          <a:bodyPr/>
          <a:lstStyle/>
          <a:p>
            <a:pPr eaLnBrk="1" hangingPunct="1"/>
            <a:r>
              <a:rPr lang="de-DE" altLang="de-DE" smtClean="0"/>
              <a:t>Erkennen von manipulierten Schutzeinrichtungen</a:t>
            </a:r>
            <a:br>
              <a:rPr lang="de-DE" altLang="de-DE" smtClean="0"/>
            </a:br>
            <a:r>
              <a:rPr lang="de-DE" altLang="de-DE" smtClean="0"/>
              <a:t>Beispiele</a:t>
            </a:r>
          </a:p>
        </p:txBody>
      </p:sp>
      <p:sp>
        <p:nvSpPr>
          <p:cNvPr id="1639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082DABA0-2534-44F8-8708-E7B89BFB2EF5}"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741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0AFEC27F-ACBC-409D-BCE2-D1427309E096}" type="slidenum">
              <a:rPr lang="de-DE" altLang="de-DE" sz="1300" b="0" smtClean="0">
                <a:solidFill>
                  <a:schemeClr val="bg1"/>
                </a:solidFill>
              </a:rPr>
              <a:pPr/>
              <a:t>15</a:t>
            </a:fld>
            <a:endParaRPr lang="de-DE" altLang="de-DE" sz="1300" b="0" smtClean="0">
              <a:solidFill>
                <a:schemeClr val="bg1"/>
              </a:solidFill>
            </a:endParaRPr>
          </a:p>
        </p:txBody>
      </p:sp>
      <p:sp>
        <p:nvSpPr>
          <p:cNvPr id="17412" name="Rectangle 4"/>
          <p:cNvSpPr>
            <a:spLocks noGrp="1" noChangeArrowheads="1"/>
          </p:cNvSpPr>
          <p:nvPr>
            <p:ph type="title"/>
          </p:nvPr>
        </p:nvSpPr>
        <p:spPr/>
        <p:txBody>
          <a:bodyPr/>
          <a:lstStyle/>
          <a:p>
            <a:pPr eaLnBrk="1" hangingPunct="1"/>
            <a:r>
              <a:rPr lang="de-DE" altLang="de-DE" smtClean="0"/>
              <a:t>Maßnahmen durch die Aufsichtsperson</a:t>
            </a:r>
          </a:p>
        </p:txBody>
      </p:sp>
      <p:sp>
        <p:nvSpPr>
          <p:cNvPr id="17413" name="Rectangle 6"/>
          <p:cNvSpPr>
            <a:spLocks noGrp="1" noChangeArrowheads="1"/>
          </p:cNvSpPr>
          <p:nvPr>
            <p:ph type="body" idx="1"/>
          </p:nvPr>
        </p:nvSpPr>
        <p:spPr>
          <a:xfrm>
            <a:off x="504825" y="2057400"/>
            <a:ext cx="8191500" cy="4162425"/>
          </a:xfrm>
        </p:spPr>
        <p:txBody>
          <a:bodyPr/>
          <a:lstStyle/>
          <a:p>
            <a:pPr eaLnBrk="1" hangingPunct="1"/>
            <a:r>
              <a:rPr lang="de-DE" altLang="de-DE" smtClean="0"/>
              <a:t>Ursache herausfinden - Beseitigung der Ursache möglich?</a:t>
            </a:r>
          </a:p>
          <a:p>
            <a:pPr eaLnBrk="1" hangingPunct="1"/>
            <a:r>
              <a:rPr lang="de-DE" altLang="de-DE" smtClean="0"/>
              <a:t>Betreiber beraten, wie Manipulation vermieden werden kann</a:t>
            </a:r>
          </a:p>
          <a:p>
            <a:pPr eaLnBrk="1" hangingPunct="1"/>
            <a:r>
              <a:rPr lang="de-DE" altLang="de-DE" smtClean="0"/>
              <a:t>Je nach Risiko </a:t>
            </a:r>
          </a:p>
          <a:p>
            <a:pPr lvl="1" eaLnBrk="1" hangingPunct="1"/>
            <a:r>
              <a:rPr lang="de-DE" altLang="de-DE" smtClean="0"/>
              <a:t>Sofort vollziehbare Anordnung</a:t>
            </a:r>
          </a:p>
          <a:p>
            <a:pPr lvl="1" eaLnBrk="1" hangingPunct="1"/>
            <a:r>
              <a:rPr lang="de-DE" altLang="de-DE" smtClean="0"/>
              <a:t>Normale Anordnung</a:t>
            </a:r>
          </a:p>
          <a:p>
            <a:pPr lvl="1" eaLnBrk="1" hangingPunct="1"/>
            <a:r>
              <a:rPr lang="de-DE" altLang="de-DE" smtClean="0"/>
              <a:t>Besichtigungsbericht</a:t>
            </a:r>
          </a:p>
          <a:p>
            <a:pPr eaLnBrk="1" hangingPunct="1"/>
            <a:r>
              <a:rPr lang="de-DE" altLang="de-DE" smtClean="0"/>
              <a:t>Auf Verstoß gegen Betriebssicherheitsverordnung hinweisen</a:t>
            </a:r>
          </a:p>
          <a:p>
            <a:pPr lvl="1" eaLnBrk="1" hangingPunct="1"/>
            <a:r>
              <a:rPr lang="de-DE" altLang="de-DE" smtClean="0"/>
              <a:t>Pflichten Arbeitgeber</a:t>
            </a:r>
          </a:p>
          <a:p>
            <a:pPr lvl="1" eaLnBrk="1" hangingPunct="1"/>
            <a:r>
              <a:rPr lang="de-DE" altLang="de-DE" smtClean="0"/>
              <a:t>Pflichten Arbeitnehmer</a:t>
            </a:r>
          </a:p>
          <a:p>
            <a:pPr eaLnBrk="1" hangingPunct="1"/>
            <a:r>
              <a:rPr lang="de-DE" altLang="de-DE" smtClean="0"/>
              <a:t>Umsetzung kontrollieren</a:t>
            </a:r>
          </a:p>
          <a:p>
            <a:pPr eaLnBrk="1" hangingPunct="1"/>
            <a:r>
              <a:rPr lang="de-DE" altLang="de-DE" smtClean="0"/>
              <a:t>Weitere Hinweise: www.stop-manipulation.org</a:t>
            </a:r>
          </a:p>
        </p:txBody>
      </p:sp>
      <p:sp>
        <p:nvSpPr>
          <p:cNvPr id="1741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861FDA52-3545-42AF-9D19-A7897F7D349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8435"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22D0A52D-348C-4A08-BCAA-E6A76DDA863E}" type="slidenum">
              <a:rPr lang="de-DE" altLang="de-DE" sz="1300" b="0" smtClean="0">
                <a:solidFill>
                  <a:schemeClr val="bg1"/>
                </a:solidFill>
              </a:rPr>
              <a:pPr/>
              <a:t>16</a:t>
            </a:fld>
            <a:endParaRPr lang="de-DE" altLang="de-DE" sz="1300" b="0" smtClean="0">
              <a:solidFill>
                <a:schemeClr val="bg1"/>
              </a:solidFill>
            </a:endParaRPr>
          </a:p>
        </p:txBody>
      </p:sp>
      <p:sp>
        <p:nvSpPr>
          <p:cNvPr id="18436" name="Rectangle 4"/>
          <p:cNvSpPr>
            <a:spLocks noGrp="1" noChangeArrowheads="1"/>
          </p:cNvSpPr>
          <p:nvPr>
            <p:ph type="title"/>
          </p:nvPr>
        </p:nvSpPr>
        <p:spPr/>
        <p:txBody>
          <a:bodyPr/>
          <a:lstStyle/>
          <a:p>
            <a:pPr eaLnBrk="1" hangingPunct="1"/>
            <a:r>
              <a:rPr lang="de-DE" altLang="de-DE" smtClean="0"/>
              <a:t>Erfahrungsaustausch der Teilnehmer</a:t>
            </a:r>
          </a:p>
        </p:txBody>
      </p:sp>
      <p:sp>
        <p:nvSpPr>
          <p:cNvPr id="18437" name="Rectangle 5"/>
          <p:cNvSpPr>
            <a:spLocks noGrp="1" noChangeArrowheads="1"/>
          </p:cNvSpPr>
          <p:nvPr>
            <p:ph type="body" idx="1"/>
          </p:nvPr>
        </p:nvSpPr>
        <p:spPr>
          <a:xfrm>
            <a:off x="504825" y="2057400"/>
            <a:ext cx="8191500" cy="3009900"/>
          </a:xfrm>
        </p:spPr>
        <p:txBody>
          <a:bodyPr/>
          <a:lstStyle/>
          <a:p>
            <a:pPr eaLnBrk="1" hangingPunct="1"/>
            <a:r>
              <a:rPr lang="de-DE" altLang="de-DE" smtClean="0"/>
              <a:t>Welche Manipulation haben Sie schon beobachtet?</a:t>
            </a:r>
          </a:p>
          <a:p>
            <a:pPr eaLnBrk="1" hangingPunct="1"/>
            <a:endParaRPr lang="de-DE" altLang="de-DE" smtClean="0"/>
          </a:p>
          <a:p>
            <a:pPr eaLnBrk="1" hangingPunct="1"/>
            <a:r>
              <a:rPr lang="de-DE" altLang="de-DE" smtClean="0"/>
              <a:t>Welche Gründe vermuten Sie?</a:t>
            </a:r>
          </a:p>
          <a:p>
            <a:pPr eaLnBrk="1" hangingPunct="1"/>
            <a:endParaRPr lang="de-DE" altLang="de-DE" smtClean="0"/>
          </a:p>
          <a:p>
            <a:pPr eaLnBrk="1" hangingPunct="1"/>
            <a:r>
              <a:rPr lang="de-DE" altLang="de-DE" smtClean="0"/>
              <a:t>Wie könnte man den konkreten Anreiz zur Manipulation abstellen?</a:t>
            </a:r>
          </a:p>
          <a:p>
            <a:pPr eaLnBrk="1" hangingPunct="1"/>
            <a:endParaRPr lang="de-DE" altLang="de-DE" smtClean="0"/>
          </a:p>
          <a:p>
            <a:pPr eaLnBrk="1" hangingPunct="1"/>
            <a:r>
              <a:rPr lang="de-DE" altLang="de-DE" smtClean="0"/>
              <a:t>… </a:t>
            </a:r>
          </a:p>
          <a:p>
            <a:pPr eaLnBrk="1" hangingPunct="1"/>
            <a:endParaRPr lang="de-DE" altLang="de-DE" smtClean="0"/>
          </a:p>
        </p:txBody>
      </p:sp>
      <p:sp>
        <p:nvSpPr>
          <p:cNvPr id="1843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B75A3C6-36AB-49E8-9C7E-C816DA21B736}"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9459"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3C8D72F5-BBF7-43CA-9D92-DF0E30AFFDAB}" type="slidenum">
              <a:rPr lang="de-DE" altLang="de-DE" sz="1300" b="0" smtClean="0">
                <a:solidFill>
                  <a:schemeClr val="bg1"/>
                </a:solidFill>
              </a:rPr>
              <a:pPr/>
              <a:t>17</a:t>
            </a:fld>
            <a:endParaRPr lang="de-DE" altLang="de-DE" sz="1300" b="0" smtClean="0">
              <a:solidFill>
                <a:schemeClr val="bg1"/>
              </a:solidFill>
            </a:endParaRPr>
          </a:p>
        </p:txBody>
      </p:sp>
      <p:sp>
        <p:nvSpPr>
          <p:cNvPr id="19460" name="Line 3"/>
          <p:cNvSpPr>
            <a:spLocks noChangeShapeType="1"/>
          </p:cNvSpPr>
          <p:nvPr/>
        </p:nvSpPr>
        <p:spPr bwMode="auto">
          <a:xfrm>
            <a:off x="395288" y="5516563"/>
            <a:ext cx="835342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1" name="Text Box 4"/>
          <p:cNvSpPr txBox="1">
            <a:spLocks noChangeArrowheads="1"/>
          </p:cNvSpPr>
          <p:nvPr/>
        </p:nvSpPr>
        <p:spPr bwMode="auto">
          <a:xfrm>
            <a:off x="827088" y="5661025"/>
            <a:ext cx="2555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solidFill>
                  <a:schemeClr val="tx1"/>
                </a:solidFill>
              </a:rPr>
              <a:t>Konstruktion</a:t>
            </a:r>
          </a:p>
        </p:txBody>
      </p:sp>
      <p:sp>
        <p:nvSpPr>
          <p:cNvPr id="19462" name="Text Box 5"/>
          <p:cNvSpPr txBox="1">
            <a:spLocks noChangeArrowheads="1"/>
          </p:cNvSpPr>
          <p:nvPr/>
        </p:nvSpPr>
        <p:spPr bwMode="auto">
          <a:xfrm>
            <a:off x="5651500" y="5661025"/>
            <a:ext cx="14954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solidFill>
                  <a:schemeClr val="tx1"/>
                </a:solidFill>
              </a:rPr>
              <a:t>Betrieb</a:t>
            </a:r>
          </a:p>
        </p:txBody>
      </p:sp>
      <p:grpSp>
        <p:nvGrpSpPr>
          <p:cNvPr id="19463" name="Group 6"/>
          <p:cNvGrpSpPr>
            <a:grpSpLocks/>
          </p:cNvGrpSpPr>
          <p:nvPr/>
        </p:nvGrpSpPr>
        <p:grpSpPr bwMode="auto">
          <a:xfrm>
            <a:off x="3563938" y="3789363"/>
            <a:ext cx="2436812" cy="2230437"/>
            <a:chOff x="1973" y="2387"/>
            <a:chExt cx="1535" cy="1405"/>
          </a:xfrm>
        </p:grpSpPr>
        <p:sp>
          <p:nvSpPr>
            <p:cNvPr id="19473" name="Text Box 7"/>
            <p:cNvSpPr txBox="1">
              <a:spLocks noChangeArrowheads="1"/>
            </p:cNvSpPr>
            <p:nvPr/>
          </p:nvSpPr>
          <p:spPr bwMode="auto">
            <a:xfrm>
              <a:off x="1973" y="2387"/>
              <a:ext cx="1535" cy="2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a:t>In Verkehr bringen</a:t>
              </a:r>
            </a:p>
          </p:txBody>
        </p:sp>
        <p:sp>
          <p:nvSpPr>
            <p:cNvPr id="19474" name="Text Box 8"/>
            <p:cNvSpPr txBox="1">
              <a:spLocks noChangeArrowheads="1"/>
            </p:cNvSpPr>
            <p:nvPr/>
          </p:nvSpPr>
          <p:spPr bwMode="auto">
            <a:xfrm>
              <a:off x="2517" y="3158"/>
              <a:ext cx="249" cy="6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6000">
                  <a:solidFill>
                    <a:schemeClr val="tx1"/>
                  </a:solidFill>
                </a:rPr>
                <a:t>/</a:t>
              </a:r>
            </a:p>
          </p:txBody>
        </p:sp>
        <p:sp>
          <p:nvSpPr>
            <p:cNvPr id="19475" name="Line 9"/>
            <p:cNvSpPr>
              <a:spLocks noChangeShapeType="1"/>
            </p:cNvSpPr>
            <p:nvPr/>
          </p:nvSpPr>
          <p:spPr bwMode="auto">
            <a:xfrm>
              <a:off x="2653" y="2704"/>
              <a:ext cx="0" cy="49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4" name="Group 10"/>
          <p:cNvGrpSpPr>
            <a:grpSpLocks/>
          </p:cNvGrpSpPr>
          <p:nvPr/>
        </p:nvGrpSpPr>
        <p:grpSpPr bwMode="auto">
          <a:xfrm rot="1889169">
            <a:off x="4643438" y="2708275"/>
            <a:ext cx="4643437" cy="1368425"/>
            <a:chOff x="-159" y="1661"/>
            <a:chExt cx="2925" cy="862"/>
          </a:xfrm>
        </p:grpSpPr>
        <p:sp>
          <p:nvSpPr>
            <p:cNvPr id="19471" name="Text Box 11"/>
            <p:cNvSpPr txBox="1">
              <a:spLocks noChangeArrowheads="1"/>
            </p:cNvSpPr>
            <p:nvPr/>
          </p:nvSpPr>
          <p:spPr bwMode="auto">
            <a:xfrm>
              <a:off x="157" y="1751"/>
              <a:ext cx="238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t>Verantwortung:</a:t>
              </a:r>
            </a:p>
            <a:p>
              <a:r>
                <a:rPr lang="de-DE" altLang="de-DE"/>
                <a:t>Maschinenbetreiber</a:t>
              </a:r>
            </a:p>
          </p:txBody>
        </p:sp>
        <p:sp>
          <p:nvSpPr>
            <p:cNvPr id="19472" name="Oval 12"/>
            <p:cNvSpPr>
              <a:spLocks noChangeArrowheads="1"/>
            </p:cNvSpPr>
            <p:nvPr/>
          </p:nvSpPr>
          <p:spPr bwMode="auto">
            <a:xfrm>
              <a:off x="-159" y="1661"/>
              <a:ext cx="2925" cy="8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grpSp>
      <p:grpSp>
        <p:nvGrpSpPr>
          <p:cNvPr id="19465" name="Group 13"/>
          <p:cNvGrpSpPr>
            <a:grpSpLocks/>
          </p:cNvGrpSpPr>
          <p:nvPr/>
        </p:nvGrpSpPr>
        <p:grpSpPr bwMode="auto">
          <a:xfrm rot="-1785612">
            <a:off x="0" y="2636838"/>
            <a:ext cx="4643438" cy="1368425"/>
            <a:chOff x="-159" y="1661"/>
            <a:chExt cx="2925" cy="862"/>
          </a:xfrm>
        </p:grpSpPr>
        <p:sp>
          <p:nvSpPr>
            <p:cNvPr id="19469" name="Text Box 14"/>
            <p:cNvSpPr txBox="1">
              <a:spLocks noChangeArrowheads="1"/>
            </p:cNvSpPr>
            <p:nvPr/>
          </p:nvSpPr>
          <p:spPr bwMode="auto">
            <a:xfrm>
              <a:off x="158" y="1752"/>
              <a:ext cx="243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a:t>Verantwortung:</a:t>
              </a:r>
            </a:p>
            <a:p>
              <a:r>
                <a:rPr lang="de-DE" altLang="de-DE"/>
                <a:t>Maschinenhersteller</a:t>
              </a:r>
            </a:p>
          </p:txBody>
        </p:sp>
        <p:sp>
          <p:nvSpPr>
            <p:cNvPr id="19470" name="Oval 15"/>
            <p:cNvSpPr>
              <a:spLocks noChangeArrowheads="1"/>
            </p:cNvSpPr>
            <p:nvPr/>
          </p:nvSpPr>
          <p:spPr bwMode="auto">
            <a:xfrm>
              <a:off x="-159" y="1661"/>
              <a:ext cx="2925" cy="86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grpSp>
      <p:sp>
        <p:nvSpPr>
          <p:cNvPr id="19466" name="Text Box 16"/>
          <p:cNvSpPr txBox="1">
            <a:spLocks noChangeArrowheads="1"/>
          </p:cNvSpPr>
          <p:nvPr/>
        </p:nvSpPr>
        <p:spPr bwMode="auto">
          <a:xfrm>
            <a:off x="7812088" y="5661025"/>
            <a:ext cx="106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800">
                <a:solidFill>
                  <a:schemeClr val="tx1"/>
                </a:solidFill>
              </a:rPr>
              <a:t>Lebens-</a:t>
            </a:r>
          </a:p>
          <a:p>
            <a:r>
              <a:rPr lang="de-DE" altLang="de-DE" sz="1800">
                <a:solidFill>
                  <a:schemeClr val="tx1"/>
                </a:solidFill>
              </a:rPr>
              <a:t>zyklus</a:t>
            </a:r>
          </a:p>
        </p:txBody>
      </p:sp>
      <p:sp>
        <p:nvSpPr>
          <p:cNvPr id="19467" name="Rectangle 17"/>
          <p:cNvSpPr>
            <a:spLocks noGrp="1" noChangeArrowheads="1"/>
          </p:cNvSpPr>
          <p:nvPr>
            <p:ph type="title"/>
          </p:nvPr>
        </p:nvSpPr>
        <p:spPr/>
        <p:txBody>
          <a:bodyPr/>
          <a:lstStyle/>
          <a:p>
            <a:pPr eaLnBrk="1" hangingPunct="1"/>
            <a:r>
              <a:rPr lang="de-DE" altLang="de-DE" smtClean="0"/>
              <a:t>Rechtliche Situation</a:t>
            </a:r>
          </a:p>
        </p:txBody>
      </p:sp>
      <p:sp>
        <p:nvSpPr>
          <p:cNvPr id="1946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BFB3CBE8-1BC7-4861-8644-090C079F6C1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0483"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98B90273-4C1B-43F7-8FD8-3ED9DC880E57}" type="slidenum">
              <a:rPr lang="de-DE" altLang="de-DE" sz="1300" b="0" smtClean="0">
                <a:solidFill>
                  <a:schemeClr val="bg1"/>
                </a:solidFill>
              </a:rPr>
              <a:pPr/>
              <a:t>18</a:t>
            </a:fld>
            <a:endParaRPr lang="de-DE" altLang="de-DE" sz="1300" b="0" smtClean="0">
              <a:solidFill>
                <a:schemeClr val="bg1"/>
              </a:solidFill>
            </a:endParaRPr>
          </a:p>
        </p:txBody>
      </p:sp>
      <p:sp>
        <p:nvSpPr>
          <p:cNvPr id="20484" name="Rectangle 2"/>
          <p:cNvSpPr>
            <a:spLocks noGrp="1" noChangeArrowheads="1"/>
          </p:cNvSpPr>
          <p:nvPr>
            <p:ph type="title"/>
          </p:nvPr>
        </p:nvSpPr>
        <p:spPr/>
        <p:txBody>
          <a:bodyPr/>
          <a:lstStyle/>
          <a:p>
            <a:pPr eaLnBrk="1" hangingPunct="1"/>
            <a:r>
              <a:rPr lang="de-DE" altLang="de-DE" smtClean="0"/>
              <a:t>Rechtliche Situation Maschinenhersteller</a:t>
            </a:r>
          </a:p>
        </p:txBody>
      </p:sp>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773238"/>
            <a:ext cx="6408737"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AutoShape 5"/>
          <p:cNvSpPr>
            <a:spLocks noChangeArrowheads="1"/>
          </p:cNvSpPr>
          <p:nvPr/>
        </p:nvSpPr>
        <p:spPr bwMode="auto">
          <a:xfrm rot="16200000" flipH="1">
            <a:off x="1223963" y="2960688"/>
            <a:ext cx="792162" cy="5762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499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04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652963"/>
            <a:ext cx="89296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Line 7"/>
          <p:cNvSpPr>
            <a:spLocks noChangeShapeType="1"/>
          </p:cNvSpPr>
          <p:nvPr/>
        </p:nvSpPr>
        <p:spPr bwMode="auto">
          <a:xfrm>
            <a:off x="5795963" y="5157788"/>
            <a:ext cx="31686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9" name="Line 8"/>
          <p:cNvSpPr>
            <a:spLocks noChangeShapeType="1"/>
          </p:cNvSpPr>
          <p:nvPr/>
        </p:nvSpPr>
        <p:spPr bwMode="auto">
          <a:xfrm>
            <a:off x="250825" y="5373688"/>
            <a:ext cx="20891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0" name="Textfeld 1"/>
          <p:cNvSpPr txBox="1">
            <a:spLocks noChangeArrowheads="1"/>
          </p:cNvSpPr>
          <p:nvPr/>
        </p:nvSpPr>
        <p:spPr bwMode="auto">
          <a:xfrm>
            <a:off x="755650" y="3933825"/>
            <a:ext cx="7570788"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a:t>Neunte Verordnung zum Produktsicherheitsgesetz</a:t>
            </a:r>
          </a:p>
        </p:txBody>
      </p:sp>
      <p:sp>
        <p:nvSpPr>
          <p:cNvPr id="20491"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9FB043F8-A210-4704-BFCD-B89418A85FF9}"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1507"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9F4E090E-EE7A-49B1-8377-DA043150B8CF}" type="slidenum">
              <a:rPr lang="de-DE" altLang="de-DE" sz="1300" b="0" smtClean="0">
                <a:solidFill>
                  <a:schemeClr val="bg1"/>
                </a:solidFill>
              </a:rPr>
              <a:pPr/>
              <a:t>19</a:t>
            </a:fld>
            <a:endParaRPr lang="de-DE" altLang="de-DE" sz="1300" b="0" smtClean="0">
              <a:solidFill>
                <a:schemeClr val="bg1"/>
              </a:solidFill>
            </a:endParaRPr>
          </a:p>
        </p:txBody>
      </p:sp>
      <p:sp>
        <p:nvSpPr>
          <p:cNvPr id="21508" name="Rectangle 2"/>
          <p:cNvSpPr>
            <a:spLocks noGrp="1" noChangeArrowheads="1"/>
          </p:cNvSpPr>
          <p:nvPr>
            <p:ph type="title"/>
          </p:nvPr>
        </p:nvSpPr>
        <p:spPr/>
        <p:txBody>
          <a:bodyPr/>
          <a:lstStyle/>
          <a:p>
            <a:pPr eaLnBrk="1" hangingPunct="1"/>
            <a:r>
              <a:rPr lang="de-DE" altLang="de-DE" smtClean="0"/>
              <a:t>Rechtliche Situation Maschinenbetreiber</a:t>
            </a:r>
          </a:p>
        </p:txBody>
      </p:sp>
      <p:sp>
        <p:nvSpPr>
          <p:cNvPr id="21509" name="AutoShape 3"/>
          <p:cNvSpPr>
            <a:spLocks noChangeArrowheads="1"/>
          </p:cNvSpPr>
          <p:nvPr/>
        </p:nvSpPr>
        <p:spPr bwMode="auto">
          <a:xfrm rot="16200000" flipH="1">
            <a:off x="2232025" y="3536950"/>
            <a:ext cx="792163" cy="5762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499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15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844675"/>
            <a:ext cx="5310187"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feld 1"/>
          <p:cNvSpPr txBox="1">
            <a:spLocks noChangeArrowheads="1"/>
          </p:cNvSpPr>
          <p:nvPr/>
        </p:nvSpPr>
        <p:spPr bwMode="auto">
          <a:xfrm>
            <a:off x="755650" y="4622800"/>
            <a:ext cx="475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a:t>Betriebssicherheitsverordnung</a:t>
            </a:r>
          </a:p>
        </p:txBody>
      </p:sp>
      <p:sp>
        <p:nvSpPr>
          <p:cNvPr id="21512" name="Textfeld 2"/>
          <p:cNvSpPr txBox="1">
            <a:spLocks noChangeArrowheads="1"/>
          </p:cNvSpPr>
          <p:nvPr/>
        </p:nvSpPr>
        <p:spPr bwMode="auto">
          <a:xfrm>
            <a:off x="755650" y="5084763"/>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a:solidFill>
                  <a:schemeClr val="tx1"/>
                </a:solidFill>
              </a:rPr>
              <a:t>Der Arbeitgeber hat dafür zu sorgen, dass erforderliche Schutz- oder Sicherheitseinrichtungen … nicht auf einfache Weise manipuliert oder umgegangen werden.</a:t>
            </a:r>
          </a:p>
        </p:txBody>
      </p:sp>
      <p:sp>
        <p:nvSpPr>
          <p:cNvPr id="21513"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8ADDD733-2C8C-438B-9C02-AAED67A788B3}"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409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1AA11D63-BE07-4191-A3F3-8A87FE87DE4C}" type="slidenum">
              <a:rPr lang="de-DE" altLang="de-DE" sz="1300" b="0" smtClean="0">
                <a:solidFill>
                  <a:schemeClr val="bg1"/>
                </a:solidFill>
              </a:rPr>
              <a:pPr/>
              <a:t>2</a:t>
            </a:fld>
            <a:endParaRPr lang="de-DE" altLang="de-DE" sz="1300" b="0" smtClean="0">
              <a:solidFill>
                <a:schemeClr val="bg1"/>
              </a:solidFill>
            </a:endParaRPr>
          </a:p>
        </p:txBody>
      </p:sp>
      <p:sp>
        <p:nvSpPr>
          <p:cNvPr id="4100" name="Rectangle 2"/>
          <p:cNvSpPr>
            <a:spLocks noGrp="1" noChangeArrowheads="1"/>
          </p:cNvSpPr>
          <p:nvPr>
            <p:ph type="title"/>
          </p:nvPr>
        </p:nvSpPr>
        <p:spPr/>
        <p:txBody>
          <a:bodyPr/>
          <a:lstStyle/>
          <a:p>
            <a:pPr eaLnBrk="1" hangingPunct="1"/>
            <a:r>
              <a:rPr lang="de-DE" altLang="de-DE" smtClean="0"/>
              <a:t>Definition Manipulation </a:t>
            </a:r>
          </a:p>
        </p:txBody>
      </p:sp>
      <p:sp>
        <p:nvSpPr>
          <p:cNvPr id="4101" name="Rectangle 3"/>
          <p:cNvSpPr>
            <a:spLocks noGrp="1" noChangeArrowheads="1"/>
          </p:cNvSpPr>
          <p:nvPr>
            <p:ph type="body" idx="1"/>
          </p:nvPr>
        </p:nvSpPr>
        <p:spPr>
          <a:xfrm>
            <a:off x="504825" y="2057400"/>
            <a:ext cx="8191500" cy="1219200"/>
          </a:xfrm>
        </p:spPr>
        <p:txBody>
          <a:bodyPr/>
          <a:lstStyle/>
          <a:p>
            <a:pPr eaLnBrk="1" hangingPunct="1"/>
            <a:r>
              <a:rPr lang="de-DE" altLang="de-DE" sz="2000" smtClean="0"/>
              <a:t>„Manipulation ist das Unwirksammachen von Schutzeinrichtungen mit der Konsequenz, eine Maschine in einer vom Konstrukteur nicht vorgesehenen Weise oder ohne notwendige Schutzmaßnahmen zu verwenden.“ (Definition aus HVBG-Report)</a:t>
            </a:r>
          </a:p>
        </p:txBody>
      </p:sp>
      <p:pic>
        <p:nvPicPr>
          <p:cNvPr id="4102" name="Picture 4" descr="Manipulatio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092575"/>
            <a:ext cx="29559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C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94163"/>
            <a:ext cx="32400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6"/>
          <p:cNvSpPr txBox="1">
            <a:spLocks noChangeArrowheads="1"/>
          </p:cNvSpPr>
          <p:nvPr/>
        </p:nvSpPr>
        <p:spPr bwMode="auto">
          <a:xfrm>
            <a:off x="1166813" y="3698875"/>
            <a:ext cx="13985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Maschine</a:t>
            </a:r>
          </a:p>
        </p:txBody>
      </p:sp>
      <p:sp>
        <p:nvSpPr>
          <p:cNvPr id="4105" name="Text Box 7"/>
          <p:cNvSpPr txBox="1">
            <a:spLocks noChangeArrowheads="1"/>
          </p:cNvSpPr>
          <p:nvPr/>
        </p:nvSpPr>
        <p:spPr bwMode="auto">
          <a:xfrm>
            <a:off x="5913438" y="3678238"/>
            <a:ext cx="25130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Schutzeinrichtung</a:t>
            </a:r>
          </a:p>
        </p:txBody>
      </p:sp>
      <p:sp>
        <p:nvSpPr>
          <p:cNvPr id="4106" name="Text Box 8"/>
          <p:cNvSpPr txBox="1">
            <a:spLocks noChangeArrowheads="1"/>
          </p:cNvSpPr>
          <p:nvPr/>
        </p:nvSpPr>
        <p:spPr bwMode="auto">
          <a:xfrm rot="-1136120">
            <a:off x="4143375" y="4249738"/>
            <a:ext cx="762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MRL</a:t>
            </a:r>
          </a:p>
        </p:txBody>
      </p:sp>
      <p:sp>
        <p:nvSpPr>
          <p:cNvPr id="4107" name="Text Box 9"/>
          <p:cNvSpPr txBox="1">
            <a:spLocks noChangeArrowheads="1"/>
          </p:cNvSpPr>
          <p:nvPr/>
        </p:nvSpPr>
        <p:spPr bwMode="auto">
          <a:xfrm rot="-1136120">
            <a:off x="3794125" y="4889500"/>
            <a:ext cx="147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ISO</a:t>
            </a:r>
            <a:r>
              <a:rPr lang="de-DE" altLang="de-DE" sz="2400">
                <a:solidFill>
                  <a:schemeClr val="tx1"/>
                </a:solidFill>
                <a:latin typeface="Futura Hv BT" pitchFamily="34" charset="0"/>
              </a:rPr>
              <a:t> </a:t>
            </a:r>
            <a:r>
              <a:rPr lang="de-DE" altLang="de-DE" sz="2100">
                <a:solidFill>
                  <a:srgbClr val="555555"/>
                </a:solidFill>
              </a:rPr>
              <a:t>12100</a:t>
            </a:r>
          </a:p>
        </p:txBody>
      </p:sp>
      <p:sp>
        <p:nvSpPr>
          <p:cNvPr id="4108" name="Text Box 10"/>
          <p:cNvSpPr txBox="1">
            <a:spLocks noChangeArrowheads="1"/>
          </p:cNvSpPr>
          <p:nvPr/>
        </p:nvSpPr>
        <p:spPr bwMode="auto">
          <a:xfrm rot="-1136120">
            <a:off x="3881438" y="5610225"/>
            <a:ext cx="14541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100">
                <a:solidFill>
                  <a:srgbClr val="555555"/>
                </a:solidFill>
              </a:rPr>
              <a:t>ISO 14119</a:t>
            </a:r>
          </a:p>
        </p:txBody>
      </p:sp>
      <p:sp>
        <p:nvSpPr>
          <p:cNvPr id="4109" name="Textfeld 9"/>
          <p:cNvSpPr txBox="1">
            <a:spLocks noChangeArrowheads="1"/>
          </p:cNvSpPr>
          <p:nvPr/>
        </p:nvSpPr>
        <p:spPr bwMode="auto">
          <a:xfrm>
            <a:off x="4211638" y="6092825"/>
            <a:ext cx="1238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Lüken/HVBG</a:t>
            </a:r>
          </a:p>
        </p:txBody>
      </p:sp>
      <p:sp>
        <p:nvSpPr>
          <p:cNvPr id="411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2E04B28B-AB6B-43C6-AB3D-544C696869BB}"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DE" altLang="de-DE" smtClean="0"/>
              <a:t>Unfall bei Hero-Glas</a:t>
            </a:r>
          </a:p>
        </p:txBody>
      </p:sp>
      <p:sp>
        <p:nvSpPr>
          <p:cNvPr id="22531" name="Fußzeilenplatzhalter 3"/>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2532" name="Foliennummernplatzhalter 4"/>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D532D6AE-F411-48BA-80CB-0621D2AFE475}" type="slidenum">
              <a:rPr lang="de-DE" altLang="de-DE" sz="1300" b="0" smtClean="0">
                <a:solidFill>
                  <a:schemeClr val="bg1"/>
                </a:solidFill>
              </a:rPr>
              <a:pPr/>
              <a:t>20</a:t>
            </a:fld>
            <a:endParaRPr lang="de-DE" altLang="de-DE" sz="1300" b="0" smtClean="0">
              <a:solidFill>
                <a:schemeClr val="bg1"/>
              </a:solidFill>
            </a:endParaRPr>
          </a:p>
        </p:txBody>
      </p:sp>
      <p:sp>
        <p:nvSpPr>
          <p:cNvPr id="22533" name="Textfeld 5"/>
          <p:cNvSpPr txBox="1">
            <a:spLocks noChangeArrowheads="1"/>
          </p:cNvSpPr>
          <p:nvPr/>
        </p:nvSpPr>
        <p:spPr bwMode="auto">
          <a:xfrm>
            <a:off x="539750" y="2060575"/>
            <a:ext cx="80200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spcAft>
                <a:spcPts val="600"/>
              </a:spcAft>
              <a:buFont typeface="Arial" charset="0"/>
              <a:buChar char="•"/>
            </a:pPr>
            <a:r>
              <a:rPr lang="de-DE" altLang="de-DE" sz="2400" b="0">
                <a:solidFill>
                  <a:schemeClr val="tx1"/>
                </a:solidFill>
              </a:rPr>
              <a:t>Azubi kommt infolge manipulierter </a:t>
            </a:r>
            <a:br>
              <a:rPr lang="de-DE" altLang="de-DE" sz="2400" b="0">
                <a:solidFill>
                  <a:schemeClr val="tx1"/>
                </a:solidFill>
              </a:rPr>
            </a:br>
            <a:r>
              <a:rPr lang="de-DE" altLang="de-DE" sz="2400" b="0">
                <a:solidFill>
                  <a:schemeClr val="tx1"/>
                </a:solidFill>
              </a:rPr>
              <a:t>Schutzeinrichtungen ums Leben</a:t>
            </a:r>
          </a:p>
          <a:p>
            <a:pPr>
              <a:spcAft>
                <a:spcPts val="600"/>
              </a:spcAft>
              <a:buFont typeface="Arial" charset="0"/>
              <a:buChar char="•"/>
            </a:pPr>
            <a:r>
              <a:rPr lang="de-DE" altLang="de-DE" sz="2400" b="0">
                <a:solidFill>
                  <a:schemeClr val="tx1"/>
                </a:solidFill>
              </a:rPr>
              <a:t>2 Geschäftsführer verurteilt (rechtskräftig):</a:t>
            </a:r>
            <a:br>
              <a:rPr lang="de-DE" altLang="de-DE" sz="2400" b="0">
                <a:solidFill>
                  <a:schemeClr val="tx1"/>
                </a:solidFill>
              </a:rPr>
            </a:br>
            <a:r>
              <a:rPr lang="de-DE" altLang="de-DE" sz="2400" b="0">
                <a:solidFill>
                  <a:schemeClr val="tx1"/>
                </a:solidFill>
              </a:rPr>
              <a:t>fahrlässige Tötung, 6 Monate (Bewährung), 100 000 €</a:t>
            </a:r>
          </a:p>
          <a:p>
            <a:pPr>
              <a:spcAft>
                <a:spcPts val="600"/>
              </a:spcAft>
              <a:buFont typeface="Arial" charset="0"/>
              <a:buChar char="•"/>
            </a:pPr>
            <a:r>
              <a:rPr lang="de-DE" altLang="de-DE" sz="2400" b="0">
                <a:solidFill>
                  <a:schemeClr val="tx1"/>
                </a:solidFill>
              </a:rPr>
              <a:t>Geldstrafen für weiteren GF, Schichtleiter,</a:t>
            </a:r>
            <a:br>
              <a:rPr lang="de-DE" altLang="de-DE" sz="2400" b="0">
                <a:solidFill>
                  <a:schemeClr val="tx1"/>
                </a:solidFill>
              </a:rPr>
            </a:br>
            <a:r>
              <a:rPr lang="de-DE" altLang="de-DE" sz="2400" b="0">
                <a:solidFill>
                  <a:schemeClr val="tx1"/>
                </a:solidFill>
              </a:rPr>
              <a:t>Instandsetzungsleiter</a:t>
            </a:r>
          </a:p>
          <a:p>
            <a:pPr>
              <a:spcAft>
                <a:spcPts val="600"/>
              </a:spcAft>
              <a:buFont typeface="Arial" charset="0"/>
              <a:buChar char="•"/>
            </a:pPr>
            <a:r>
              <a:rPr lang="de-DE" altLang="de-DE" sz="2400" b="0">
                <a:solidFill>
                  <a:schemeClr val="tx1"/>
                </a:solidFill>
              </a:rPr>
              <a:t>Mitarbeiter der Gewerbeaufsicht wegen versuchter</a:t>
            </a:r>
            <a:br>
              <a:rPr lang="de-DE" altLang="de-DE" sz="2400" b="0">
                <a:solidFill>
                  <a:schemeClr val="tx1"/>
                </a:solidFill>
              </a:rPr>
            </a:br>
            <a:r>
              <a:rPr lang="de-DE" altLang="de-DE" sz="2400" b="0">
                <a:solidFill>
                  <a:schemeClr val="tx1"/>
                </a:solidFill>
              </a:rPr>
              <a:t>Vertuschung zu Geldstrafe von 9000 € verurteilt </a:t>
            </a:r>
            <a:br>
              <a:rPr lang="de-DE" altLang="de-DE" sz="2400" b="0">
                <a:solidFill>
                  <a:schemeClr val="tx1"/>
                </a:solidFill>
              </a:rPr>
            </a:br>
            <a:r>
              <a:rPr lang="de-DE" altLang="de-DE" sz="2400" b="0">
                <a:solidFill>
                  <a:schemeClr val="tx1"/>
                </a:solidFill>
              </a:rPr>
              <a:t/>
            </a:r>
            <a:br>
              <a:rPr lang="de-DE" altLang="de-DE" sz="2400" b="0">
                <a:solidFill>
                  <a:schemeClr val="tx1"/>
                </a:solidFill>
              </a:rPr>
            </a:br>
            <a:r>
              <a:rPr lang="de-DE" altLang="de-DE" sz="1200" b="0">
                <a:solidFill>
                  <a:schemeClr val="tx1"/>
                </a:solidFill>
              </a:rPr>
              <a:t>http://www.ga-online.de/-news/artikel/120962/Hero-Glas-Urteile-sind-doch-rechtskraeftig</a:t>
            </a:r>
          </a:p>
          <a:p>
            <a:pPr>
              <a:buFont typeface="Arial" charset="0"/>
              <a:buChar char="•"/>
            </a:pPr>
            <a:endParaRPr lang="de-DE" altLang="de-DE" sz="2400"/>
          </a:p>
        </p:txBody>
      </p:sp>
      <p:sp>
        <p:nvSpPr>
          <p:cNvPr id="2253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BD6FBEF3-2454-465B-801F-E43823013AB1}"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3555"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D069BE53-FB0F-4E6B-9500-91A452C10F69}" type="slidenum">
              <a:rPr lang="de-DE" altLang="de-DE" sz="1300" b="0" smtClean="0">
                <a:solidFill>
                  <a:schemeClr val="bg1"/>
                </a:solidFill>
              </a:rPr>
              <a:pPr/>
              <a:t>21</a:t>
            </a:fld>
            <a:endParaRPr lang="de-DE" altLang="de-DE" sz="1300" b="0" smtClean="0">
              <a:solidFill>
                <a:schemeClr val="bg1"/>
              </a:solidFill>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630488"/>
            <a:ext cx="1741488"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789488"/>
            <a:ext cx="165576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1027113"/>
            <a:ext cx="10715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982663"/>
            <a:ext cx="871538"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 y="2636838"/>
            <a:ext cx="16033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363" y="4622800"/>
            <a:ext cx="1255712"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2" name="Freeform 8"/>
          <p:cNvSpPr>
            <a:spLocks/>
          </p:cNvSpPr>
          <p:nvPr/>
        </p:nvSpPr>
        <p:spPr bwMode="auto">
          <a:xfrm rot="1133859">
            <a:off x="1692275" y="2725738"/>
            <a:ext cx="1463675" cy="2203450"/>
          </a:xfrm>
          <a:custGeom>
            <a:avLst/>
            <a:gdLst>
              <a:gd name="T0" fmla="*/ 0 w 922"/>
              <a:gd name="T1" fmla="*/ 2147483647 h 1388"/>
              <a:gd name="T2" fmla="*/ 0 w 922"/>
              <a:gd name="T3" fmla="*/ 2147483647 h 1388"/>
              <a:gd name="T4" fmla="*/ 2147483647 w 922"/>
              <a:gd name="T5" fmla="*/ 2147483647 h 1388"/>
              <a:gd name="T6" fmla="*/ 2147483647 w 922"/>
              <a:gd name="T7" fmla="*/ 2147483647 h 1388"/>
              <a:gd name="T8" fmla="*/ 2147483647 w 922"/>
              <a:gd name="T9" fmla="*/ 2147483647 h 1388"/>
              <a:gd name="T10" fmla="*/ 2147483647 w 922"/>
              <a:gd name="T11" fmla="*/ 2147483647 h 1388"/>
              <a:gd name="T12" fmla="*/ 2147483647 w 922"/>
              <a:gd name="T13" fmla="*/ 2147483647 h 1388"/>
              <a:gd name="T14" fmla="*/ 2147483647 w 922"/>
              <a:gd name="T15" fmla="*/ 2147483647 h 1388"/>
              <a:gd name="T16" fmla="*/ 2147483647 w 922"/>
              <a:gd name="T17" fmla="*/ 2147483647 h 1388"/>
              <a:gd name="T18" fmla="*/ 2147483647 w 922"/>
              <a:gd name="T19" fmla="*/ 2147483647 h 1388"/>
              <a:gd name="T20" fmla="*/ 2147483647 w 922"/>
              <a:gd name="T21" fmla="*/ 2147483647 h 1388"/>
              <a:gd name="T22" fmla="*/ 2147483647 w 922"/>
              <a:gd name="T23" fmla="*/ 2147483647 h 1388"/>
              <a:gd name="T24" fmla="*/ 2147483647 w 922"/>
              <a:gd name="T25" fmla="*/ 2147483647 h 1388"/>
              <a:gd name="T26" fmla="*/ 2147483647 w 922"/>
              <a:gd name="T27" fmla="*/ 2147483647 h 1388"/>
              <a:gd name="T28" fmla="*/ 2147483647 w 922"/>
              <a:gd name="T29" fmla="*/ 2147483647 h 1388"/>
              <a:gd name="T30" fmla="*/ 2147483647 w 922"/>
              <a:gd name="T31" fmla="*/ 2147483647 h 1388"/>
              <a:gd name="T32" fmla="*/ 2147483647 w 922"/>
              <a:gd name="T33" fmla="*/ 2147483647 h 1388"/>
              <a:gd name="T34" fmla="*/ 2147483647 w 922"/>
              <a:gd name="T35" fmla="*/ 2147483647 h 1388"/>
              <a:gd name="T36" fmla="*/ 2147483647 w 922"/>
              <a:gd name="T37" fmla="*/ 2147483647 h 1388"/>
              <a:gd name="T38" fmla="*/ 2147483647 w 922"/>
              <a:gd name="T39" fmla="*/ 2147483647 h 1388"/>
              <a:gd name="T40" fmla="*/ 2147483647 w 922"/>
              <a:gd name="T41" fmla="*/ 2147483647 h 1388"/>
              <a:gd name="T42" fmla="*/ 2147483647 w 922"/>
              <a:gd name="T43" fmla="*/ 2147483647 h 1388"/>
              <a:gd name="T44" fmla="*/ 2147483647 w 922"/>
              <a:gd name="T45" fmla="*/ 2147483647 h 1388"/>
              <a:gd name="T46" fmla="*/ 2147483647 w 922"/>
              <a:gd name="T47" fmla="*/ 2147483647 h 1388"/>
              <a:gd name="T48" fmla="*/ 2147483647 w 922"/>
              <a:gd name="T49" fmla="*/ 2147483647 h 1388"/>
              <a:gd name="T50" fmla="*/ 2147483647 w 922"/>
              <a:gd name="T51" fmla="*/ 2147483647 h 1388"/>
              <a:gd name="T52" fmla="*/ 2147483647 w 922"/>
              <a:gd name="T53" fmla="*/ 2147483647 h 1388"/>
              <a:gd name="T54" fmla="*/ 2147483647 w 922"/>
              <a:gd name="T55" fmla="*/ 2147483647 h 1388"/>
              <a:gd name="T56" fmla="*/ 2147483647 w 922"/>
              <a:gd name="T57" fmla="*/ 2147483647 h 1388"/>
              <a:gd name="T58" fmla="*/ 2147483647 w 922"/>
              <a:gd name="T59" fmla="*/ 2147483647 h 1388"/>
              <a:gd name="T60" fmla="*/ 2147483647 w 922"/>
              <a:gd name="T61" fmla="*/ 2147483647 h 1388"/>
              <a:gd name="T62" fmla="*/ 2147483647 w 922"/>
              <a:gd name="T63" fmla="*/ 2147483647 h 1388"/>
              <a:gd name="T64" fmla="*/ 2147483647 w 922"/>
              <a:gd name="T65" fmla="*/ 2147483647 h 1388"/>
              <a:gd name="T66" fmla="*/ 2147483647 w 922"/>
              <a:gd name="T67" fmla="*/ 2147483647 h 1388"/>
              <a:gd name="T68" fmla="*/ 2147483647 w 922"/>
              <a:gd name="T69" fmla="*/ 2147483647 h 1388"/>
              <a:gd name="T70" fmla="*/ 2147483647 w 922"/>
              <a:gd name="T71" fmla="*/ 2147483647 h 1388"/>
              <a:gd name="T72" fmla="*/ 2147483647 w 922"/>
              <a:gd name="T73" fmla="*/ 2147483647 h 1388"/>
              <a:gd name="T74" fmla="*/ 2147483647 w 922"/>
              <a:gd name="T75" fmla="*/ 2147483647 h 1388"/>
              <a:gd name="T76" fmla="*/ 2147483647 w 922"/>
              <a:gd name="T77" fmla="*/ 2147483647 h 1388"/>
              <a:gd name="T78" fmla="*/ 2147483647 w 922"/>
              <a:gd name="T79" fmla="*/ 2147483647 h 1388"/>
              <a:gd name="T80" fmla="*/ 2147483647 w 922"/>
              <a:gd name="T81" fmla="*/ 2147483647 h 1388"/>
              <a:gd name="T82" fmla="*/ 2147483647 w 922"/>
              <a:gd name="T83" fmla="*/ 2147483647 h 1388"/>
              <a:gd name="T84" fmla="*/ 2147483647 w 922"/>
              <a:gd name="T85" fmla="*/ 2147483647 h 1388"/>
              <a:gd name="T86" fmla="*/ 2147483647 w 922"/>
              <a:gd name="T87" fmla="*/ 2147483647 h 1388"/>
              <a:gd name="T88" fmla="*/ 2147483647 w 922"/>
              <a:gd name="T89" fmla="*/ 2147483647 h 1388"/>
              <a:gd name="T90" fmla="*/ 2147483647 w 922"/>
              <a:gd name="T91" fmla="*/ 2147483647 h 1388"/>
              <a:gd name="T92" fmla="*/ 2147483647 w 922"/>
              <a:gd name="T93" fmla="*/ 0 h 1388"/>
              <a:gd name="T94" fmla="*/ 2147483647 w 922"/>
              <a:gd name="T95" fmla="*/ 2147483647 h 1388"/>
              <a:gd name="T96" fmla="*/ 2147483647 w 922"/>
              <a:gd name="T97" fmla="*/ 2147483647 h 1388"/>
              <a:gd name="T98" fmla="*/ 0 w 922"/>
              <a:gd name="T99" fmla="*/ 2147483647 h 1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88">
                <a:moveTo>
                  <a:pt x="0" y="254"/>
                </a:moveTo>
                <a:lnTo>
                  <a:pt x="0" y="254"/>
                </a:lnTo>
                <a:lnTo>
                  <a:pt x="2" y="332"/>
                </a:lnTo>
                <a:lnTo>
                  <a:pt x="6" y="408"/>
                </a:lnTo>
                <a:lnTo>
                  <a:pt x="16" y="484"/>
                </a:lnTo>
                <a:lnTo>
                  <a:pt x="28" y="560"/>
                </a:lnTo>
                <a:lnTo>
                  <a:pt x="44" y="636"/>
                </a:lnTo>
                <a:lnTo>
                  <a:pt x="66" y="712"/>
                </a:lnTo>
                <a:lnTo>
                  <a:pt x="88" y="786"/>
                </a:lnTo>
                <a:lnTo>
                  <a:pt x="116" y="858"/>
                </a:lnTo>
                <a:lnTo>
                  <a:pt x="148" y="930"/>
                </a:lnTo>
                <a:lnTo>
                  <a:pt x="182" y="1000"/>
                </a:lnTo>
                <a:lnTo>
                  <a:pt x="220" y="1070"/>
                </a:lnTo>
                <a:lnTo>
                  <a:pt x="264" y="1138"/>
                </a:lnTo>
                <a:lnTo>
                  <a:pt x="308" y="1202"/>
                </a:lnTo>
                <a:lnTo>
                  <a:pt x="358" y="1266"/>
                </a:lnTo>
                <a:lnTo>
                  <a:pt x="412" y="1328"/>
                </a:lnTo>
                <a:lnTo>
                  <a:pt x="468" y="1388"/>
                </a:lnTo>
                <a:lnTo>
                  <a:pt x="492" y="1186"/>
                </a:lnTo>
                <a:lnTo>
                  <a:pt x="514" y="982"/>
                </a:lnTo>
                <a:lnTo>
                  <a:pt x="718" y="960"/>
                </a:lnTo>
                <a:lnTo>
                  <a:pt x="920" y="936"/>
                </a:lnTo>
                <a:lnTo>
                  <a:pt x="922" y="936"/>
                </a:lnTo>
                <a:lnTo>
                  <a:pt x="886" y="900"/>
                </a:lnTo>
                <a:lnTo>
                  <a:pt x="856" y="864"/>
                </a:lnTo>
                <a:lnTo>
                  <a:pt x="826" y="824"/>
                </a:lnTo>
                <a:lnTo>
                  <a:pt x="798" y="786"/>
                </a:lnTo>
                <a:lnTo>
                  <a:pt x="772" y="744"/>
                </a:lnTo>
                <a:lnTo>
                  <a:pt x="750" y="704"/>
                </a:lnTo>
                <a:lnTo>
                  <a:pt x="728" y="660"/>
                </a:lnTo>
                <a:lnTo>
                  <a:pt x="710" y="618"/>
                </a:lnTo>
                <a:lnTo>
                  <a:pt x="694" y="574"/>
                </a:lnTo>
                <a:lnTo>
                  <a:pt x="680" y="530"/>
                </a:lnTo>
                <a:lnTo>
                  <a:pt x="666" y="484"/>
                </a:lnTo>
                <a:lnTo>
                  <a:pt x="658" y="440"/>
                </a:lnTo>
                <a:lnTo>
                  <a:pt x="650" y="394"/>
                </a:lnTo>
                <a:lnTo>
                  <a:pt x="644" y="348"/>
                </a:lnTo>
                <a:lnTo>
                  <a:pt x="640" y="302"/>
                </a:lnTo>
                <a:lnTo>
                  <a:pt x="640" y="256"/>
                </a:lnTo>
                <a:lnTo>
                  <a:pt x="640" y="254"/>
                </a:lnTo>
                <a:lnTo>
                  <a:pt x="480" y="128"/>
                </a:lnTo>
                <a:lnTo>
                  <a:pt x="320" y="0"/>
                </a:lnTo>
                <a:lnTo>
                  <a:pt x="160" y="128"/>
                </a:lnTo>
                <a:lnTo>
                  <a:pt x="2" y="254"/>
                </a:lnTo>
                <a:lnTo>
                  <a:pt x="0" y="2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63" name="Text Box 9"/>
          <p:cNvSpPr txBox="1">
            <a:spLocks noChangeArrowheads="1"/>
          </p:cNvSpPr>
          <p:nvPr/>
        </p:nvSpPr>
        <p:spPr bwMode="auto">
          <a:xfrm>
            <a:off x="1908175" y="3236913"/>
            <a:ext cx="863600" cy="822325"/>
          </a:xfrm>
          <a:prstGeom prst="rect">
            <a:avLst/>
          </a:prstGeom>
          <a:solidFill>
            <a:srgbClr val="FFFF99"/>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000" b="0">
                <a:solidFill>
                  <a:schemeClr val="tx1"/>
                </a:solidFill>
                <a:cs typeface="Arial" charset="0"/>
              </a:rPr>
              <a:t>Ver-</a:t>
            </a:r>
          </a:p>
          <a:p>
            <a:pPr eaLnBrk="1" hangingPunct="1"/>
            <a:r>
              <a:rPr lang="de-DE" altLang="de-DE" sz="2000" b="0">
                <a:solidFill>
                  <a:schemeClr val="tx1"/>
                </a:solidFill>
                <a:cs typeface="Arial" charset="0"/>
              </a:rPr>
              <a:t>kauf</a:t>
            </a:r>
          </a:p>
        </p:txBody>
      </p:sp>
      <p:sp>
        <p:nvSpPr>
          <p:cNvPr id="23564" name="Freeform 10"/>
          <p:cNvSpPr>
            <a:spLocks/>
          </p:cNvSpPr>
          <p:nvPr/>
        </p:nvSpPr>
        <p:spPr bwMode="auto">
          <a:xfrm rot="1133859">
            <a:off x="2024063" y="4446588"/>
            <a:ext cx="1800225" cy="1466850"/>
          </a:xfrm>
          <a:custGeom>
            <a:avLst/>
            <a:gdLst>
              <a:gd name="T0" fmla="*/ 0 w 1134"/>
              <a:gd name="T1" fmla="*/ 2147483647 h 924"/>
              <a:gd name="T2" fmla="*/ 0 w 1134"/>
              <a:gd name="T3" fmla="*/ 2147483647 h 924"/>
              <a:gd name="T4" fmla="*/ 2147483647 w 1134"/>
              <a:gd name="T5" fmla="*/ 2147483647 h 924"/>
              <a:gd name="T6" fmla="*/ 2147483647 w 1134"/>
              <a:gd name="T7" fmla="*/ 2147483647 h 924"/>
              <a:gd name="T8" fmla="*/ 2147483647 w 1134"/>
              <a:gd name="T9" fmla="*/ 2147483647 h 924"/>
              <a:gd name="T10" fmla="*/ 2147483647 w 1134"/>
              <a:gd name="T11" fmla="*/ 2147483647 h 924"/>
              <a:gd name="T12" fmla="*/ 2147483647 w 1134"/>
              <a:gd name="T13" fmla="*/ 2147483647 h 924"/>
              <a:gd name="T14" fmla="*/ 2147483647 w 1134"/>
              <a:gd name="T15" fmla="*/ 2147483647 h 924"/>
              <a:gd name="T16" fmla="*/ 2147483647 w 1134"/>
              <a:gd name="T17" fmla="*/ 2147483647 h 924"/>
              <a:gd name="T18" fmla="*/ 2147483647 w 1134"/>
              <a:gd name="T19" fmla="*/ 2147483647 h 924"/>
              <a:gd name="T20" fmla="*/ 2147483647 w 1134"/>
              <a:gd name="T21" fmla="*/ 2147483647 h 924"/>
              <a:gd name="T22" fmla="*/ 2147483647 w 1134"/>
              <a:gd name="T23" fmla="*/ 2147483647 h 924"/>
              <a:gd name="T24" fmla="*/ 2147483647 w 1134"/>
              <a:gd name="T25" fmla="*/ 2147483647 h 924"/>
              <a:gd name="T26" fmla="*/ 2147483647 w 1134"/>
              <a:gd name="T27" fmla="*/ 2147483647 h 924"/>
              <a:gd name="T28" fmla="*/ 2147483647 w 1134"/>
              <a:gd name="T29" fmla="*/ 2147483647 h 924"/>
              <a:gd name="T30" fmla="*/ 2147483647 w 1134"/>
              <a:gd name="T31" fmla="*/ 2147483647 h 924"/>
              <a:gd name="T32" fmla="*/ 2147483647 w 1134"/>
              <a:gd name="T33" fmla="*/ 2147483647 h 924"/>
              <a:gd name="T34" fmla="*/ 2147483647 w 1134"/>
              <a:gd name="T35" fmla="*/ 2147483647 h 924"/>
              <a:gd name="T36" fmla="*/ 2147483647 w 1134"/>
              <a:gd name="T37" fmla="*/ 2147483647 h 924"/>
              <a:gd name="T38" fmla="*/ 2147483647 w 1134"/>
              <a:gd name="T39" fmla="*/ 2147483647 h 924"/>
              <a:gd name="T40" fmla="*/ 2147483647 w 1134"/>
              <a:gd name="T41" fmla="*/ 2147483647 h 924"/>
              <a:gd name="T42" fmla="*/ 2147483647 w 1134"/>
              <a:gd name="T43" fmla="*/ 2147483647 h 924"/>
              <a:gd name="T44" fmla="*/ 2147483647 w 1134"/>
              <a:gd name="T45" fmla="*/ 2147483647 h 924"/>
              <a:gd name="T46" fmla="*/ 2147483647 w 1134"/>
              <a:gd name="T47" fmla="*/ 2147483647 h 924"/>
              <a:gd name="T48" fmla="*/ 2147483647 w 1134"/>
              <a:gd name="T49" fmla="*/ 2147483647 h 924"/>
              <a:gd name="T50" fmla="*/ 2147483647 w 1134"/>
              <a:gd name="T51" fmla="*/ 2147483647 h 924"/>
              <a:gd name="T52" fmla="*/ 2147483647 w 1134"/>
              <a:gd name="T53" fmla="*/ 2147483647 h 924"/>
              <a:gd name="T54" fmla="*/ 2147483647 w 1134"/>
              <a:gd name="T55" fmla="*/ 2147483647 h 924"/>
              <a:gd name="T56" fmla="*/ 2147483647 w 1134"/>
              <a:gd name="T57" fmla="*/ 2147483647 h 924"/>
              <a:gd name="T58" fmla="*/ 2147483647 w 1134"/>
              <a:gd name="T59" fmla="*/ 2147483647 h 924"/>
              <a:gd name="T60" fmla="*/ 2147483647 w 1134"/>
              <a:gd name="T61" fmla="*/ 2147483647 h 924"/>
              <a:gd name="T62" fmla="*/ 2147483647 w 1134"/>
              <a:gd name="T63" fmla="*/ 2147483647 h 924"/>
              <a:gd name="T64" fmla="*/ 2147483647 w 1134"/>
              <a:gd name="T65" fmla="*/ 2147483647 h 924"/>
              <a:gd name="T66" fmla="*/ 2147483647 w 1134"/>
              <a:gd name="T67" fmla="*/ 2147483647 h 924"/>
              <a:gd name="T68" fmla="*/ 2147483647 w 1134"/>
              <a:gd name="T69" fmla="*/ 2147483647 h 924"/>
              <a:gd name="T70" fmla="*/ 2147483647 w 1134"/>
              <a:gd name="T71" fmla="*/ 2147483647 h 924"/>
              <a:gd name="T72" fmla="*/ 2147483647 w 1134"/>
              <a:gd name="T73" fmla="*/ 2147483647 h 924"/>
              <a:gd name="T74" fmla="*/ 2147483647 w 1134"/>
              <a:gd name="T75" fmla="*/ 2147483647 h 924"/>
              <a:gd name="T76" fmla="*/ 2147483647 w 1134"/>
              <a:gd name="T77" fmla="*/ 2147483647 h 924"/>
              <a:gd name="T78" fmla="*/ 2147483647 w 1134"/>
              <a:gd name="T79" fmla="*/ 2147483647 h 924"/>
              <a:gd name="T80" fmla="*/ 2147483647 w 1134"/>
              <a:gd name="T81" fmla="*/ 0 h 924"/>
              <a:gd name="T82" fmla="*/ 2147483647 w 1134"/>
              <a:gd name="T83" fmla="*/ 2147483647 h 924"/>
              <a:gd name="T84" fmla="*/ 2147483647 w 1134"/>
              <a:gd name="T85" fmla="*/ 2147483647 h 924"/>
              <a:gd name="T86" fmla="*/ 2147483647 w 1134"/>
              <a:gd name="T87" fmla="*/ 0 h 924"/>
              <a:gd name="T88" fmla="*/ 2147483647 w 1134"/>
              <a:gd name="T89" fmla="*/ 2147483647 h 924"/>
              <a:gd name="T90" fmla="*/ 2147483647 w 1134"/>
              <a:gd name="T91" fmla="*/ 2147483647 h 924"/>
              <a:gd name="T92" fmla="*/ 2147483647 w 1134"/>
              <a:gd name="T93" fmla="*/ 2147483647 h 924"/>
              <a:gd name="T94" fmla="*/ 2147483647 w 1134"/>
              <a:gd name="T95" fmla="*/ 2147483647 h 924"/>
              <a:gd name="T96" fmla="*/ 2147483647 w 1134"/>
              <a:gd name="T97" fmla="*/ 2147483647 h 924"/>
              <a:gd name="T98" fmla="*/ 0 w 1134"/>
              <a:gd name="T99" fmla="*/ 2147483647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0" y="454"/>
                </a:moveTo>
                <a:lnTo>
                  <a:pt x="0" y="454"/>
                </a:lnTo>
                <a:lnTo>
                  <a:pt x="56" y="506"/>
                </a:lnTo>
                <a:lnTo>
                  <a:pt x="114" y="556"/>
                </a:lnTo>
                <a:lnTo>
                  <a:pt x="174" y="604"/>
                </a:lnTo>
                <a:lnTo>
                  <a:pt x="236" y="650"/>
                </a:lnTo>
                <a:lnTo>
                  <a:pt x="302" y="692"/>
                </a:lnTo>
                <a:lnTo>
                  <a:pt x="370" y="730"/>
                </a:lnTo>
                <a:lnTo>
                  <a:pt x="438" y="766"/>
                </a:lnTo>
                <a:lnTo>
                  <a:pt x="510" y="798"/>
                </a:lnTo>
                <a:lnTo>
                  <a:pt x="582" y="826"/>
                </a:lnTo>
                <a:lnTo>
                  <a:pt x="656" y="852"/>
                </a:lnTo>
                <a:lnTo>
                  <a:pt x="732" y="874"/>
                </a:lnTo>
                <a:lnTo>
                  <a:pt x="810" y="892"/>
                </a:lnTo>
                <a:lnTo>
                  <a:pt x="890" y="906"/>
                </a:lnTo>
                <a:lnTo>
                  <a:pt x="970" y="916"/>
                </a:lnTo>
                <a:lnTo>
                  <a:pt x="1050" y="922"/>
                </a:lnTo>
                <a:lnTo>
                  <a:pt x="1134" y="924"/>
                </a:lnTo>
                <a:lnTo>
                  <a:pt x="1006" y="764"/>
                </a:lnTo>
                <a:lnTo>
                  <a:pt x="878" y="604"/>
                </a:lnTo>
                <a:lnTo>
                  <a:pt x="1006" y="444"/>
                </a:lnTo>
                <a:lnTo>
                  <a:pt x="1134" y="284"/>
                </a:lnTo>
                <a:lnTo>
                  <a:pt x="1084" y="282"/>
                </a:lnTo>
                <a:lnTo>
                  <a:pt x="1036" y="278"/>
                </a:lnTo>
                <a:lnTo>
                  <a:pt x="986" y="272"/>
                </a:lnTo>
                <a:lnTo>
                  <a:pt x="940" y="264"/>
                </a:lnTo>
                <a:lnTo>
                  <a:pt x="892" y="254"/>
                </a:lnTo>
                <a:lnTo>
                  <a:pt x="848" y="240"/>
                </a:lnTo>
                <a:lnTo>
                  <a:pt x="802" y="226"/>
                </a:lnTo>
                <a:lnTo>
                  <a:pt x="758" y="208"/>
                </a:lnTo>
                <a:lnTo>
                  <a:pt x="716" y="188"/>
                </a:lnTo>
                <a:lnTo>
                  <a:pt x="674" y="168"/>
                </a:lnTo>
                <a:lnTo>
                  <a:pt x="634" y="144"/>
                </a:lnTo>
                <a:lnTo>
                  <a:pt x="596" y="120"/>
                </a:lnTo>
                <a:lnTo>
                  <a:pt x="558" y="92"/>
                </a:lnTo>
                <a:lnTo>
                  <a:pt x="522" y="64"/>
                </a:lnTo>
                <a:lnTo>
                  <a:pt x="486" y="34"/>
                </a:lnTo>
                <a:lnTo>
                  <a:pt x="454" y="2"/>
                </a:lnTo>
                <a:lnTo>
                  <a:pt x="454" y="0"/>
                </a:lnTo>
                <a:lnTo>
                  <a:pt x="452" y="2"/>
                </a:lnTo>
                <a:lnTo>
                  <a:pt x="452" y="0"/>
                </a:lnTo>
                <a:lnTo>
                  <a:pt x="452" y="2"/>
                </a:lnTo>
                <a:lnTo>
                  <a:pt x="250" y="24"/>
                </a:lnTo>
                <a:lnTo>
                  <a:pt x="46" y="46"/>
                </a:lnTo>
                <a:lnTo>
                  <a:pt x="24" y="250"/>
                </a:lnTo>
                <a:lnTo>
                  <a:pt x="2" y="452"/>
                </a:lnTo>
                <a:lnTo>
                  <a:pt x="0" y="4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65" name="Text Box 11"/>
          <p:cNvSpPr txBox="1">
            <a:spLocks noChangeArrowheads="1"/>
          </p:cNvSpPr>
          <p:nvPr/>
        </p:nvSpPr>
        <p:spPr bwMode="auto">
          <a:xfrm>
            <a:off x="2195513" y="4821238"/>
            <a:ext cx="1489075"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000" b="0">
                <a:solidFill>
                  <a:schemeClr val="tx1"/>
                </a:solidFill>
                <a:cs typeface="Arial" charset="0"/>
              </a:rPr>
              <a:t>Konstruk-</a:t>
            </a:r>
          </a:p>
          <a:p>
            <a:pPr eaLnBrk="1" hangingPunct="1"/>
            <a:r>
              <a:rPr lang="de-DE" altLang="de-DE" sz="2000" b="0">
                <a:solidFill>
                  <a:schemeClr val="tx1"/>
                </a:solidFill>
                <a:cs typeface="Arial" charset="0"/>
              </a:rPr>
              <a:t>     tion</a:t>
            </a:r>
          </a:p>
        </p:txBody>
      </p:sp>
      <p:sp>
        <p:nvSpPr>
          <p:cNvPr id="23566" name="Freeform 12"/>
          <p:cNvSpPr>
            <a:spLocks/>
          </p:cNvSpPr>
          <p:nvPr/>
        </p:nvSpPr>
        <p:spPr bwMode="auto">
          <a:xfrm rot="1133859">
            <a:off x="2211388" y="1411288"/>
            <a:ext cx="1463675" cy="1800225"/>
          </a:xfrm>
          <a:custGeom>
            <a:avLst/>
            <a:gdLst>
              <a:gd name="T0" fmla="*/ 2147483647 w 922"/>
              <a:gd name="T1" fmla="*/ 0 h 1134"/>
              <a:gd name="T2" fmla="*/ 2147483647 w 922"/>
              <a:gd name="T3" fmla="*/ 0 h 1134"/>
              <a:gd name="T4" fmla="*/ 2147483647 w 922"/>
              <a:gd name="T5" fmla="*/ 2147483647 h 1134"/>
              <a:gd name="T6" fmla="*/ 2147483647 w 922"/>
              <a:gd name="T7" fmla="*/ 2147483647 h 1134"/>
              <a:gd name="T8" fmla="*/ 2147483647 w 922"/>
              <a:gd name="T9" fmla="*/ 2147483647 h 1134"/>
              <a:gd name="T10" fmla="*/ 2147483647 w 922"/>
              <a:gd name="T11" fmla="*/ 2147483647 h 1134"/>
              <a:gd name="T12" fmla="*/ 2147483647 w 922"/>
              <a:gd name="T13" fmla="*/ 2147483647 h 1134"/>
              <a:gd name="T14" fmla="*/ 2147483647 w 922"/>
              <a:gd name="T15" fmla="*/ 2147483647 h 1134"/>
              <a:gd name="T16" fmla="*/ 2147483647 w 922"/>
              <a:gd name="T17" fmla="*/ 2147483647 h 1134"/>
              <a:gd name="T18" fmla="*/ 2147483647 w 922"/>
              <a:gd name="T19" fmla="*/ 2147483647 h 1134"/>
              <a:gd name="T20" fmla="*/ 2147483647 w 922"/>
              <a:gd name="T21" fmla="*/ 2147483647 h 1134"/>
              <a:gd name="T22" fmla="*/ 2147483647 w 922"/>
              <a:gd name="T23" fmla="*/ 2147483647 h 1134"/>
              <a:gd name="T24" fmla="*/ 2147483647 w 922"/>
              <a:gd name="T25" fmla="*/ 2147483647 h 1134"/>
              <a:gd name="T26" fmla="*/ 2147483647 w 922"/>
              <a:gd name="T27" fmla="*/ 2147483647 h 1134"/>
              <a:gd name="T28" fmla="*/ 2147483647 w 922"/>
              <a:gd name="T29" fmla="*/ 2147483647 h 1134"/>
              <a:gd name="T30" fmla="*/ 2147483647 w 922"/>
              <a:gd name="T31" fmla="*/ 2147483647 h 1134"/>
              <a:gd name="T32" fmla="*/ 2147483647 w 922"/>
              <a:gd name="T33" fmla="*/ 2147483647 h 1134"/>
              <a:gd name="T34" fmla="*/ 0 w 922"/>
              <a:gd name="T35" fmla="*/ 2147483647 h 1134"/>
              <a:gd name="T36" fmla="*/ 2147483647 w 922"/>
              <a:gd name="T37" fmla="*/ 2147483647 h 1134"/>
              <a:gd name="T38" fmla="*/ 2147483647 w 922"/>
              <a:gd name="T39" fmla="*/ 2147483647 h 1134"/>
              <a:gd name="T40" fmla="*/ 2147483647 w 922"/>
              <a:gd name="T41" fmla="*/ 2147483647 h 1134"/>
              <a:gd name="T42" fmla="*/ 2147483647 w 922"/>
              <a:gd name="T43" fmla="*/ 2147483647 h 1134"/>
              <a:gd name="T44" fmla="*/ 2147483647 w 922"/>
              <a:gd name="T45" fmla="*/ 2147483647 h 1134"/>
              <a:gd name="T46" fmla="*/ 2147483647 w 922"/>
              <a:gd name="T47" fmla="*/ 2147483647 h 1134"/>
              <a:gd name="T48" fmla="*/ 2147483647 w 922"/>
              <a:gd name="T49" fmla="*/ 2147483647 h 1134"/>
              <a:gd name="T50" fmla="*/ 2147483647 w 922"/>
              <a:gd name="T51" fmla="*/ 2147483647 h 1134"/>
              <a:gd name="T52" fmla="*/ 2147483647 w 922"/>
              <a:gd name="T53" fmla="*/ 2147483647 h 1134"/>
              <a:gd name="T54" fmla="*/ 2147483647 w 922"/>
              <a:gd name="T55" fmla="*/ 2147483647 h 1134"/>
              <a:gd name="T56" fmla="*/ 2147483647 w 922"/>
              <a:gd name="T57" fmla="*/ 2147483647 h 1134"/>
              <a:gd name="T58" fmla="*/ 2147483647 w 922"/>
              <a:gd name="T59" fmla="*/ 2147483647 h 1134"/>
              <a:gd name="T60" fmla="*/ 2147483647 w 922"/>
              <a:gd name="T61" fmla="*/ 2147483647 h 1134"/>
              <a:gd name="T62" fmla="*/ 2147483647 w 922"/>
              <a:gd name="T63" fmla="*/ 2147483647 h 1134"/>
              <a:gd name="T64" fmla="*/ 2147483647 w 922"/>
              <a:gd name="T65" fmla="*/ 2147483647 h 1134"/>
              <a:gd name="T66" fmla="*/ 2147483647 w 922"/>
              <a:gd name="T67" fmla="*/ 2147483647 h 1134"/>
              <a:gd name="T68" fmla="*/ 2147483647 w 922"/>
              <a:gd name="T69" fmla="*/ 2147483647 h 1134"/>
              <a:gd name="T70" fmla="*/ 2147483647 w 922"/>
              <a:gd name="T71" fmla="*/ 2147483647 h 1134"/>
              <a:gd name="T72" fmla="*/ 2147483647 w 922"/>
              <a:gd name="T73" fmla="*/ 2147483647 h 1134"/>
              <a:gd name="T74" fmla="*/ 2147483647 w 922"/>
              <a:gd name="T75" fmla="*/ 2147483647 h 1134"/>
              <a:gd name="T76" fmla="*/ 2147483647 w 922"/>
              <a:gd name="T77" fmla="*/ 2147483647 h 1134"/>
              <a:gd name="T78" fmla="*/ 2147483647 w 922"/>
              <a:gd name="T79" fmla="*/ 2147483647 h 1134"/>
              <a:gd name="T80" fmla="*/ 2147483647 w 922"/>
              <a:gd name="T81" fmla="*/ 2147483647 h 1134"/>
              <a:gd name="T82" fmla="*/ 2147483647 w 922"/>
              <a:gd name="T83" fmla="*/ 2147483647 h 1134"/>
              <a:gd name="T84" fmla="*/ 2147483647 w 922"/>
              <a:gd name="T85" fmla="*/ 2147483647 h 1134"/>
              <a:gd name="T86" fmla="*/ 2147483647 w 922"/>
              <a:gd name="T87" fmla="*/ 2147483647 h 1134"/>
              <a:gd name="T88" fmla="*/ 2147483647 w 922"/>
              <a:gd name="T89" fmla="*/ 2147483647 h 1134"/>
              <a:gd name="T90" fmla="*/ 2147483647 w 922"/>
              <a:gd name="T91" fmla="*/ 2147483647 h 1134"/>
              <a:gd name="T92" fmla="*/ 2147483647 w 922"/>
              <a:gd name="T93" fmla="*/ 2147483647 h 1134"/>
              <a:gd name="T94" fmla="*/ 2147483647 w 922"/>
              <a:gd name="T95" fmla="*/ 2147483647 h 1134"/>
              <a:gd name="T96" fmla="*/ 2147483647 w 922"/>
              <a:gd name="T97" fmla="*/ 2147483647 h 1134"/>
              <a:gd name="T98" fmla="*/ 2147483647 w 922"/>
              <a:gd name="T99" fmla="*/ 0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2"/>
                </a:lnTo>
                <a:lnTo>
                  <a:pt x="900" y="250"/>
                </a:lnTo>
                <a:lnTo>
                  <a:pt x="878" y="48"/>
                </a:lnTo>
                <a:lnTo>
                  <a:pt x="674" y="24"/>
                </a:lnTo>
                <a:lnTo>
                  <a:pt x="472" y="2"/>
                </a:lnTo>
                <a:lnTo>
                  <a:pt x="470" y="0"/>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67" name="Text Box 13"/>
          <p:cNvSpPr txBox="1">
            <a:spLocks noChangeArrowheads="1"/>
          </p:cNvSpPr>
          <p:nvPr/>
        </p:nvSpPr>
        <p:spPr bwMode="auto">
          <a:xfrm>
            <a:off x="2484438" y="2012950"/>
            <a:ext cx="13446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2000" b="0">
                <a:solidFill>
                  <a:schemeClr val="tx1"/>
                </a:solidFill>
                <a:cs typeface="Arial" charset="0"/>
              </a:rPr>
              <a:t>Einkauf</a:t>
            </a:r>
          </a:p>
        </p:txBody>
      </p:sp>
      <p:grpSp>
        <p:nvGrpSpPr>
          <p:cNvPr id="23568" name="Group 14"/>
          <p:cNvGrpSpPr>
            <a:grpSpLocks/>
          </p:cNvGrpSpPr>
          <p:nvPr/>
        </p:nvGrpSpPr>
        <p:grpSpPr bwMode="auto">
          <a:xfrm>
            <a:off x="3203575" y="1076325"/>
            <a:ext cx="2203450" cy="1463675"/>
            <a:chOff x="2007" y="572"/>
            <a:chExt cx="1388" cy="922"/>
          </a:xfrm>
        </p:grpSpPr>
        <p:sp>
          <p:nvSpPr>
            <p:cNvPr id="23581" name="Freeform 15"/>
            <p:cNvSpPr>
              <a:spLocks/>
            </p:cNvSpPr>
            <p:nvPr/>
          </p:nvSpPr>
          <p:spPr bwMode="auto">
            <a:xfrm rot="1133859">
              <a:off x="2007" y="572"/>
              <a:ext cx="1388" cy="922"/>
            </a:xfrm>
            <a:custGeom>
              <a:avLst/>
              <a:gdLst>
                <a:gd name="T0" fmla="*/ 1134 w 1388"/>
                <a:gd name="T1" fmla="*/ 0 h 922"/>
                <a:gd name="T2" fmla="*/ 1134 w 1388"/>
                <a:gd name="T3" fmla="*/ 0 h 922"/>
                <a:gd name="T4" fmla="*/ 1056 w 1388"/>
                <a:gd name="T5" fmla="*/ 2 h 922"/>
                <a:gd name="T6" fmla="*/ 980 w 1388"/>
                <a:gd name="T7" fmla="*/ 8 h 922"/>
                <a:gd name="T8" fmla="*/ 904 w 1388"/>
                <a:gd name="T9" fmla="*/ 16 h 922"/>
                <a:gd name="T10" fmla="*/ 828 w 1388"/>
                <a:gd name="T11" fmla="*/ 30 h 922"/>
                <a:gd name="T12" fmla="*/ 752 w 1388"/>
                <a:gd name="T13" fmla="*/ 46 h 922"/>
                <a:gd name="T14" fmla="*/ 676 w 1388"/>
                <a:gd name="T15" fmla="*/ 66 h 922"/>
                <a:gd name="T16" fmla="*/ 602 w 1388"/>
                <a:gd name="T17" fmla="*/ 90 h 922"/>
                <a:gd name="T18" fmla="*/ 530 w 1388"/>
                <a:gd name="T19" fmla="*/ 118 h 922"/>
                <a:gd name="T20" fmla="*/ 458 w 1388"/>
                <a:gd name="T21" fmla="*/ 148 h 922"/>
                <a:gd name="T22" fmla="*/ 388 w 1388"/>
                <a:gd name="T23" fmla="*/ 184 h 922"/>
                <a:gd name="T24" fmla="*/ 318 w 1388"/>
                <a:gd name="T25" fmla="*/ 222 h 922"/>
                <a:gd name="T26" fmla="*/ 250 w 1388"/>
                <a:gd name="T27" fmla="*/ 264 h 922"/>
                <a:gd name="T28" fmla="*/ 186 w 1388"/>
                <a:gd name="T29" fmla="*/ 310 h 922"/>
                <a:gd name="T30" fmla="*/ 122 w 1388"/>
                <a:gd name="T31" fmla="*/ 360 h 922"/>
                <a:gd name="T32" fmla="*/ 60 w 1388"/>
                <a:gd name="T33" fmla="*/ 412 h 922"/>
                <a:gd name="T34" fmla="*/ 0 w 1388"/>
                <a:gd name="T35" fmla="*/ 470 h 922"/>
                <a:gd name="T36" fmla="*/ 202 w 1388"/>
                <a:gd name="T37" fmla="*/ 492 h 922"/>
                <a:gd name="T38" fmla="*/ 406 w 1388"/>
                <a:gd name="T39" fmla="*/ 514 h 922"/>
                <a:gd name="T40" fmla="*/ 428 w 1388"/>
                <a:gd name="T41" fmla="*/ 718 h 922"/>
                <a:gd name="T42" fmla="*/ 452 w 1388"/>
                <a:gd name="T43" fmla="*/ 922 h 922"/>
                <a:gd name="T44" fmla="*/ 452 w 1388"/>
                <a:gd name="T45" fmla="*/ 922 h 922"/>
                <a:gd name="T46" fmla="*/ 452 w 1388"/>
                <a:gd name="T47" fmla="*/ 922 h 922"/>
                <a:gd name="T48" fmla="*/ 488 w 1388"/>
                <a:gd name="T49" fmla="*/ 888 h 922"/>
                <a:gd name="T50" fmla="*/ 524 w 1388"/>
                <a:gd name="T51" fmla="*/ 856 h 922"/>
                <a:gd name="T52" fmla="*/ 564 w 1388"/>
                <a:gd name="T53" fmla="*/ 826 h 922"/>
                <a:gd name="T54" fmla="*/ 602 w 1388"/>
                <a:gd name="T55" fmla="*/ 798 h 922"/>
                <a:gd name="T56" fmla="*/ 644 w 1388"/>
                <a:gd name="T57" fmla="*/ 774 h 922"/>
                <a:gd name="T58" fmla="*/ 684 w 1388"/>
                <a:gd name="T59" fmla="*/ 750 h 922"/>
                <a:gd name="T60" fmla="*/ 728 w 1388"/>
                <a:gd name="T61" fmla="*/ 730 h 922"/>
                <a:gd name="T62" fmla="*/ 770 w 1388"/>
                <a:gd name="T63" fmla="*/ 710 h 922"/>
                <a:gd name="T64" fmla="*/ 814 w 1388"/>
                <a:gd name="T65" fmla="*/ 694 h 922"/>
                <a:gd name="T66" fmla="*/ 858 w 1388"/>
                <a:gd name="T67" fmla="*/ 680 h 922"/>
                <a:gd name="T68" fmla="*/ 904 w 1388"/>
                <a:gd name="T69" fmla="*/ 668 h 922"/>
                <a:gd name="T70" fmla="*/ 948 w 1388"/>
                <a:gd name="T71" fmla="*/ 658 h 922"/>
                <a:gd name="T72" fmla="*/ 994 w 1388"/>
                <a:gd name="T73" fmla="*/ 650 h 922"/>
                <a:gd name="T74" fmla="*/ 1040 w 1388"/>
                <a:gd name="T75" fmla="*/ 646 h 922"/>
                <a:gd name="T76" fmla="*/ 1086 w 1388"/>
                <a:gd name="T77" fmla="*/ 642 h 922"/>
                <a:gd name="T78" fmla="*/ 1132 w 1388"/>
                <a:gd name="T79" fmla="*/ 640 h 922"/>
                <a:gd name="T80" fmla="*/ 1132 w 1388"/>
                <a:gd name="T81" fmla="*/ 642 h 922"/>
                <a:gd name="T82" fmla="*/ 1132 w 1388"/>
                <a:gd name="T83" fmla="*/ 640 h 922"/>
                <a:gd name="T84" fmla="*/ 1132 w 1388"/>
                <a:gd name="T85" fmla="*/ 640 h 922"/>
                <a:gd name="T86" fmla="*/ 1134 w 1388"/>
                <a:gd name="T87" fmla="*/ 640 h 922"/>
                <a:gd name="T88" fmla="*/ 1134 w 1388"/>
                <a:gd name="T89" fmla="*/ 640 h 922"/>
                <a:gd name="T90" fmla="*/ 1260 w 1388"/>
                <a:gd name="T91" fmla="*/ 482 h 922"/>
                <a:gd name="T92" fmla="*/ 1388 w 1388"/>
                <a:gd name="T93" fmla="*/ 322 h 922"/>
                <a:gd name="T94" fmla="*/ 1260 w 1388"/>
                <a:gd name="T95" fmla="*/ 162 h 922"/>
                <a:gd name="T96" fmla="*/ 1134 w 1388"/>
                <a:gd name="T97" fmla="*/ 2 h 922"/>
                <a:gd name="T98" fmla="*/ 1134 w 1388"/>
                <a:gd name="T99" fmla="*/ 0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4" y="640"/>
                  </a:lnTo>
                  <a:lnTo>
                    <a:pt x="1260" y="482"/>
                  </a:lnTo>
                  <a:lnTo>
                    <a:pt x="1388" y="322"/>
                  </a:lnTo>
                  <a:lnTo>
                    <a:pt x="1260" y="162"/>
                  </a:lnTo>
                  <a:lnTo>
                    <a:pt x="1134" y="2"/>
                  </a:lnTo>
                  <a:lnTo>
                    <a:pt x="1134" y="0"/>
                  </a:lnTo>
                  <a:close/>
                </a:path>
              </a:pathLst>
            </a:custGeom>
            <a:solidFill>
              <a:srgbClr val="FFFF99"/>
            </a:solidFill>
            <a:ln w="3175">
              <a:solidFill>
                <a:schemeClr val="hlink"/>
              </a:solidFill>
              <a:prstDash val="solid"/>
              <a:round/>
              <a:headEnd/>
              <a:tailEnd/>
            </a:ln>
          </p:spPr>
          <p:txBody>
            <a:bodyPr/>
            <a:lstStyle/>
            <a:p>
              <a:endParaRPr lang="de-DE"/>
            </a:p>
          </p:txBody>
        </p:sp>
        <p:sp>
          <p:nvSpPr>
            <p:cNvPr id="23582" name="Text Box 16"/>
            <p:cNvSpPr txBox="1">
              <a:spLocks noChangeArrowheads="1"/>
            </p:cNvSpPr>
            <p:nvPr/>
          </p:nvSpPr>
          <p:spPr bwMode="auto">
            <a:xfrm>
              <a:off x="2381" y="784"/>
              <a:ext cx="79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a:solidFill>
                    <a:schemeClr val="tx1"/>
                  </a:solidFill>
                  <a:cs typeface="Arial" charset="0"/>
                </a:rPr>
                <a:t>Inbetrieb-</a:t>
              </a:r>
            </a:p>
            <a:p>
              <a:pPr algn="ctr" eaLnBrk="1" hangingPunct="1"/>
              <a:r>
                <a:rPr lang="de-DE" altLang="de-DE" sz="2000" b="0">
                  <a:solidFill>
                    <a:schemeClr val="tx1"/>
                  </a:solidFill>
                  <a:cs typeface="Arial" charset="0"/>
                </a:rPr>
                <a:t>nahme</a:t>
              </a:r>
            </a:p>
          </p:txBody>
        </p:sp>
      </p:grpSp>
      <p:sp>
        <p:nvSpPr>
          <p:cNvPr id="23569" name="Freeform 17"/>
          <p:cNvSpPr>
            <a:spLocks/>
          </p:cNvSpPr>
          <p:nvPr/>
        </p:nvSpPr>
        <p:spPr bwMode="auto">
          <a:xfrm rot="1133859">
            <a:off x="4892675" y="1592263"/>
            <a:ext cx="1800225" cy="1466850"/>
          </a:xfrm>
          <a:custGeom>
            <a:avLst/>
            <a:gdLst>
              <a:gd name="T0" fmla="*/ 2147483647 w 1134"/>
              <a:gd name="T1" fmla="*/ 2147483647 h 924"/>
              <a:gd name="T2" fmla="*/ 2147483647 w 1134"/>
              <a:gd name="T3" fmla="*/ 2147483647 h 924"/>
              <a:gd name="T4" fmla="*/ 2147483647 w 1134"/>
              <a:gd name="T5" fmla="*/ 2147483647 h 924"/>
              <a:gd name="T6" fmla="*/ 2147483647 w 1134"/>
              <a:gd name="T7" fmla="*/ 2147483647 h 924"/>
              <a:gd name="T8" fmla="*/ 2147483647 w 1134"/>
              <a:gd name="T9" fmla="*/ 2147483647 h 924"/>
              <a:gd name="T10" fmla="*/ 2147483647 w 1134"/>
              <a:gd name="T11" fmla="*/ 2147483647 h 924"/>
              <a:gd name="T12" fmla="*/ 2147483647 w 1134"/>
              <a:gd name="T13" fmla="*/ 2147483647 h 924"/>
              <a:gd name="T14" fmla="*/ 2147483647 w 1134"/>
              <a:gd name="T15" fmla="*/ 2147483647 h 924"/>
              <a:gd name="T16" fmla="*/ 2147483647 w 1134"/>
              <a:gd name="T17" fmla="*/ 2147483647 h 924"/>
              <a:gd name="T18" fmla="*/ 2147483647 w 1134"/>
              <a:gd name="T19" fmla="*/ 2147483647 h 924"/>
              <a:gd name="T20" fmla="*/ 2147483647 w 1134"/>
              <a:gd name="T21" fmla="*/ 2147483647 h 924"/>
              <a:gd name="T22" fmla="*/ 2147483647 w 1134"/>
              <a:gd name="T23" fmla="*/ 2147483647 h 924"/>
              <a:gd name="T24" fmla="*/ 2147483647 w 1134"/>
              <a:gd name="T25" fmla="*/ 2147483647 h 924"/>
              <a:gd name="T26" fmla="*/ 2147483647 w 1134"/>
              <a:gd name="T27" fmla="*/ 2147483647 h 924"/>
              <a:gd name="T28" fmla="*/ 2147483647 w 1134"/>
              <a:gd name="T29" fmla="*/ 2147483647 h 924"/>
              <a:gd name="T30" fmla="*/ 2147483647 w 1134"/>
              <a:gd name="T31" fmla="*/ 2147483647 h 924"/>
              <a:gd name="T32" fmla="*/ 2147483647 w 1134"/>
              <a:gd name="T33" fmla="*/ 2147483647 h 924"/>
              <a:gd name="T34" fmla="*/ 0 w 1134"/>
              <a:gd name="T35" fmla="*/ 0 h 924"/>
              <a:gd name="T36" fmla="*/ 2147483647 w 1134"/>
              <a:gd name="T37" fmla="*/ 2147483647 h 924"/>
              <a:gd name="T38" fmla="*/ 2147483647 w 1134"/>
              <a:gd name="T39" fmla="*/ 2147483647 h 924"/>
              <a:gd name="T40" fmla="*/ 2147483647 w 1134"/>
              <a:gd name="T41" fmla="*/ 2147483647 h 924"/>
              <a:gd name="T42" fmla="*/ 0 w 1134"/>
              <a:gd name="T43" fmla="*/ 2147483647 h 924"/>
              <a:gd name="T44" fmla="*/ 0 w 1134"/>
              <a:gd name="T45" fmla="*/ 2147483647 h 924"/>
              <a:gd name="T46" fmla="*/ 0 w 1134"/>
              <a:gd name="T47" fmla="*/ 2147483647 h 924"/>
              <a:gd name="T48" fmla="*/ 2147483647 w 1134"/>
              <a:gd name="T49" fmla="*/ 2147483647 h 924"/>
              <a:gd name="T50" fmla="*/ 2147483647 w 1134"/>
              <a:gd name="T51" fmla="*/ 2147483647 h 924"/>
              <a:gd name="T52" fmla="*/ 2147483647 w 1134"/>
              <a:gd name="T53" fmla="*/ 2147483647 h 924"/>
              <a:gd name="T54" fmla="*/ 2147483647 w 1134"/>
              <a:gd name="T55" fmla="*/ 2147483647 h 924"/>
              <a:gd name="T56" fmla="*/ 2147483647 w 1134"/>
              <a:gd name="T57" fmla="*/ 2147483647 h 924"/>
              <a:gd name="T58" fmla="*/ 2147483647 w 1134"/>
              <a:gd name="T59" fmla="*/ 2147483647 h 924"/>
              <a:gd name="T60" fmla="*/ 2147483647 w 1134"/>
              <a:gd name="T61" fmla="*/ 2147483647 h 924"/>
              <a:gd name="T62" fmla="*/ 2147483647 w 1134"/>
              <a:gd name="T63" fmla="*/ 2147483647 h 924"/>
              <a:gd name="T64" fmla="*/ 2147483647 w 1134"/>
              <a:gd name="T65" fmla="*/ 2147483647 h 924"/>
              <a:gd name="T66" fmla="*/ 2147483647 w 1134"/>
              <a:gd name="T67" fmla="*/ 2147483647 h 924"/>
              <a:gd name="T68" fmla="*/ 2147483647 w 1134"/>
              <a:gd name="T69" fmla="*/ 2147483647 h 924"/>
              <a:gd name="T70" fmla="*/ 2147483647 w 1134"/>
              <a:gd name="T71" fmla="*/ 2147483647 h 924"/>
              <a:gd name="T72" fmla="*/ 2147483647 w 1134"/>
              <a:gd name="T73" fmla="*/ 2147483647 h 924"/>
              <a:gd name="T74" fmla="*/ 2147483647 w 1134"/>
              <a:gd name="T75" fmla="*/ 2147483647 h 924"/>
              <a:gd name="T76" fmla="*/ 2147483647 w 1134"/>
              <a:gd name="T77" fmla="*/ 2147483647 h 924"/>
              <a:gd name="T78" fmla="*/ 2147483647 w 1134"/>
              <a:gd name="T79" fmla="*/ 2147483647 h 924"/>
              <a:gd name="T80" fmla="*/ 2147483647 w 1134"/>
              <a:gd name="T81" fmla="*/ 2147483647 h 924"/>
              <a:gd name="T82" fmla="*/ 2147483647 w 1134"/>
              <a:gd name="T83" fmla="*/ 2147483647 h 924"/>
              <a:gd name="T84" fmla="*/ 2147483647 w 1134"/>
              <a:gd name="T85" fmla="*/ 2147483647 h 924"/>
              <a:gd name="T86" fmla="*/ 2147483647 w 1134"/>
              <a:gd name="T87" fmla="*/ 2147483647 h 924"/>
              <a:gd name="T88" fmla="*/ 2147483647 w 1134"/>
              <a:gd name="T89" fmla="*/ 2147483647 h 924"/>
              <a:gd name="T90" fmla="*/ 2147483647 w 1134"/>
              <a:gd name="T91" fmla="*/ 2147483647 h 924"/>
              <a:gd name="T92" fmla="*/ 2147483647 w 1134"/>
              <a:gd name="T93" fmla="*/ 2147483647 h 924"/>
              <a:gd name="T94" fmla="*/ 2147483647 w 1134"/>
              <a:gd name="T95" fmla="*/ 2147483647 h 924"/>
              <a:gd name="T96" fmla="*/ 2147483647 w 1134"/>
              <a:gd name="T97" fmla="*/ 2147483647 h 924"/>
              <a:gd name="T98" fmla="*/ 2147483647 w 1134"/>
              <a:gd name="T99" fmla="*/ 2147483647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2" y="924"/>
                </a:lnTo>
                <a:lnTo>
                  <a:pt x="884" y="900"/>
                </a:lnTo>
                <a:lnTo>
                  <a:pt x="1088" y="878"/>
                </a:lnTo>
                <a:lnTo>
                  <a:pt x="1110" y="674"/>
                </a:lnTo>
                <a:lnTo>
                  <a:pt x="1132" y="472"/>
                </a:lnTo>
                <a:lnTo>
                  <a:pt x="1134" y="472"/>
                </a:lnTo>
                <a:close/>
              </a:path>
            </a:pathLst>
          </a:custGeom>
          <a:solidFill>
            <a:srgbClr val="FFFF99"/>
          </a:solidFill>
          <a:ln w="3175">
            <a:solidFill>
              <a:schemeClr val="hlink"/>
            </a:solidFill>
            <a:prstDash val="solid"/>
            <a:round/>
            <a:headEnd/>
            <a:tailEnd/>
          </a:ln>
        </p:spPr>
        <p:txBody>
          <a:bodyPr/>
          <a:lstStyle/>
          <a:p>
            <a:endParaRPr lang="de-DE"/>
          </a:p>
        </p:txBody>
      </p:sp>
      <p:sp>
        <p:nvSpPr>
          <p:cNvPr id="23570" name="Text Box 18"/>
          <p:cNvSpPr txBox="1">
            <a:spLocks noChangeArrowheads="1"/>
          </p:cNvSpPr>
          <p:nvPr/>
        </p:nvSpPr>
        <p:spPr bwMode="auto">
          <a:xfrm>
            <a:off x="5233988" y="2060575"/>
            <a:ext cx="1046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a:solidFill>
                  <a:schemeClr val="tx1"/>
                </a:solidFill>
                <a:cs typeface="Arial" charset="0"/>
              </a:rPr>
              <a:t>Einrich-</a:t>
            </a:r>
          </a:p>
          <a:p>
            <a:pPr algn="ctr" eaLnBrk="1" hangingPunct="1"/>
            <a:r>
              <a:rPr lang="de-DE" altLang="de-DE" sz="2000" b="0">
                <a:solidFill>
                  <a:schemeClr val="tx1"/>
                </a:solidFill>
                <a:cs typeface="Arial" charset="0"/>
              </a:rPr>
              <a:t>ten</a:t>
            </a:r>
          </a:p>
        </p:txBody>
      </p:sp>
      <p:sp>
        <p:nvSpPr>
          <p:cNvPr id="23571" name="Freeform 19"/>
          <p:cNvSpPr>
            <a:spLocks/>
          </p:cNvSpPr>
          <p:nvPr/>
        </p:nvSpPr>
        <p:spPr bwMode="auto">
          <a:xfrm rot="1133859">
            <a:off x="5568950" y="2574925"/>
            <a:ext cx="1463675" cy="2206625"/>
          </a:xfrm>
          <a:custGeom>
            <a:avLst/>
            <a:gdLst>
              <a:gd name="T0" fmla="*/ 2147483647 w 922"/>
              <a:gd name="T1" fmla="*/ 2147483647 h 1390"/>
              <a:gd name="T2" fmla="*/ 2147483647 w 922"/>
              <a:gd name="T3" fmla="*/ 2147483647 h 1390"/>
              <a:gd name="T4" fmla="*/ 2147483647 w 922"/>
              <a:gd name="T5" fmla="*/ 2147483647 h 1390"/>
              <a:gd name="T6" fmla="*/ 2147483647 w 922"/>
              <a:gd name="T7" fmla="*/ 2147483647 h 1390"/>
              <a:gd name="T8" fmla="*/ 2147483647 w 922"/>
              <a:gd name="T9" fmla="*/ 2147483647 h 1390"/>
              <a:gd name="T10" fmla="*/ 2147483647 w 922"/>
              <a:gd name="T11" fmla="*/ 2147483647 h 1390"/>
              <a:gd name="T12" fmla="*/ 2147483647 w 922"/>
              <a:gd name="T13" fmla="*/ 2147483647 h 1390"/>
              <a:gd name="T14" fmla="*/ 2147483647 w 922"/>
              <a:gd name="T15" fmla="*/ 2147483647 h 1390"/>
              <a:gd name="T16" fmla="*/ 2147483647 w 922"/>
              <a:gd name="T17" fmla="*/ 2147483647 h 1390"/>
              <a:gd name="T18" fmla="*/ 2147483647 w 922"/>
              <a:gd name="T19" fmla="*/ 2147483647 h 1390"/>
              <a:gd name="T20" fmla="*/ 2147483647 w 922"/>
              <a:gd name="T21" fmla="*/ 2147483647 h 1390"/>
              <a:gd name="T22" fmla="*/ 2147483647 w 922"/>
              <a:gd name="T23" fmla="*/ 2147483647 h 1390"/>
              <a:gd name="T24" fmla="*/ 2147483647 w 922"/>
              <a:gd name="T25" fmla="*/ 2147483647 h 1390"/>
              <a:gd name="T26" fmla="*/ 2147483647 w 922"/>
              <a:gd name="T27" fmla="*/ 2147483647 h 1390"/>
              <a:gd name="T28" fmla="*/ 2147483647 w 922"/>
              <a:gd name="T29" fmla="*/ 2147483647 h 1390"/>
              <a:gd name="T30" fmla="*/ 2147483647 w 922"/>
              <a:gd name="T31" fmla="*/ 2147483647 h 1390"/>
              <a:gd name="T32" fmla="*/ 2147483647 w 922"/>
              <a:gd name="T33" fmla="*/ 2147483647 h 1390"/>
              <a:gd name="T34" fmla="*/ 2147483647 w 922"/>
              <a:gd name="T35" fmla="*/ 0 h 1390"/>
              <a:gd name="T36" fmla="*/ 2147483647 w 922"/>
              <a:gd name="T37" fmla="*/ 2147483647 h 1390"/>
              <a:gd name="T38" fmla="*/ 2147483647 w 922"/>
              <a:gd name="T39" fmla="*/ 2147483647 h 1390"/>
              <a:gd name="T40" fmla="*/ 2147483647 w 922"/>
              <a:gd name="T41" fmla="*/ 2147483647 h 1390"/>
              <a:gd name="T42" fmla="*/ 0 w 922"/>
              <a:gd name="T43" fmla="*/ 2147483647 h 1390"/>
              <a:gd name="T44" fmla="*/ 0 w 922"/>
              <a:gd name="T45" fmla="*/ 2147483647 h 1390"/>
              <a:gd name="T46" fmla="*/ 0 w 922"/>
              <a:gd name="T47" fmla="*/ 2147483647 h 1390"/>
              <a:gd name="T48" fmla="*/ 2147483647 w 922"/>
              <a:gd name="T49" fmla="*/ 2147483647 h 1390"/>
              <a:gd name="T50" fmla="*/ 2147483647 w 922"/>
              <a:gd name="T51" fmla="*/ 2147483647 h 1390"/>
              <a:gd name="T52" fmla="*/ 2147483647 w 922"/>
              <a:gd name="T53" fmla="*/ 2147483647 h 1390"/>
              <a:gd name="T54" fmla="*/ 2147483647 w 922"/>
              <a:gd name="T55" fmla="*/ 2147483647 h 1390"/>
              <a:gd name="T56" fmla="*/ 2147483647 w 922"/>
              <a:gd name="T57" fmla="*/ 2147483647 h 1390"/>
              <a:gd name="T58" fmla="*/ 2147483647 w 922"/>
              <a:gd name="T59" fmla="*/ 2147483647 h 1390"/>
              <a:gd name="T60" fmla="*/ 2147483647 w 922"/>
              <a:gd name="T61" fmla="*/ 2147483647 h 1390"/>
              <a:gd name="T62" fmla="*/ 2147483647 w 922"/>
              <a:gd name="T63" fmla="*/ 2147483647 h 1390"/>
              <a:gd name="T64" fmla="*/ 2147483647 w 922"/>
              <a:gd name="T65" fmla="*/ 2147483647 h 1390"/>
              <a:gd name="T66" fmla="*/ 2147483647 w 922"/>
              <a:gd name="T67" fmla="*/ 2147483647 h 1390"/>
              <a:gd name="T68" fmla="*/ 2147483647 w 922"/>
              <a:gd name="T69" fmla="*/ 2147483647 h 1390"/>
              <a:gd name="T70" fmla="*/ 2147483647 w 922"/>
              <a:gd name="T71" fmla="*/ 2147483647 h 1390"/>
              <a:gd name="T72" fmla="*/ 2147483647 w 922"/>
              <a:gd name="T73" fmla="*/ 2147483647 h 1390"/>
              <a:gd name="T74" fmla="*/ 2147483647 w 922"/>
              <a:gd name="T75" fmla="*/ 2147483647 h 1390"/>
              <a:gd name="T76" fmla="*/ 2147483647 w 922"/>
              <a:gd name="T77" fmla="*/ 2147483647 h 1390"/>
              <a:gd name="T78" fmla="*/ 2147483647 w 922"/>
              <a:gd name="T79" fmla="*/ 2147483647 h 1390"/>
              <a:gd name="T80" fmla="*/ 2147483647 w 922"/>
              <a:gd name="T81" fmla="*/ 2147483647 h 1390"/>
              <a:gd name="T82" fmla="*/ 2147483647 w 922"/>
              <a:gd name="T83" fmla="*/ 2147483647 h 1390"/>
              <a:gd name="T84" fmla="*/ 2147483647 w 922"/>
              <a:gd name="T85" fmla="*/ 2147483647 h 1390"/>
              <a:gd name="T86" fmla="*/ 2147483647 w 922"/>
              <a:gd name="T87" fmla="*/ 2147483647 h 1390"/>
              <a:gd name="T88" fmla="*/ 2147483647 w 922"/>
              <a:gd name="T89" fmla="*/ 2147483647 h 1390"/>
              <a:gd name="T90" fmla="*/ 2147483647 w 922"/>
              <a:gd name="T91" fmla="*/ 2147483647 h 1390"/>
              <a:gd name="T92" fmla="*/ 2147483647 w 922"/>
              <a:gd name="T93" fmla="*/ 2147483647 h 1390"/>
              <a:gd name="T94" fmla="*/ 2147483647 w 922"/>
              <a:gd name="T95" fmla="*/ 2147483647 h 1390"/>
              <a:gd name="T96" fmla="*/ 2147483647 w 922"/>
              <a:gd name="T97" fmla="*/ 2147483647 h 1390"/>
              <a:gd name="T98" fmla="*/ 2147483647 w 922"/>
              <a:gd name="T99" fmla="*/ 2147483647 h 1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90">
                <a:moveTo>
                  <a:pt x="922" y="1134"/>
                </a:moveTo>
                <a:lnTo>
                  <a:pt x="922" y="1134"/>
                </a:lnTo>
                <a:lnTo>
                  <a:pt x="920" y="1058"/>
                </a:lnTo>
                <a:lnTo>
                  <a:pt x="914" y="982"/>
                </a:lnTo>
                <a:lnTo>
                  <a:pt x="906" y="904"/>
                </a:lnTo>
                <a:lnTo>
                  <a:pt x="892" y="828"/>
                </a:lnTo>
                <a:lnTo>
                  <a:pt x="876" y="754"/>
                </a:lnTo>
                <a:lnTo>
                  <a:pt x="856" y="678"/>
                </a:lnTo>
                <a:lnTo>
                  <a:pt x="832" y="604"/>
                </a:lnTo>
                <a:lnTo>
                  <a:pt x="804" y="532"/>
                </a:lnTo>
                <a:lnTo>
                  <a:pt x="774" y="460"/>
                </a:lnTo>
                <a:lnTo>
                  <a:pt x="738" y="390"/>
                </a:lnTo>
                <a:lnTo>
                  <a:pt x="700" y="320"/>
                </a:lnTo>
                <a:lnTo>
                  <a:pt x="658" y="252"/>
                </a:lnTo>
                <a:lnTo>
                  <a:pt x="612" y="186"/>
                </a:lnTo>
                <a:lnTo>
                  <a:pt x="562" y="122"/>
                </a:lnTo>
                <a:lnTo>
                  <a:pt x="510" y="60"/>
                </a:lnTo>
                <a:lnTo>
                  <a:pt x="452" y="0"/>
                </a:lnTo>
                <a:lnTo>
                  <a:pt x="430" y="204"/>
                </a:lnTo>
                <a:lnTo>
                  <a:pt x="408" y="408"/>
                </a:lnTo>
                <a:lnTo>
                  <a:pt x="204" y="430"/>
                </a:lnTo>
                <a:lnTo>
                  <a:pt x="0" y="452"/>
                </a:lnTo>
                <a:lnTo>
                  <a:pt x="0" y="454"/>
                </a:lnTo>
                <a:lnTo>
                  <a:pt x="34" y="490"/>
                </a:lnTo>
                <a:lnTo>
                  <a:pt x="66" y="526"/>
                </a:lnTo>
                <a:lnTo>
                  <a:pt x="96" y="564"/>
                </a:lnTo>
                <a:lnTo>
                  <a:pt x="124" y="604"/>
                </a:lnTo>
                <a:lnTo>
                  <a:pt x="148" y="644"/>
                </a:lnTo>
                <a:lnTo>
                  <a:pt x="172" y="686"/>
                </a:lnTo>
                <a:lnTo>
                  <a:pt x="192" y="728"/>
                </a:lnTo>
                <a:lnTo>
                  <a:pt x="212" y="772"/>
                </a:lnTo>
                <a:lnTo>
                  <a:pt x="228" y="816"/>
                </a:lnTo>
                <a:lnTo>
                  <a:pt x="242" y="860"/>
                </a:lnTo>
                <a:lnTo>
                  <a:pt x="254" y="904"/>
                </a:lnTo>
                <a:lnTo>
                  <a:pt x="264" y="950"/>
                </a:lnTo>
                <a:lnTo>
                  <a:pt x="272" y="996"/>
                </a:lnTo>
                <a:lnTo>
                  <a:pt x="276" y="1042"/>
                </a:lnTo>
                <a:lnTo>
                  <a:pt x="280" y="1088"/>
                </a:lnTo>
                <a:lnTo>
                  <a:pt x="282" y="1134"/>
                </a:lnTo>
                <a:lnTo>
                  <a:pt x="280" y="1134"/>
                </a:lnTo>
                <a:lnTo>
                  <a:pt x="282" y="1134"/>
                </a:lnTo>
                <a:lnTo>
                  <a:pt x="440" y="1262"/>
                </a:lnTo>
                <a:lnTo>
                  <a:pt x="600" y="1390"/>
                </a:lnTo>
                <a:lnTo>
                  <a:pt x="760" y="1262"/>
                </a:lnTo>
                <a:lnTo>
                  <a:pt x="920" y="1134"/>
                </a:lnTo>
                <a:lnTo>
                  <a:pt x="922"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72" name="Text Box 20"/>
          <p:cNvSpPr txBox="1">
            <a:spLocks noChangeArrowheads="1"/>
          </p:cNvSpPr>
          <p:nvPr/>
        </p:nvSpPr>
        <p:spPr bwMode="auto">
          <a:xfrm>
            <a:off x="5876925" y="3644900"/>
            <a:ext cx="98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a:solidFill>
                  <a:schemeClr val="tx1"/>
                </a:solidFill>
                <a:cs typeface="Arial" charset="0"/>
              </a:rPr>
              <a:t>Betrieb</a:t>
            </a:r>
          </a:p>
        </p:txBody>
      </p:sp>
      <p:sp>
        <p:nvSpPr>
          <p:cNvPr id="23573" name="Freeform 21"/>
          <p:cNvSpPr>
            <a:spLocks/>
          </p:cNvSpPr>
          <p:nvPr/>
        </p:nvSpPr>
        <p:spPr bwMode="auto">
          <a:xfrm rot="1133859">
            <a:off x="5048250" y="4286250"/>
            <a:ext cx="1466850" cy="1800225"/>
          </a:xfrm>
          <a:custGeom>
            <a:avLst/>
            <a:gdLst>
              <a:gd name="T0" fmla="*/ 2147483647 w 924"/>
              <a:gd name="T1" fmla="*/ 2147483647 h 1134"/>
              <a:gd name="T2" fmla="*/ 2147483647 w 924"/>
              <a:gd name="T3" fmla="*/ 2147483647 h 1134"/>
              <a:gd name="T4" fmla="*/ 2147483647 w 924"/>
              <a:gd name="T5" fmla="*/ 2147483647 h 1134"/>
              <a:gd name="T6" fmla="*/ 2147483647 w 924"/>
              <a:gd name="T7" fmla="*/ 2147483647 h 1134"/>
              <a:gd name="T8" fmla="*/ 2147483647 w 924"/>
              <a:gd name="T9" fmla="*/ 2147483647 h 1134"/>
              <a:gd name="T10" fmla="*/ 2147483647 w 924"/>
              <a:gd name="T11" fmla="*/ 2147483647 h 1134"/>
              <a:gd name="T12" fmla="*/ 2147483647 w 924"/>
              <a:gd name="T13" fmla="*/ 2147483647 h 1134"/>
              <a:gd name="T14" fmla="*/ 2147483647 w 924"/>
              <a:gd name="T15" fmla="*/ 2147483647 h 1134"/>
              <a:gd name="T16" fmla="*/ 2147483647 w 924"/>
              <a:gd name="T17" fmla="*/ 2147483647 h 1134"/>
              <a:gd name="T18" fmla="*/ 2147483647 w 924"/>
              <a:gd name="T19" fmla="*/ 2147483647 h 1134"/>
              <a:gd name="T20" fmla="*/ 2147483647 w 924"/>
              <a:gd name="T21" fmla="*/ 2147483647 h 1134"/>
              <a:gd name="T22" fmla="*/ 2147483647 w 924"/>
              <a:gd name="T23" fmla="*/ 2147483647 h 1134"/>
              <a:gd name="T24" fmla="*/ 2147483647 w 924"/>
              <a:gd name="T25" fmla="*/ 2147483647 h 1134"/>
              <a:gd name="T26" fmla="*/ 2147483647 w 924"/>
              <a:gd name="T27" fmla="*/ 2147483647 h 1134"/>
              <a:gd name="T28" fmla="*/ 2147483647 w 924"/>
              <a:gd name="T29" fmla="*/ 2147483647 h 1134"/>
              <a:gd name="T30" fmla="*/ 2147483647 w 924"/>
              <a:gd name="T31" fmla="*/ 2147483647 h 1134"/>
              <a:gd name="T32" fmla="*/ 2147483647 w 924"/>
              <a:gd name="T33" fmla="*/ 2147483647 h 1134"/>
              <a:gd name="T34" fmla="*/ 2147483647 w 924"/>
              <a:gd name="T35" fmla="*/ 0 h 1134"/>
              <a:gd name="T36" fmla="*/ 2147483647 w 924"/>
              <a:gd name="T37" fmla="*/ 2147483647 h 1134"/>
              <a:gd name="T38" fmla="*/ 2147483647 w 924"/>
              <a:gd name="T39" fmla="*/ 2147483647 h 1134"/>
              <a:gd name="T40" fmla="*/ 2147483647 w 924"/>
              <a:gd name="T41" fmla="*/ 2147483647 h 1134"/>
              <a:gd name="T42" fmla="*/ 2147483647 w 924"/>
              <a:gd name="T43" fmla="*/ 0 h 1134"/>
              <a:gd name="T44" fmla="*/ 2147483647 w 924"/>
              <a:gd name="T45" fmla="*/ 0 h 1134"/>
              <a:gd name="T46" fmla="*/ 2147483647 w 924"/>
              <a:gd name="T47" fmla="*/ 0 h 1134"/>
              <a:gd name="T48" fmla="*/ 2147483647 w 924"/>
              <a:gd name="T49" fmla="*/ 2147483647 h 1134"/>
              <a:gd name="T50" fmla="*/ 2147483647 w 924"/>
              <a:gd name="T51" fmla="*/ 2147483647 h 1134"/>
              <a:gd name="T52" fmla="*/ 2147483647 w 924"/>
              <a:gd name="T53" fmla="*/ 2147483647 h 1134"/>
              <a:gd name="T54" fmla="*/ 2147483647 w 924"/>
              <a:gd name="T55" fmla="*/ 2147483647 h 1134"/>
              <a:gd name="T56" fmla="*/ 2147483647 w 924"/>
              <a:gd name="T57" fmla="*/ 2147483647 h 1134"/>
              <a:gd name="T58" fmla="*/ 2147483647 w 924"/>
              <a:gd name="T59" fmla="*/ 2147483647 h 1134"/>
              <a:gd name="T60" fmla="*/ 2147483647 w 924"/>
              <a:gd name="T61" fmla="*/ 2147483647 h 1134"/>
              <a:gd name="T62" fmla="*/ 2147483647 w 924"/>
              <a:gd name="T63" fmla="*/ 2147483647 h 1134"/>
              <a:gd name="T64" fmla="*/ 2147483647 w 924"/>
              <a:gd name="T65" fmla="*/ 2147483647 h 1134"/>
              <a:gd name="T66" fmla="*/ 2147483647 w 924"/>
              <a:gd name="T67" fmla="*/ 2147483647 h 1134"/>
              <a:gd name="T68" fmla="*/ 2147483647 w 924"/>
              <a:gd name="T69" fmla="*/ 2147483647 h 1134"/>
              <a:gd name="T70" fmla="*/ 2147483647 w 924"/>
              <a:gd name="T71" fmla="*/ 2147483647 h 1134"/>
              <a:gd name="T72" fmla="*/ 2147483647 w 924"/>
              <a:gd name="T73" fmla="*/ 2147483647 h 1134"/>
              <a:gd name="T74" fmla="*/ 2147483647 w 924"/>
              <a:gd name="T75" fmla="*/ 2147483647 h 1134"/>
              <a:gd name="T76" fmla="*/ 2147483647 w 924"/>
              <a:gd name="T77" fmla="*/ 2147483647 h 1134"/>
              <a:gd name="T78" fmla="*/ 0 w 924"/>
              <a:gd name="T79" fmla="*/ 2147483647 h 1134"/>
              <a:gd name="T80" fmla="*/ 0 w 924"/>
              <a:gd name="T81" fmla="*/ 2147483647 h 1134"/>
              <a:gd name="T82" fmla="*/ 0 w 924"/>
              <a:gd name="T83" fmla="*/ 2147483647 h 1134"/>
              <a:gd name="T84" fmla="*/ 0 w 924"/>
              <a:gd name="T85" fmla="*/ 2147483647 h 1134"/>
              <a:gd name="T86" fmla="*/ 0 w 924"/>
              <a:gd name="T87" fmla="*/ 2147483647 h 1134"/>
              <a:gd name="T88" fmla="*/ 0 w 924"/>
              <a:gd name="T89" fmla="*/ 2147483647 h 1134"/>
              <a:gd name="T90" fmla="*/ 2147483647 w 924"/>
              <a:gd name="T91" fmla="*/ 2147483647 h 1134"/>
              <a:gd name="T92" fmla="*/ 2147483647 w 924"/>
              <a:gd name="T93" fmla="*/ 2147483647 h 1134"/>
              <a:gd name="T94" fmla="*/ 2147483647 w 924"/>
              <a:gd name="T95" fmla="*/ 2147483647 h 1134"/>
              <a:gd name="T96" fmla="*/ 2147483647 w 924"/>
              <a:gd name="T97" fmla="*/ 2147483647 h 1134"/>
              <a:gd name="T98" fmla="*/ 2147483647 w 924"/>
              <a:gd name="T99" fmla="*/ 2147483647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2"/>
                </a:lnTo>
                <a:lnTo>
                  <a:pt x="24" y="884"/>
                </a:lnTo>
                <a:lnTo>
                  <a:pt x="46" y="1088"/>
                </a:lnTo>
                <a:lnTo>
                  <a:pt x="250" y="1110"/>
                </a:lnTo>
                <a:lnTo>
                  <a:pt x="452" y="1132"/>
                </a:lnTo>
                <a:lnTo>
                  <a:pt x="454"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3574" name="Text Box 22"/>
          <p:cNvSpPr txBox="1">
            <a:spLocks noChangeArrowheads="1"/>
          </p:cNvSpPr>
          <p:nvPr/>
        </p:nvSpPr>
        <p:spPr bwMode="auto">
          <a:xfrm>
            <a:off x="4738688" y="4821238"/>
            <a:ext cx="1662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400" b="0">
                <a:solidFill>
                  <a:schemeClr val="tx1"/>
                </a:solidFill>
                <a:cs typeface="Arial" charset="0"/>
              </a:rPr>
              <a:t>        </a:t>
            </a:r>
            <a:r>
              <a:rPr lang="de-DE" altLang="de-DE" sz="2000" b="0">
                <a:solidFill>
                  <a:schemeClr val="tx1"/>
                </a:solidFill>
                <a:cs typeface="Arial" charset="0"/>
              </a:rPr>
              <a:t>Fehler-</a:t>
            </a:r>
          </a:p>
          <a:p>
            <a:pPr algn="ctr" eaLnBrk="1" hangingPunct="1"/>
            <a:r>
              <a:rPr lang="de-DE" altLang="de-DE" sz="2000" b="0">
                <a:solidFill>
                  <a:schemeClr val="tx1"/>
                </a:solidFill>
                <a:cs typeface="Arial" charset="0"/>
              </a:rPr>
              <a:t>suche</a:t>
            </a:r>
          </a:p>
        </p:txBody>
      </p:sp>
      <p:sp>
        <p:nvSpPr>
          <p:cNvPr id="23575" name="Freeform 23"/>
          <p:cNvSpPr>
            <a:spLocks/>
          </p:cNvSpPr>
          <p:nvPr/>
        </p:nvSpPr>
        <p:spPr bwMode="auto">
          <a:xfrm rot="1133859">
            <a:off x="3322638" y="4962525"/>
            <a:ext cx="2206625" cy="1463675"/>
          </a:xfrm>
          <a:custGeom>
            <a:avLst/>
            <a:gdLst>
              <a:gd name="T0" fmla="*/ 2147483647 w 1390"/>
              <a:gd name="T1" fmla="*/ 2147483647 h 922"/>
              <a:gd name="T2" fmla="*/ 2147483647 w 1390"/>
              <a:gd name="T3" fmla="*/ 2147483647 h 922"/>
              <a:gd name="T4" fmla="*/ 2147483647 w 1390"/>
              <a:gd name="T5" fmla="*/ 2147483647 h 922"/>
              <a:gd name="T6" fmla="*/ 2147483647 w 1390"/>
              <a:gd name="T7" fmla="*/ 2147483647 h 922"/>
              <a:gd name="T8" fmla="*/ 2147483647 w 1390"/>
              <a:gd name="T9" fmla="*/ 2147483647 h 922"/>
              <a:gd name="T10" fmla="*/ 2147483647 w 1390"/>
              <a:gd name="T11" fmla="*/ 2147483647 h 922"/>
              <a:gd name="T12" fmla="*/ 2147483647 w 1390"/>
              <a:gd name="T13" fmla="*/ 2147483647 h 922"/>
              <a:gd name="T14" fmla="*/ 2147483647 w 1390"/>
              <a:gd name="T15" fmla="*/ 2147483647 h 922"/>
              <a:gd name="T16" fmla="*/ 2147483647 w 1390"/>
              <a:gd name="T17" fmla="*/ 2147483647 h 922"/>
              <a:gd name="T18" fmla="*/ 2147483647 w 1390"/>
              <a:gd name="T19" fmla="*/ 2147483647 h 922"/>
              <a:gd name="T20" fmla="*/ 2147483647 w 1390"/>
              <a:gd name="T21" fmla="*/ 2147483647 h 922"/>
              <a:gd name="T22" fmla="*/ 2147483647 w 1390"/>
              <a:gd name="T23" fmla="*/ 2147483647 h 922"/>
              <a:gd name="T24" fmla="*/ 2147483647 w 1390"/>
              <a:gd name="T25" fmla="*/ 2147483647 h 922"/>
              <a:gd name="T26" fmla="*/ 2147483647 w 1390"/>
              <a:gd name="T27" fmla="*/ 2147483647 h 922"/>
              <a:gd name="T28" fmla="*/ 2147483647 w 1390"/>
              <a:gd name="T29" fmla="*/ 2147483647 h 922"/>
              <a:gd name="T30" fmla="*/ 2147483647 w 1390"/>
              <a:gd name="T31" fmla="*/ 2147483647 h 922"/>
              <a:gd name="T32" fmla="*/ 2147483647 w 1390"/>
              <a:gd name="T33" fmla="*/ 2147483647 h 922"/>
              <a:gd name="T34" fmla="*/ 2147483647 w 1390"/>
              <a:gd name="T35" fmla="*/ 2147483647 h 922"/>
              <a:gd name="T36" fmla="*/ 2147483647 w 1390"/>
              <a:gd name="T37" fmla="*/ 2147483647 h 922"/>
              <a:gd name="T38" fmla="*/ 2147483647 w 1390"/>
              <a:gd name="T39" fmla="*/ 2147483647 h 922"/>
              <a:gd name="T40" fmla="*/ 2147483647 w 1390"/>
              <a:gd name="T41" fmla="*/ 2147483647 h 922"/>
              <a:gd name="T42" fmla="*/ 2147483647 w 1390"/>
              <a:gd name="T43" fmla="*/ 0 h 922"/>
              <a:gd name="T44" fmla="*/ 2147483647 w 1390"/>
              <a:gd name="T45" fmla="*/ 0 h 922"/>
              <a:gd name="T46" fmla="*/ 2147483647 w 1390"/>
              <a:gd name="T47" fmla="*/ 0 h 922"/>
              <a:gd name="T48" fmla="*/ 2147483647 w 1390"/>
              <a:gd name="T49" fmla="*/ 2147483647 h 922"/>
              <a:gd name="T50" fmla="*/ 2147483647 w 1390"/>
              <a:gd name="T51" fmla="*/ 2147483647 h 922"/>
              <a:gd name="T52" fmla="*/ 2147483647 w 1390"/>
              <a:gd name="T53" fmla="*/ 2147483647 h 922"/>
              <a:gd name="T54" fmla="*/ 2147483647 w 1390"/>
              <a:gd name="T55" fmla="*/ 2147483647 h 922"/>
              <a:gd name="T56" fmla="*/ 2147483647 w 1390"/>
              <a:gd name="T57" fmla="*/ 2147483647 h 922"/>
              <a:gd name="T58" fmla="*/ 2147483647 w 1390"/>
              <a:gd name="T59" fmla="*/ 2147483647 h 922"/>
              <a:gd name="T60" fmla="*/ 2147483647 w 1390"/>
              <a:gd name="T61" fmla="*/ 2147483647 h 922"/>
              <a:gd name="T62" fmla="*/ 2147483647 w 1390"/>
              <a:gd name="T63" fmla="*/ 2147483647 h 922"/>
              <a:gd name="T64" fmla="*/ 2147483647 w 1390"/>
              <a:gd name="T65" fmla="*/ 2147483647 h 922"/>
              <a:gd name="T66" fmla="*/ 2147483647 w 1390"/>
              <a:gd name="T67" fmla="*/ 2147483647 h 922"/>
              <a:gd name="T68" fmla="*/ 2147483647 w 1390"/>
              <a:gd name="T69" fmla="*/ 2147483647 h 922"/>
              <a:gd name="T70" fmla="*/ 2147483647 w 1390"/>
              <a:gd name="T71" fmla="*/ 2147483647 h 922"/>
              <a:gd name="T72" fmla="*/ 2147483647 w 1390"/>
              <a:gd name="T73" fmla="*/ 2147483647 h 922"/>
              <a:gd name="T74" fmla="*/ 2147483647 w 1390"/>
              <a:gd name="T75" fmla="*/ 2147483647 h 922"/>
              <a:gd name="T76" fmla="*/ 2147483647 w 1390"/>
              <a:gd name="T77" fmla="*/ 2147483647 h 922"/>
              <a:gd name="T78" fmla="*/ 2147483647 w 1390"/>
              <a:gd name="T79" fmla="*/ 2147483647 h 922"/>
              <a:gd name="T80" fmla="*/ 2147483647 w 1390"/>
              <a:gd name="T81" fmla="*/ 2147483647 h 922"/>
              <a:gd name="T82" fmla="*/ 2147483647 w 1390"/>
              <a:gd name="T83" fmla="*/ 2147483647 h 922"/>
              <a:gd name="T84" fmla="*/ 2147483647 w 1390"/>
              <a:gd name="T85" fmla="*/ 2147483647 h 922"/>
              <a:gd name="T86" fmla="*/ 2147483647 w 1390"/>
              <a:gd name="T87" fmla="*/ 2147483647 h 922"/>
              <a:gd name="T88" fmla="*/ 2147483647 w 1390"/>
              <a:gd name="T89" fmla="*/ 2147483647 h 922"/>
              <a:gd name="T90" fmla="*/ 2147483647 w 1390"/>
              <a:gd name="T91" fmla="*/ 2147483647 h 922"/>
              <a:gd name="T92" fmla="*/ 0 w 1390"/>
              <a:gd name="T93" fmla="*/ 2147483647 h 922"/>
              <a:gd name="T94" fmla="*/ 2147483647 w 1390"/>
              <a:gd name="T95" fmla="*/ 2147483647 h 922"/>
              <a:gd name="T96" fmla="*/ 2147483647 w 1390"/>
              <a:gd name="T97" fmla="*/ 2147483647 h 922"/>
              <a:gd name="T98" fmla="*/ 2147483647 w 1390"/>
              <a:gd name="T99" fmla="*/ 2147483647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128" y="440"/>
                </a:lnTo>
                <a:lnTo>
                  <a:pt x="0" y="600"/>
                </a:lnTo>
                <a:lnTo>
                  <a:pt x="128" y="760"/>
                </a:lnTo>
                <a:lnTo>
                  <a:pt x="256" y="920"/>
                </a:lnTo>
                <a:lnTo>
                  <a:pt x="256" y="922"/>
                </a:lnTo>
                <a:close/>
              </a:path>
            </a:pathLst>
          </a:custGeom>
          <a:solidFill>
            <a:srgbClr val="FE4848"/>
          </a:solidFill>
          <a:ln w="3175">
            <a:solidFill>
              <a:schemeClr val="hlink"/>
            </a:solidFill>
            <a:prstDash val="solid"/>
            <a:round/>
            <a:headEnd/>
            <a:tailEnd/>
          </a:ln>
        </p:spPr>
        <p:txBody>
          <a:bodyPr/>
          <a:lstStyle/>
          <a:p>
            <a:endParaRPr lang="de-DE"/>
          </a:p>
        </p:txBody>
      </p:sp>
      <p:sp>
        <p:nvSpPr>
          <p:cNvPr id="23576" name="Text Box 24"/>
          <p:cNvSpPr txBox="1">
            <a:spLocks noChangeArrowheads="1"/>
          </p:cNvSpPr>
          <p:nvPr/>
        </p:nvSpPr>
        <p:spPr bwMode="auto">
          <a:xfrm>
            <a:off x="3348038" y="5518150"/>
            <a:ext cx="162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000" b="0">
                <a:solidFill>
                  <a:schemeClr val="tx1"/>
                </a:solidFill>
                <a:cs typeface="Arial" charset="0"/>
              </a:rPr>
              <a:t>Manipulation</a:t>
            </a:r>
          </a:p>
        </p:txBody>
      </p:sp>
      <p:pic>
        <p:nvPicPr>
          <p:cNvPr id="23577"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2589213"/>
            <a:ext cx="18653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8" name="Textfeld 1"/>
          <p:cNvSpPr txBox="1">
            <a:spLocks noChangeArrowheads="1"/>
          </p:cNvSpPr>
          <p:nvPr/>
        </p:nvSpPr>
        <p:spPr bwMode="auto">
          <a:xfrm>
            <a:off x="4932363" y="616585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3579" name="Textfeld 1"/>
          <p:cNvSpPr txBox="1">
            <a:spLocks noChangeArrowheads="1"/>
          </p:cNvSpPr>
          <p:nvPr/>
        </p:nvSpPr>
        <p:spPr bwMode="auto">
          <a:xfrm>
            <a:off x="7235825" y="6176963"/>
            <a:ext cx="1287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2358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FDF88551-8861-4F41-89F6-10E8212F88D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4579"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8273159F-CB23-473A-A488-4F5921A2E369}" type="slidenum">
              <a:rPr lang="de-DE" altLang="de-DE" sz="1300" b="0" smtClean="0">
                <a:solidFill>
                  <a:schemeClr val="bg1"/>
                </a:solidFill>
              </a:rPr>
              <a:pPr/>
              <a:t>22</a:t>
            </a:fld>
            <a:endParaRPr lang="de-DE" altLang="de-DE" sz="1300" b="0" smtClean="0">
              <a:solidFill>
                <a:schemeClr val="bg1"/>
              </a:solidFill>
            </a:endParaRPr>
          </a:p>
        </p:txBody>
      </p:sp>
      <p:sp>
        <p:nvSpPr>
          <p:cNvPr id="236547" name="Line 3"/>
          <p:cNvSpPr>
            <a:spLocks noChangeShapeType="1"/>
          </p:cNvSpPr>
          <p:nvPr/>
        </p:nvSpPr>
        <p:spPr bwMode="auto">
          <a:xfrm>
            <a:off x="2411413" y="4724400"/>
            <a:ext cx="0" cy="863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581" name="Group 5"/>
          <p:cNvGrpSpPr>
            <a:grpSpLocks/>
          </p:cNvGrpSpPr>
          <p:nvPr/>
        </p:nvGrpSpPr>
        <p:grpSpPr bwMode="auto">
          <a:xfrm>
            <a:off x="684213" y="1947863"/>
            <a:ext cx="3379787" cy="3065462"/>
            <a:chOff x="2245" y="1752"/>
            <a:chExt cx="2129" cy="1931"/>
          </a:xfrm>
        </p:grpSpPr>
        <p:sp>
          <p:nvSpPr>
            <p:cNvPr id="24589" name="Freeform 6"/>
            <p:cNvSpPr>
              <a:spLocks/>
            </p:cNvSpPr>
            <p:nvPr/>
          </p:nvSpPr>
          <p:spPr bwMode="auto">
            <a:xfrm rot="1133859">
              <a:off x="2245" y="2388"/>
              <a:ext cx="587" cy="849"/>
            </a:xfrm>
            <a:custGeom>
              <a:avLst/>
              <a:gdLst>
                <a:gd name="T0" fmla="*/ 0 w 922"/>
                <a:gd name="T1" fmla="*/ 1 h 1388"/>
                <a:gd name="T2" fmla="*/ 0 w 922"/>
                <a:gd name="T3" fmla="*/ 1 h 1388"/>
                <a:gd name="T4" fmla="*/ 1 w 922"/>
                <a:gd name="T5" fmla="*/ 1 h 1388"/>
                <a:gd name="T6" fmla="*/ 1 w 922"/>
                <a:gd name="T7" fmla="*/ 1 h 1388"/>
                <a:gd name="T8" fmla="*/ 1 w 922"/>
                <a:gd name="T9" fmla="*/ 1 h 1388"/>
                <a:gd name="T10" fmla="*/ 1 w 922"/>
                <a:gd name="T11" fmla="*/ 1 h 1388"/>
                <a:gd name="T12" fmla="*/ 1 w 922"/>
                <a:gd name="T13" fmla="*/ 1 h 1388"/>
                <a:gd name="T14" fmla="*/ 1 w 922"/>
                <a:gd name="T15" fmla="*/ 1 h 1388"/>
                <a:gd name="T16" fmla="*/ 1 w 922"/>
                <a:gd name="T17" fmla="*/ 1 h 1388"/>
                <a:gd name="T18" fmla="*/ 1 w 922"/>
                <a:gd name="T19" fmla="*/ 1 h 1388"/>
                <a:gd name="T20" fmla="*/ 1 w 922"/>
                <a:gd name="T21" fmla="*/ 1 h 1388"/>
                <a:gd name="T22" fmla="*/ 1 w 922"/>
                <a:gd name="T23" fmla="*/ 1 h 1388"/>
                <a:gd name="T24" fmla="*/ 1 w 922"/>
                <a:gd name="T25" fmla="*/ 1 h 1388"/>
                <a:gd name="T26" fmla="*/ 1 w 922"/>
                <a:gd name="T27" fmla="*/ 1 h 1388"/>
                <a:gd name="T28" fmla="*/ 1 w 922"/>
                <a:gd name="T29" fmla="*/ 1 h 1388"/>
                <a:gd name="T30" fmla="*/ 1 w 922"/>
                <a:gd name="T31" fmla="*/ 1 h 1388"/>
                <a:gd name="T32" fmla="*/ 1 w 922"/>
                <a:gd name="T33" fmla="*/ 1 h 1388"/>
                <a:gd name="T34" fmla="*/ 1 w 922"/>
                <a:gd name="T35" fmla="*/ 1 h 1388"/>
                <a:gd name="T36" fmla="*/ 1 w 922"/>
                <a:gd name="T37" fmla="*/ 1 h 1388"/>
                <a:gd name="T38" fmla="*/ 1 w 922"/>
                <a:gd name="T39" fmla="*/ 1 h 1388"/>
                <a:gd name="T40" fmla="*/ 1 w 922"/>
                <a:gd name="T41" fmla="*/ 1 h 1388"/>
                <a:gd name="T42" fmla="*/ 1 w 922"/>
                <a:gd name="T43" fmla="*/ 1 h 1388"/>
                <a:gd name="T44" fmla="*/ 1 w 922"/>
                <a:gd name="T45" fmla="*/ 1 h 1388"/>
                <a:gd name="T46" fmla="*/ 1 w 922"/>
                <a:gd name="T47" fmla="*/ 1 h 1388"/>
                <a:gd name="T48" fmla="*/ 1 w 922"/>
                <a:gd name="T49" fmla="*/ 1 h 1388"/>
                <a:gd name="T50" fmla="*/ 1 w 922"/>
                <a:gd name="T51" fmla="*/ 1 h 1388"/>
                <a:gd name="T52" fmla="*/ 1 w 922"/>
                <a:gd name="T53" fmla="*/ 1 h 1388"/>
                <a:gd name="T54" fmla="*/ 1 w 922"/>
                <a:gd name="T55" fmla="*/ 1 h 1388"/>
                <a:gd name="T56" fmla="*/ 1 w 922"/>
                <a:gd name="T57" fmla="*/ 1 h 1388"/>
                <a:gd name="T58" fmla="*/ 1 w 922"/>
                <a:gd name="T59" fmla="*/ 1 h 1388"/>
                <a:gd name="T60" fmla="*/ 1 w 922"/>
                <a:gd name="T61" fmla="*/ 1 h 1388"/>
                <a:gd name="T62" fmla="*/ 1 w 922"/>
                <a:gd name="T63" fmla="*/ 1 h 1388"/>
                <a:gd name="T64" fmla="*/ 1 w 922"/>
                <a:gd name="T65" fmla="*/ 1 h 1388"/>
                <a:gd name="T66" fmla="*/ 1 w 922"/>
                <a:gd name="T67" fmla="*/ 1 h 1388"/>
                <a:gd name="T68" fmla="*/ 1 w 922"/>
                <a:gd name="T69" fmla="*/ 1 h 1388"/>
                <a:gd name="T70" fmla="*/ 1 w 922"/>
                <a:gd name="T71" fmla="*/ 1 h 1388"/>
                <a:gd name="T72" fmla="*/ 1 w 922"/>
                <a:gd name="T73" fmla="*/ 1 h 1388"/>
                <a:gd name="T74" fmla="*/ 1 w 922"/>
                <a:gd name="T75" fmla="*/ 1 h 1388"/>
                <a:gd name="T76" fmla="*/ 1 w 922"/>
                <a:gd name="T77" fmla="*/ 1 h 1388"/>
                <a:gd name="T78" fmla="*/ 1 w 922"/>
                <a:gd name="T79" fmla="*/ 1 h 1388"/>
                <a:gd name="T80" fmla="*/ 1 w 922"/>
                <a:gd name="T81" fmla="*/ 1 h 1388"/>
                <a:gd name="T82" fmla="*/ 1 w 922"/>
                <a:gd name="T83" fmla="*/ 1 h 1388"/>
                <a:gd name="T84" fmla="*/ 1 w 922"/>
                <a:gd name="T85" fmla="*/ 1 h 1388"/>
                <a:gd name="T86" fmla="*/ 1 w 922"/>
                <a:gd name="T87" fmla="*/ 1 h 1388"/>
                <a:gd name="T88" fmla="*/ 1 w 922"/>
                <a:gd name="T89" fmla="*/ 1 h 1388"/>
                <a:gd name="T90" fmla="*/ 1 w 922"/>
                <a:gd name="T91" fmla="*/ 1 h 1388"/>
                <a:gd name="T92" fmla="*/ 1 w 922"/>
                <a:gd name="T93" fmla="*/ 0 h 1388"/>
                <a:gd name="T94" fmla="*/ 1 w 922"/>
                <a:gd name="T95" fmla="*/ 1 h 1388"/>
                <a:gd name="T96" fmla="*/ 1 w 922"/>
                <a:gd name="T97" fmla="*/ 1 h 1388"/>
                <a:gd name="T98" fmla="*/ 0 w 922"/>
                <a:gd name="T99" fmla="*/ 1 h 13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88">
                  <a:moveTo>
                    <a:pt x="0" y="254"/>
                  </a:moveTo>
                  <a:lnTo>
                    <a:pt x="0" y="254"/>
                  </a:lnTo>
                  <a:lnTo>
                    <a:pt x="2" y="332"/>
                  </a:lnTo>
                  <a:lnTo>
                    <a:pt x="6" y="408"/>
                  </a:lnTo>
                  <a:lnTo>
                    <a:pt x="16" y="484"/>
                  </a:lnTo>
                  <a:lnTo>
                    <a:pt x="28" y="560"/>
                  </a:lnTo>
                  <a:lnTo>
                    <a:pt x="44" y="636"/>
                  </a:lnTo>
                  <a:lnTo>
                    <a:pt x="66" y="712"/>
                  </a:lnTo>
                  <a:lnTo>
                    <a:pt x="88" y="786"/>
                  </a:lnTo>
                  <a:lnTo>
                    <a:pt x="116" y="858"/>
                  </a:lnTo>
                  <a:lnTo>
                    <a:pt x="148" y="930"/>
                  </a:lnTo>
                  <a:lnTo>
                    <a:pt x="182" y="1000"/>
                  </a:lnTo>
                  <a:lnTo>
                    <a:pt x="220" y="1070"/>
                  </a:lnTo>
                  <a:lnTo>
                    <a:pt x="264" y="1138"/>
                  </a:lnTo>
                  <a:lnTo>
                    <a:pt x="308" y="1202"/>
                  </a:lnTo>
                  <a:lnTo>
                    <a:pt x="358" y="1266"/>
                  </a:lnTo>
                  <a:lnTo>
                    <a:pt x="412" y="1328"/>
                  </a:lnTo>
                  <a:lnTo>
                    <a:pt x="468" y="1388"/>
                  </a:lnTo>
                  <a:lnTo>
                    <a:pt x="492" y="1186"/>
                  </a:lnTo>
                  <a:lnTo>
                    <a:pt x="514" y="982"/>
                  </a:lnTo>
                  <a:lnTo>
                    <a:pt x="718" y="960"/>
                  </a:lnTo>
                  <a:lnTo>
                    <a:pt x="920" y="936"/>
                  </a:lnTo>
                  <a:lnTo>
                    <a:pt x="922" y="936"/>
                  </a:lnTo>
                  <a:lnTo>
                    <a:pt x="886" y="900"/>
                  </a:lnTo>
                  <a:lnTo>
                    <a:pt x="856" y="864"/>
                  </a:lnTo>
                  <a:lnTo>
                    <a:pt x="826" y="824"/>
                  </a:lnTo>
                  <a:lnTo>
                    <a:pt x="798" y="786"/>
                  </a:lnTo>
                  <a:lnTo>
                    <a:pt x="772" y="744"/>
                  </a:lnTo>
                  <a:lnTo>
                    <a:pt x="750" y="704"/>
                  </a:lnTo>
                  <a:lnTo>
                    <a:pt x="728" y="660"/>
                  </a:lnTo>
                  <a:lnTo>
                    <a:pt x="710" y="618"/>
                  </a:lnTo>
                  <a:lnTo>
                    <a:pt x="694" y="574"/>
                  </a:lnTo>
                  <a:lnTo>
                    <a:pt x="680" y="530"/>
                  </a:lnTo>
                  <a:lnTo>
                    <a:pt x="666" y="484"/>
                  </a:lnTo>
                  <a:lnTo>
                    <a:pt x="658" y="440"/>
                  </a:lnTo>
                  <a:lnTo>
                    <a:pt x="650" y="394"/>
                  </a:lnTo>
                  <a:lnTo>
                    <a:pt x="644" y="348"/>
                  </a:lnTo>
                  <a:lnTo>
                    <a:pt x="640" y="302"/>
                  </a:lnTo>
                  <a:lnTo>
                    <a:pt x="640" y="256"/>
                  </a:lnTo>
                  <a:lnTo>
                    <a:pt x="640" y="254"/>
                  </a:lnTo>
                  <a:lnTo>
                    <a:pt x="480" y="128"/>
                  </a:lnTo>
                  <a:lnTo>
                    <a:pt x="320" y="0"/>
                  </a:lnTo>
                  <a:lnTo>
                    <a:pt x="160" y="128"/>
                  </a:lnTo>
                  <a:lnTo>
                    <a:pt x="2" y="254"/>
                  </a:lnTo>
                  <a:lnTo>
                    <a:pt x="0" y="2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590" name="Text Box 7"/>
            <p:cNvSpPr txBox="1">
              <a:spLocks noChangeArrowheads="1"/>
            </p:cNvSpPr>
            <p:nvPr/>
          </p:nvSpPr>
          <p:spPr bwMode="auto">
            <a:xfrm>
              <a:off x="2336" y="2568"/>
              <a:ext cx="346" cy="317"/>
            </a:xfrm>
            <a:prstGeom prst="rect">
              <a:avLst/>
            </a:prstGeom>
            <a:solidFill>
              <a:srgbClr val="FFFF99"/>
            </a:solidFill>
            <a:ln>
              <a:noFill/>
            </a:ln>
            <a:effectLst/>
            <a:extLs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a:solidFill>
                    <a:schemeClr val="tx1"/>
                  </a:solidFill>
                  <a:cs typeface="Arial" charset="0"/>
                </a:rPr>
                <a:t>Ver-</a:t>
              </a:r>
            </a:p>
            <a:p>
              <a:pPr eaLnBrk="1" hangingPunct="1"/>
              <a:r>
                <a:rPr lang="de-DE" altLang="de-DE" sz="1400" b="0">
                  <a:solidFill>
                    <a:schemeClr val="tx1"/>
                  </a:solidFill>
                  <a:cs typeface="Arial" charset="0"/>
                </a:rPr>
                <a:t>kauf</a:t>
              </a:r>
            </a:p>
          </p:txBody>
        </p:sp>
        <p:sp>
          <p:nvSpPr>
            <p:cNvPr id="24591" name="Freeform 8"/>
            <p:cNvSpPr>
              <a:spLocks/>
            </p:cNvSpPr>
            <p:nvPr/>
          </p:nvSpPr>
          <p:spPr bwMode="auto">
            <a:xfrm rot="1133859">
              <a:off x="2378" y="3051"/>
              <a:ext cx="722" cy="565"/>
            </a:xfrm>
            <a:custGeom>
              <a:avLst/>
              <a:gdLst>
                <a:gd name="T0" fmla="*/ 0 w 1134"/>
                <a:gd name="T1" fmla="*/ 1 h 924"/>
                <a:gd name="T2" fmla="*/ 0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1 w 1134"/>
                <a:gd name="T35" fmla="*/ 1 h 924"/>
                <a:gd name="T36" fmla="*/ 1 w 1134"/>
                <a:gd name="T37" fmla="*/ 1 h 924"/>
                <a:gd name="T38" fmla="*/ 1 w 1134"/>
                <a:gd name="T39" fmla="*/ 1 h 924"/>
                <a:gd name="T40" fmla="*/ 1 w 1134"/>
                <a:gd name="T41" fmla="*/ 1 h 924"/>
                <a:gd name="T42" fmla="*/ 1 w 1134"/>
                <a:gd name="T43" fmla="*/ 1 h 924"/>
                <a:gd name="T44" fmla="*/ 1 w 1134"/>
                <a:gd name="T45" fmla="*/ 1 h 924"/>
                <a:gd name="T46" fmla="*/ 1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0 h 924"/>
                <a:gd name="T82" fmla="*/ 1 w 1134"/>
                <a:gd name="T83" fmla="*/ 1 h 924"/>
                <a:gd name="T84" fmla="*/ 1 w 1134"/>
                <a:gd name="T85" fmla="*/ 1 h 924"/>
                <a:gd name="T86" fmla="*/ 1 w 1134"/>
                <a:gd name="T87" fmla="*/ 0 h 924"/>
                <a:gd name="T88" fmla="*/ 1 w 1134"/>
                <a:gd name="T89" fmla="*/ 1 h 924"/>
                <a:gd name="T90" fmla="*/ 1 w 1134"/>
                <a:gd name="T91" fmla="*/ 1 h 924"/>
                <a:gd name="T92" fmla="*/ 1 w 1134"/>
                <a:gd name="T93" fmla="*/ 1 h 924"/>
                <a:gd name="T94" fmla="*/ 1 w 1134"/>
                <a:gd name="T95" fmla="*/ 1 h 924"/>
                <a:gd name="T96" fmla="*/ 1 w 1134"/>
                <a:gd name="T97" fmla="*/ 1 h 924"/>
                <a:gd name="T98" fmla="*/ 0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0" y="454"/>
                  </a:moveTo>
                  <a:lnTo>
                    <a:pt x="0" y="454"/>
                  </a:lnTo>
                  <a:lnTo>
                    <a:pt x="56" y="506"/>
                  </a:lnTo>
                  <a:lnTo>
                    <a:pt x="114" y="556"/>
                  </a:lnTo>
                  <a:lnTo>
                    <a:pt x="174" y="604"/>
                  </a:lnTo>
                  <a:lnTo>
                    <a:pt x="236" y="650"/>
                  </a:lnTo>
                  <a:lnTo>
                    <a:pt x="302" y="692"/>
                  </a:lnTo>
                  <a:lnTo>
                    <a:pt x="370" y="730"/>
                  </a:lnTo>
                  <a:lnTo>
                    <a:pt x="438" y="766"/>
                  </a:lnTo>
                  <a:lnTo>
                    <a:pt x="510" y="798"/>
                  </a:lnTo>
                  <a:lnTo>
                    <a:pt x="582" y="826"/>
                  </a:lnTo>
                  <a:lnTo>
                    <a:pt x="656" y="852"/>
                  </a:lnTo>
                  <a:lnTo>
                    <a:pt x="732" y="874"/>
                  </a:lnTo>
                  <a:lnTo>
                    <a:pt x="810" y="892"/>
                  </a:lnTo>
                  <a:lnTo>
                    <a:pt x="890" y="906"/>
                  </a:lnTo>
                  <a:lnTo>
                    <a:pt x="970" y="916"/>
                  </a:lnTo>
                  <a:lnTo>
                    <a:pt x="1050" y="922"/>
                  </a:lnTo>
                  <a:lnTo>
                    <a:pt x="1134" y="924"/>
                  </a:lnTo>
                  <a:lnTo>
                    <a:pt x="1006" y="764"/>
                  </a:lnTo>
                  <a:lnTo>
                    <a:pt x="878" y="604"/>
                  </a:lnTo>
                  <a:lnTo>
                    <a:pt x="1006" y="444"/>
                  </a:lnTo>
                  <a:lnTo>
                    <a:pt x="1134" y="284"/>
                  </a:lnTo>
                  <a:lnTo>
                    <a:pt x="1084" y="282"/>
                  </a:lnTo>
                  <a:lnTo>
                    <a:pt x="1036" y="278"/>
                  </a:lnTo>
                  <a:lnTo>
                    <a:pt x="986" y="272"/>
                  </a:lnTo>
                  <a:lnTo>
                    <a:pt x="940" y="264"/>
                  </a:lnTo>
                  <a:lnTo>
                    <a:pt x="892" y="254"/>
                  </a:lnTo>
                  <a:lnTo>
                    <a:pt x="848" y="240"/>
                  </a:lnTo>
                  <a:lnTo>
                    <a:pt x="802" y="226"/>
                  </a:lnTo>
                  <a:lnTo>
                    <a:pt x="758" y="208"/>
                  </a:lnTo>
                  <a:lnTo>
                    <a:pt x="716" y="188"/>
                  </a:lnTo>
                  <a:lnTo>
                    <a:pt x="674" y="168"/>
                  </a:lnTo>
                  <a:lnTo>
                    <a:pt x="634" y="144"/>
                  </a:lnTo>
                  <a:lnTo>
                    <a:pt x="596" y="120"/>
                  </a:lnTo>
                  <a:lnTo>
                    <a:pt x="558" y="92"/>
                  </a:lnTo>
                  <a:lnTo>
                    <a:pt x="522" y="64"/>
                  </a:lnTo>
                  <a:lnTo>
                    <a:pt x="486" y="34"/>
                  </a:lnTo>
                  <a:lnTo>
                    <a:pt x="454" y="2"/>
                  </a:lnTo>
                  <a:lnTo>
                    <a:pt x="454" y="0"/>
                  </a:lnTo>
                  <a:lnTo>
                    <a:pt x="452" y="2"/>
                  </a:lnTo>
                  <a:lnTo>
                    <a:pt x="452" y="0"/>
                  </a:lnTo>
                  <a:lnTo>
                    <a:pt x="452" y="2"/>
                  </a:lnTo>
                  <a:lnTo>
                    <a:pt x="250" y="24"/>
                  </a:lnTo>
                  <a:lnTo>
                    <a:pt x="46" y="46"/>
                  </a:lnTo>
                  <a:lnTo>
                    <a:pt x="24" y="250"/>
                  </a:lnTo>
                  <a:lnTo>
                    <a:pt x="2" y="452"/>
                  </a:lnTo>
                  <a:lnTo>
                    <a:pt x="0" y="45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592" name="Text Box 9"/>
            <p:cNvSpPr txBox="1">
              <a:spLocks noChangeArrowheads="1"/>
            </p:cNvSpPr>
            <p:nvPr/>
          </p:nvSpPr>
          <p:spPr bwMode="auto">
            <a:xfrm>
              <a:off x="2447" y="3195"/>
              <a:ext cx="597" cy="31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a:solidFill>
                    <a:schemeClr val="tx1"/>
                  </a:solidFill>
                  <a:cs typeface="Arial" charset="0"/>
                </a:rPr>
                <a:t>Konstruk-</a:t>
              </a:r>
            </a:p>
            <a:p>
              <a:pPr eaLnBrk="1" hangingPunct="1"/>
              <a:r>
                <a:rPr lang="de-DE" altLang="de-DE" sz="1400" b="0">
                  <a:solidFill>
                    <a:schemeClr val="tx1"/>
                  </a:solidFill>
                  <a:cs typeface="Arial" charset="0"/>
                </a:rPr>
                <a:t>     tion</a:t>
              </a:r>
            </a:p>
          </p:txBody>
        </p:sp>
        <p:sp>
          <p:nvSpPr>
            <p:cNvPr id="24593" name="Freeform 10"/>
            <p:cNvSpPr>
              <a:spLocks/>
            </p:cNvSpPr>
            <p:nvPr/>
          </p:nvSpPr>
          <p:spPr bwMode="auto">
            <a:xfrm rot="1133859">
              <a:off x="2453" y="1881"/>
              <a:ext cx="587" cy="694"/>
            </a:xfrm>
            <a:custGeom>
              <a:avLst/>
              <a:gdLst>
                <a:gd name="T0" fmla="*/ 1 w 922"/>
                <a:gd name="T1" fmla="*/ 0 h 1134"/>
                <a:gd name="T2" fmla="*/ 1 w 922"/>
                <a:gd name="T3" fmla="*/ 0 h 1134"/>
                <a:gd name="T4" fmla="*/ 1 w 922"/>
                <a:gd name="T5" fmla="*/ 1 h 1134"/>
                <a:gd name="T6" fmla="*/ 1 w 922"/>
                <a:gd name="T7" fmla="*/ 1 h 1134"/>
                <a:gd name="T8" fmla="*/ 1 w 922"/>
                <a:gd name="T9" fmla="*/ 1 h 1134"/>
                <a:gd name="T10" fmla="*/ 1 w 922"/>
                <a:gd name="T11" fmla="*/ 1 h 1134"/>
                <a:gd name="T12" fmla="*/ 1 w 922"/>
                <a:gd name="T13" fmla="*/ 1 h 1134"/>
                <a:gd name="T14" fmla="*/ 1 w 922"/>
                <a:gd name="T15" fmla="*/ 1 h 1134"/>
                <a:gd name="T16" fmla="*/ 1 w 922"/>
                <a:gd name="T17" fmla="*/ 1 h 1134"/>
                <a:gd name="T18" fmla="*/ 1 w 922"/>
                <a:gd name="T19" fmla="*/ 1 h 1134"/>
                <a:gd name="T20" fmla="*/ 1 w 922"/>
                <a:gd name="T21" fmla="*/ 1 h 1134"/>
                <a:gd name="T22" fmla="*/ 1 w 922"/>
                <a:gd name="T23" fmla="*/ 1 h 1134"/>
                <a:gd name="T24" fmla="*/ 1 w 922"/>
                <a:gd name="T25" fmla="*/ 1 h 1134"/>
                <a:gd name="T26" fmla="*/ 1 w 922"/>
                <a:gd name="T27" fmla="*/ 1 h 1134"/>
                <a:gd name="T28" fmla="*/ 1 w 922"/>
                <a:gd name="T29" fmla="*/ 1 h 1134"/>
                <a:gd name="T30" fmla="*/ 1 w 922"/>
                <a:gd name="T31" fmla="*/ 1 h 1134"/>
                <a:gd name="T32" fmla="*/ 1 w 922"/>
                <a:gd name="T33" fmla="*/ 1 h 1134"/>
                <a:gd name="T34" fmla="*/ 0 w 922"/>
                <a:gd name="T35" fmla="*/ 1 h 1134"/>
                <a:gd name="T36" fmla="*/ 1 w 922"/>
                <a:gd name="T37" fmla="*/ 1 h 1134"/>
                <a:gd name="T38" fmla="*/ 1 w 922"/>
                <a:gd name="T39" fmla="*/ 1 h 1134"/>
                <a:gd name="T40" fmla="*/ 1 w 922"/>
                <a:gd name="T41" fmla="*/ 1 h 1134"/>
                <a:gd name="T42" fmla="*/ 1 w 922"/>
                <a:gd name="T43" fmla="*/ 1 h 1134"/>
                <a:gd name="T44" fmla="*/ 1 w 922"/>
                <a:gd name="T45" fmla="*/ 1 h 1134"/>
                <a:gd name="T46" fmla="*/ 1 w 922"/>
                <a:gd name="T47" fmla="*/ 1 h 1134"/>
                <a:gd name="T48" fmla="*/ 1 w 922"/>
                <a:gd name="T49" fmla="*/ 1 h 1134"/>
                <a:gd name="T50" fmla="*/ 1 w 922"/>
                <a:gd name="T51" fmla="*/ 1 h 1134"/>
                <a:gd name="T52" fmla="*/ 1 w 922"/>
                <a:gd name="T53" fmla="*/ 1 h 1134"/>
                <a:gd name="T54" fmla="*/ 1 w 922"/>
                <a:gd name="T55" fmla="*/ 1 h 1134"/>
                <a:gd name="T56" fmla="*/ 1 w 922"/>
                <a:gd name="T57" fmla="*/ 1 h 1134"/>
                <a:gd name="T58" fmla="*/ 1 w 922"/>
                <a:gd name="T59" fmla="*/ 1 h 1134"/>
                <a:gd name="T60" fmla="*/ 1 w 922"/>
                <a:gd name="T61" fmla="*/ 1 h 1134"/>
                <a:gd name="T62" fmla="*/ 1 w 922"/>
                <a:gd name="T63" fmla="*/ 1 h 1134"/>
                <a:gd name="T64" fmla="*/ 1 w 922"/>
                <a:gd name="T65" fmla="*/ 1 h 1134"/>
                <a:gd name="T66" fmla="*/ 1 w 922"/>
                <a:gd name="T67" fmla="*/ 1 h 1134"/>
                <a:gd name="T68" fmla="*/ 1 w 922"/>
                <a:gd name="T69" fmla="*/ 1 h 1134"/>
                <a:gd name="T70" fmla="*/ 1 w 922"/>
                <a:gd name="T71" fmla="*/ 1 h 1134"/>
                <a:gd name="T72" fmla="*/ 1 w 922"/>
                <a:gd name="T73" fmla="*/ 1 h 1134"/>
                <a:gd name="T74" fmla="*/ 1 w 922"/>
                <a:gd name="T75" fmla="*/ 1 h 1134"/>
                <a:gd name="T76" fmla="*/ 1 w 922"/>
                <a:gd name="T77" fmla="*/ 1 h 1134"/>
                <a:gd name="T78" fmla="*/ 1 w 922"/>
                <a:gd name="T79" fmla="*/ 1 h 1134"/>
                <a:gd name="T80" fmla="*/ 1 w 922"/>
                <a:gd name="T81" fmla="*/ 1 h 1134"/>
                <a:gd name="T82" fmla="*/ 1 w 922"/>
                <a:gd name="T83" fmla="*/ 1 h 1134"/>
                <a:gd name="T84" fmla="*/ 1 w 922"/>
                <a:gd name="T85" fmla="*/ 1 h 1134"/>
                <a:gd name="T86" fmla="*/ 1 w 922"/>
                <a:gd name="T87" fmla="*/ 1 h 1134"/>
                <a:gd name="T88" fmla="*/ 1 w 922"/>
                <a:gd name="T89" fmla="*/ 1 h 1134"/>
                <a:gd name="T90" fmla="*/ 1 w 922"/>
                <a:gd name="T91" fmla="*/ 1 h 1134"/>
                <a:gd name="T92" fmla="*/ 1 w 922"/>
                <a:gd name="T93" fmla="*/ 1 h 1134"/>
                <a:gd name="T94" fmla="*/ 1 w 922"/>
                <a:gd name="T95" fmla="*/ 1 h 1134"/>
                <a:gd name="T96" fmla="*/ 1 w 922"/>
                <a:gd name="T97" fmla="*/ 1 h 1134"/>
                <a:gd name="T98" fmla="*/ 1 w 922"/>
                <a:gd name="T99" fmla="*/ 0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2"/>
                  </a:lnTo>
                  <a:lnTo>
                    <a:pt x="900" y="250"/>
                  </a:lnTo>
                  <a:lnTo>
                    <a:pt x="878" y="48"/>
                  </a:lnTo>
                  <a:lnTo>
                    <a:pt x="674" y="24"/>
                  </a:lnTo>
                  <a:lnTo>
                    <a:pt x="472" y="2"/>
                  </a:lnTo>
                  <a:lnTo>
                    <a:pt x="470" y="0"/>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594" name="Text Box 11"/>
            <p:cNvSpPr txBox="1">
              <a:spLocks noChangeArrowheads="1"/>
            </p:cNvSpPr>
            <p:nvPr/>
          </p:nvSpPr>
          <p:spPr bwMode="auto">
            <a:xfrm>
              <a:off x="2563" y="2113"/>
              <a:ext cx="539" cy="1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eaLnBrk="1" hangingPunct="1"/>
              <a:r>
                <a:rPr lang="de-DE" altLang="de-DE" sz="1400" b="0">
                  <a:solidFill>
                    <a:schemeClr val="tx1"/>
                  </a:solidFill>
                  <a:cs typeface="Arial" charset="0"/>
                </a:rPr>
                <a:t>Einkauf</a:t>
              </a:r>
            </a:p>
          </p:txBody>
        </p:sp>
        <p:sp>
          <p:nvSpPr>
            <p:cNvPr id="24595" name="Freeform 12"/>
            <p:cNvSpPr>
              <a:spLocks/>
            </p:cNvSpPr>
            <p:nvPr/>
          </p:nvSpPr>
          <p:spPr bwMode="auto">
            <a:xfrm rot="1133859">
              <a:off x="2851" y="1752"/>
              <a:ext cx="883" cy="564"/>
            </a:xfrm>
            <a:custGeom>
              <a:avLst/>
              <a:gdLst>
                <a:gd name="T0" fmla="*/ 1 w 1388"/>
                <a:gd name="T1" fmla="*/ 0 h 922"/>
                <a:gd name="T2" fmla="*/ 1 w 1388"/>
                <a:gd name="T3" fmla="*/ 0 h 922"/>
                <a:gd name="T4" fmla="*/ 1 w 1388"/>
                <a:gd name="T5" fmla="*/ 1 h 922"/>
                <a:gd name="T6" fmla="*/ 1 w 1388"/>
                <a:gd name="T7" fmla="*/ 1 h 922"/>
                <a:gd name="T8" fmla="*/ 1 w 1388"/>
                <a:gd name="T9" fmla="*/ 1 h 922"/>
                <a:gd name="T10" fmla="*/ 1 w 1388"/>
                <a:gd name="T11" fmla="*/ 1 h 922"/>
                <a:gd name="T12" fmla="*/ 1 w 1388"/>
                <a:gd name="T13" fmla="*/ 1 h 922"/>
                <a:gd name="T14" fmla="*/ 1 w 1388"/>
                <a:gd name="T15" fmla="*/ 1 h 922"/>
                <a:gd name="T16" fmla="*/ 1 w 1388"/>
                <a:gd name="T17" fmla="*/ 1 h 922"/>
                <a:gd name="T18" fmla="*/ 1 w 1388"/>
                <a:gd name="T19" fmla="*/ 1 h 922"/>
                <a:gd name="T20" fmla="*/ 1 w 1388"/>
                <a:gd name="T21" fmla="*/ 1 h 922"/>
                <a:gd name="T22" fmla="*/ 1 w 1388"/>
                <a:gd name="T23" fmla="*/ 1 h 922"/>
                <a:gd name="T24" fmla="*/ 1 w 1388"/>
                <a:gd name="T25" fmla="*/ 1 h 922"/>
                <a:gd name="T26" fmla="*/ 1 w 1388"/>
                <a:gd name="T27" fmla="*/ 1 h 922"/>
                <a:gd name="T28" fmla="*/ 1 w 1388"/>
                <a:gd name="T29" fmla="*/ 1 h 922"/>
                <a:gd name="T30" fmla="*/ 1 w 1388"/>
                <a:gd name="T31" fmla="*/ 1 h 922"/>
                <a:gd name="T32" fmla="*/ 1 w 1388"/>
                <a:gd name="T33" fmla="*/ 1 h 922"/>
                <a:gd name="T34" fmla="*/ 0 w 1388"/>
                <a:gd name="T35" fmla="*/ 1 h 922"/>
                <a:gd name="T36" fmla="*/ 1 w 1388"/>
                <a:gd name="T37" fmla="*/ 1 h 922"/>
                <a:gd name="T38" fmla="*/ 1 w 1388"/>
                <a:gd name="T39" fmla="*/ 1 h 922"/>
                <a:gd name="T40" fmla="*/ 1 w 1388"/>
                <a:gd name="T41" fmla="*/ 1 h 922"/>
                <a:gd name="T42" fmla="*/ 1 w 1388"/>
                <a:gd name="T43" fmla="*/ 1 h 922"/>
                <a:gd name="T44" fmla="*/ 1 w 1388"/>
                <a:gd name="T45" fmla="*/ 1 h 922"/>
                <a:gd name="T46" fmla="*/ 1 w 1388"/>
                <a:gd name="T47" fmla="*/ 1 h 922"/>
                <a:gd name="T48" fmla="*/ 1 w 1388"/>
                <a:gd name="T49" fmla="*/ 1 h 922"/>
                <a:gd name="T50" fmla="*/ 1 w 1388"/>
                <a:gd name="T51" fmla="*/ 1 h 922"/>
                <a:gd name="T52" fmla="*/ 1 w 1388"/>
                <a:gd name="T53" fmla="*/ 1 h 922"/>
                <a:gd name="T54" fmla="*/ 1 w 1388"/>
                <a:gd name="T55" fmla="*/ 1 h 922"/>
                <a:gd name="T56" fmla="*/ 1 w 1388"/>
                <a:gd name="T57" fmla="*/ 1 h 922"/>
                <a:gd name="T58" fmla="*/ 1 w 1388"/>
                <a:gd name="T59" fmla="*/ 1 h 922"/>
                <a:gd name="T60" fmla="*/ 1 w 1388"/>
                <a:gd name="T61" fmla="*/ 1 h 922"/>
                <a:gd name="T62" fmla="*/ 1 w 1388"/>
                <a:gd name="T63" fmla="*/ 1 h 922"/>
                <a:gd name="T64" fmla="*/ 1 w 1388"/>
                <a:gd name="T65" fmla="*/ 1 h 922"/>
                <a:gd name="T66" fmla="*/ 1 w 1388"/>
                <a:gd name="T67" fmla="*/ 1 h 922"/>
                <a:gd name="T68" fmla="*/ 1 w 1388"/>
                <a:gd name="T69" fmla="*/ 1 h 922"/>
                <a:gd name="T70" fmla="*/ 1 w 1388"/>
                <a:gd name="T71" fmla="*/ 1 h 922"/>
                <a:gd name="T72" fmla="*/ 1 w 1388"/>
                <a:gd name="T73" fmla="*/ 1 h 922"/>
                <a:gd name="T74" fmla="*/ 1 w 1388"/>
                <a:gd name="T75" fmla="*/ 1 h 922"/>
                <a:gd name="T76" fmla="*/ 1 w 1388"/>
                <a:gd name="T77" fmla="*/ 1 h 922"/>
                <a:gd name="T78" fmla="*/ 1 w 1388"/>
                <a:gd name="T79" fmla="*/ 1 h 922"/>
                <a:gd name="T80" fmla="*/ 1 w 1388"/>
                <a:gd name="T81" fmla="*/ 1 h 922"/>
                <a:gd name="T82" fmla="*/ 1 w 1388"/>
                <a:gd name="T83" fmla="*/ 1 h 922"/>
                <a:gd name="T84" fmla="*/ 1 w 1388"/>
                <a:gd name="T85" fmla="*/ 1 h 922"/>
                <a:gd name="T86" fmla="*/ 1 w 1388"/>
                <a:gd name="T87" fmla="*/ 1 h 922"/>
                <a:gd name="T88" fmla="*/ 1 w 1388"/>
                <a:gd name="T89" fmla="*/ 1 h 922"/>
                <a:gd name="T90" fmla="*/ 2 w 1388"/>
                <a:gd name="T91" fmla="*/ 1 h 922"/>
                <a:gd name="T92" fmla="*/ 2 w 1388"/>
                <a:gd name="T93" fmla="*/ 1 h 922"/>
                <a:gd name="T94" fmla="*/ 2 w 1388"/>
                <a:gd name="T95" fmla="*/ 1 h 922"/>
                <a:gd name="T96" fmla="*/ 1 w 1388"/>
                <a:gd name="T97" fmla="*/ 1 h 922"/>
                <a:gd name="T98" fmla="*/ 1 w 1388"/>
                <a:gd name="T99" fmla="*/ 0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4" y="640"/>
                  </a:lnTo>
                  <a:lnTo>
                    <a:pt x="1260" y="482"/>
                  </a:lnTo>
                  <a:lnTo>
                    <a:pt x="1388" y="322"/>
                  </a:lnTo>
                  <a:lnTo>
                    <a:pt x="1260" y="162"/>
                  </a:lnTo>
                  <a:lnTo>
                    <a:pt x="1134" y="2"/>
                  </a:lnTo>
                  <a:lnTo>
                    <a:pt x="1134" y="0"/>
                  </a:lnTo>
                  <a:close/>
                </a:path>
              </a:pathLst>
            </a:custGeom>
            <a:solidFill>
              <a:srgbClr val="FFFF99"/>
            </a:solidFill>
            <a:ln w="3175">
              <a:solidFill>
                <a:schemeClr val="hlink"/>
              </a:solidFill>
              <a:prstDash val="solid"/>
              <a:round/>
              <a:headEnd/>
              <a:tailEnd/>
            </a:ln>
          </p:spPr>
          <p:txBody>
            <a:bodyPr/>
            <a:lstStyle/>
            <a:p>
              <a:endParaRPr lang="de-DE"/>
            </a:p>
          </p:txBody>
        </p:sp>
        <p:sp>
          <p:nvSpPr>
            <p:cNvPr id="24596" name="Text Box 13"/>
            <p:cNvSpPr txBox="1">
              <a:spLocks noChangeArrowheads="1"/>
            </p:cNvSpPr>
            <p:nvPr/>
          </p:nvSpPr>
          <p:spPr bwMode="auto">
            <a:xfrm>
              <a:off x="3061" y="1842"/>
              <a:ext cx="58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Inbetrieb-</a:t>
              </a:r>
            </a:p>
            <a:p>
              <a:pPr algn="ctr" eaLnBrk="1" hangingPunct="1"/>
              <a:r>
                <a:rPr lang="de-DE" altLang="de-DE" sz="1400" b="0">
                  <a:solidFill>
                    <a:schemeClr val="tx1"/>
                  </a:solidFill>
                  <a:cs typeface="Arial" charset="0"/>
                </a:rPr>
                <a:t>nahme</a:t>
              </a:r>
            </a:p>
          </p:txBody>
        </p:sp>
        <p:sp>
          <p:nvSpPr>
            <p:cNvPr id="24597" name="Freeform 14"/>
            <p:cNvSpPr>
              <a:spLocks/>
            </p:cNvSpPr>
            <p:nvPr/>
          </p:nvSpPr>
          <p:spPr bwMode="auto">
            <a:xfrm rot="1133859">
              <a:off x="3528" y="1951"/>
              <a:ext cx="722" cy="565"/>
            </a:xfrm>
            <a:custGeom>
              <a:avLst/>
              <a:gdLst>
                <a:gd name="T0" fmla="*/ 1 w 1134"/>
                <a:gd name="T1" fmla="*/ 1 h 924"/>
                <a:gd name="T2" fmla="*/ 1 w 1134"/>
                <a:gd name="T3" fmla="*/ 1 h 924"/>
                <a:gd name="T4" fmla="*/ 1 w 1134"/>
                <a:gd name="T5" fmla="*/ 1 h 924"/>
                <a:gd name="T6" fmla="*/ 1 w 1134"/>
                <a:gd name="T7" fmla="*/ 1 h 924"/>
                <a:gd name="T8" fmla="*/ 1 w 1134"/>
                <a:gd name="T9" fmla="*/ 1 h 924"/>
                <a:gd name="T10" fmla="*/ 1 w 1134"/>
                <a:gd name="T11" fmla="*/ 1 h 924"/>
                <a:gd name="T12" fmla="*/ 1 w 1134"/>
                <a:gd name="T13" fmla="*/ 1 h 924"/>
                <a:gd name="T14" fmla="*/ 1 w 1134"/>
                <a:gd name="T15" fmla="*/ 1 h 924"/>
                <a:gd name="T16" fmla="*/ 1 w 1134"/>
                <a:gd name="T17" fmla="*/ 1 h 924"/>
                <a:gd name="T18" fmla="*/ 1 w 1134"/>
                <a:gd name="T19" fmla="*/ 1 h 924"/>
                <a:gd name="T20" fmla="*/ 1 w 1134"/>
                <a:gd name="T21" fmla="*/ 1 h 924"/>
                <a:gd name="T22" fmla="*/ 1 w 1134"/>
                <a:gd name="T23" fmla="*/ 1 h 924"/>
                <a:gd name="T24" fmla="*/ 1 w 1134"/>
                <a:gd name="T25" fmla="*/ 1 h 924"/>
                <a:gd name="T26" fmla="*/ 1 w 1134"/>
                <a:gd name="T27" fmla="*/ 1 h 924"/>
                <a:gd name="T28" fmla="*/ 1 w 1134"/>
                <a:gd name="T29" fmla="*/ 1 h 924"/>
                <a:gd name="T30" fmla="*/ 1 w 1134"/>
                <a:gd name="T31" fmla="*/ 1 h 924"/>
                <a:gd name="T32" fmla="*/ 1 w 1134"/>
                <a:gd name="T33" fmla="*/ 1 h 924"/>
                <a:gd name="T34" fmla="*/ 0 w 1134"/>
                <a:gd name="T35" fmla="*/ 0 h 924"/>
                <a:gd name="T36" fmla="*/ 1 w 1134"/>
                <a:gd name="T37" fmla="*/ 1 h 924"/>
                <a:gd name="T38" fmla="*/ 1 w 1134"/>
                <a:gd name="T39" fmla="*/ 1 h 924"/>
                <a:gd name="T40" fmla="*/ 1 w 1134"/>
                <a:gd name="T41" fmla="*/ 1 h 924"/>
                <a:gd name="T42" fmla="*/ 0 w 1134"/>
                <a:gd name="T43" fmla="*/ 1 h 924"/>
                <a:gd name="T44" fmla="*/ 0 w 1134"/>
                <a:gd name="T45" fmla="*/ 1 h 924"/>
                <a:gd name="T46" fmla="*/ 0 w 1134"/>
                <a:gd name="T47" fmla="*/ 1 h 924"/>
                <a:gd name="T48" fmla="*/ 1 w 1134"/>
                <a:gd name="T49" fmla="*/ 1 h 924"/>
                <a:gd name="T50" fmla="*/ 1 w 1134"/>
                <a:gd name="T51" fmla="*/ 1 h 924"/>
                <a:gd name="T52" fmla="*/ 1 w 1134"/>
                <a:gd name="T53" fmla="*/ 1 h 924"/>
                <a:gd name="T54" fmla="*/ 1 w 1134"/>
                <a:gd name="T55" fmla="*/ 1 h 924"/>
                <a:gd name="T56" fmla="*/ 1 w 1134"/>
                <a:gd name="T57" fmla="*/ 1 h 924"/>
                <a:gd name="T58" fmla="*/ 1 w 1134"/>
                <a:gd name="T59" fmla="*/ 1 h 924"/>
                <a:gd name="T60" fmla="*/ 1 w 1134"/>
                <a:gd name="T61" fmla="*/ 1 h 924"/>
                <a:gd name="T62" fmla="*/ 1 w 1134"/>
                <a:gd name="T63" fmla="*/ 1 h 924"/>
                <a:gd name="T64" fmla="*/ 1 w 1134"/>
                <a:gd name="T65" fmla="*/ 1 h 924"/>
                <a:gd name="T66" fmla="*/ 1 w 1134"/>
                <a:gd name="T67" fmla="*/ 1 h 924"/>
                <a:gd name="T68" fmla="*/ 1 w 1134"/>
                <a:gd name="T69" fmla="*/ 1 h 924"/>
                <a:gd name="T70" fmla="*/ 1 w 1134"/>
                <a:gd name="T71" fmla="*/ 1 h 924"/>
                <a:gd name="T72" fmla="*/ 1 w 1134"/>
                <a:gd name="T73" fmla="*/ 1 h 924"/>
                <a:gd name="T74" fmla="*/ 1 w 1134"/>
                <a:gd name="T75" fmla="*/ 1 h 924"/>
                <a:gd name="T76" fmla="*/ 1 w 1134"/>
                <a:gd name="T77" fmla="*/ 1 h 924"/>
                <a:gd name="T78" fmla="*/ 1 w 1134"/>
                <a:gd name="T79" fmla="*/ 1 h 924"/>
                <a:gd name="T80" fmla="*/ 1 w 1134"/>
                <a:gd name="T81" fmla="*/ 1 h 924"/>
                <a:gd name="T82" fmla="*/ 1 w 1134"/>
                <a:gd name="T83" fmla="*/ 1 h 924"/>
                <a:gd name="T84" fmla="*/ 1 w 1134"/>
                <a:gd name="T85" fmla="*/ 1 h 924"/>
                <a:gd name="T86" fmla="*/ 1 w 1134"/>
                <a:gd name="T87" fmla="*/ 1 h 924"/>
                <a:gd name="T88" fmla="*/ 1 w 1134"/>
                <a:gd name="T89" fmla="*/ 1 h 924"/>
                <a:gd name="T90" fmla="*/ 1 w 1134"/>
                <a:gd name="T91" fmla="*/ 1 h 924"/>
                <a:gd name="T92" fmla="*/ 1 w 1134"/>
                <a:gd name="T93" fmla="*/ 1 h 924"/>
                <a:gd name="T94" fmla="*/ 1 w 1134"/>
                <a:gd name="T95" fmla="*/ 1 h 924"/>
                <a:gd name="T96" fmla="*/ 1 w 1134"/>
                <a:gd name="T97" fmla="*/ 1 h 924"/>
                <a:gd name="T98" fmla="*/ 1 w 1134"/>
                <a:gd name="T99" fmla="*/ 1 h 9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2" y="924"/>
                  </a:lnTo>
                  <a:lnTo>
                    <a:pt x="884" y="900"/>
                  </a:lnTo>
                  <a:lnTo>
                    <a:pt x="1088" y="878"/>
                  </a:lnTo>
                  <a:lnTo>
                    <a:pt x="1110" y="674"/>
                  </a:lnTo>
                  <a:lnTo>
                    <a:pt x="1132" y="472"/>
                  </a:lnTo>
                  <a:lnTo>
                    <a:pt x="1134" y="472"/>
                  </a:lnTo>
                  <a:close/>
                </a:path>
              </a:pathLst>
            </a:custGeom>
            <a:solidFill>
              <a:srgbClr val="FFFF99"/>
            </a:solidFill>
            <a:ln w="3175">
              <a:solidFill>
                <a:schemeClr val="hlink"/>
              </a:solidFill>
              <a:prstDash val="solid"/>
              <a:round/>
              <a:headEnd/>
              <a:tailEnd/>
            </a:ln>
          </p:spPr>
          <p:txBody>
            <a:bodyPr/>
            <a:lstStyle/>
            <a:p>
              <a:endParaRPr lang="de-DE"/>
            </a:p>
          </p:txBody>
        </p:sp>
        <p:sp>
          <p:nvSpPr>
            <p:cNvPr id="24598" name="Text Box 15"/>
            <p:cNvSpPr txBox="1">
              <a:spLocks noChangeArrowheads="1"/>
            </p:cNvSpPr>
            <p:nvPr/>
          </p:nvSpPr>
          <p:spPr bwMode="auto">
            <a:xfrm>
              <a:off x="3651" y="2115"/>
              <a:ext cx="4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Einrich-</a:t>
              </a:r>
            </a:p>
            <a:p>
              <a:pPr algn="ctr" eaLnBrk="1" hangingPunct="1"/>
              <a:r>
                <a:rPr lang="de-DE" altLang="de-DE" sz="1400" b="0">
                  <a:solidFill>
                    <a:schemeClr val="tx1"/>
                  </a:solidFill>
                  <a:cs typeface="Arial" charset="0"/>
                </a:rPr>
                <a:t>ten</a:t>
              </a:r>
            </a:p>
          </p:txBody>
        </p:sp>
        <p:sp>
          <p:nvSpPr>
            <p:cNvPr id="24599" name="Freeform 16"/>
            <p:cNvSpPr>
              <a:spLocks/>
            </p:cNvSpPr>
            <p:nvPr/>
          </p:nvSpPr>
          <p:spPr bwMode="auto">
            <a:xfrm rot="1133859">
              <a:off x="3787" y="2341"/>
              <a:ext cx="587" cy="850"/>
            </a:xfrm>
            <a:custGeom>
              <a:avLst/>
              <a:gdLst>
                <a:gd name="T0" fmla="*/ 1 w 922"/>
                <a:gd name="T1" fmla="*/ 1 h 1390"/>
                <a:gd name="T2" fmla="*/ 1 w 922"/>
                <a:gd name="T3" fmla="*/ 1 h 1390"/>
                <a:gd name="T4" fmla="*/ 1 w 922"/>
                <a:gd name="T5" fmla="*/ 1 h 1390"/>
                <a:gd name="T6" fmla="*/ 1 w 922"/>
                <a:gd name="T7" fmla="*/ 1 h 1390"/>
                <a:gd name="T8" fmla="*/ 1 w 922"/>
                <a:gd name="T9" fmla="*/ 1 h 1390"/>
                <a:gd name="T10" fmla="*/ 1 w 922"/>
                <a:gd name="T11" fmla="*/ 1 h 1390"/>
                <a:gd name="T12" fmla="*/ 1 w 922"/>
                <a:gd name="T13" fmla="*/ 1 h 1390"/>
                <a:gd name="T14" fmla="*/ 1 w 922"/>
                <a:gd name="T15" fmla="*/ 1 h 1390"/>
                <a:gd name="T16" fmla="*/ 1 w 922"/>
                <a:gd name="T17" fmla="*/ 1 h 1390"/>
                <a:gd name="T18" fmla="*/ 1 w 922"/>
                <a:gd name="T19" fmla="*/ 1 h 1390"/>
                <a:gd name="T20" fmla="*/ 1 w 922"/>
                <a:gd name="T21" fmla="*/ 1 h 1390"/>
                <a:gd name="T22" fmla="*/ 1 w 922"/>
                <a:gd name="T23" fmla="*/ 1 h 1390"/>
                <a:gd name="T24" fmla="*/ 1 w 922"/>
                <a:gd name="T25" fmla="*/ 1 h 1390"/>
                <a:gd name="T26" fmla="*/ 1 w 922"/>
                <a:gd name="T27" fmla="*/ 1 h 1390"/>
                <a:gd name="T28" fmla="*/ 1 w 922"/>
                <a:gd name="T29" fmla="*/ 1 h 1390"/>
                <a:gd name="T30" fmla="*/ 1 w 922"/>
                <a:gd name="T31" fmla="*/ 1 h 1390"/>
                <a:gd name="T32" fmla="*/ 1 w 922"/>
                <a:gd name="T33" fmla="*/ 1 h 1390"/>
                <a:gd name="T34" fmla="*/ 1 w 922"/>
                <a:gd name="T35" fmla="*/ 0 h 1390"/>
                <a:gd name="T36" fmla="*/ 1 w 922"/>
                <a:gd name="T37" fmla="*/ 1 h 1390"/>
                <a:gd name="T38" fmla="*/ 1 w 922"/>
                <a:gd name="T39" fmla="*/ 1 h 1390"/>
                <a:gd name="T40" fmla="*/ 1 w 922"/>
                <a:gd name="T41" fmla="*/ 1 h 1390"/>
                <a:gd name="T42" fmla="*/ 0 w 922"/>
                <a:gd name="T43" fmla="*/ 1 h 1390"/>
                <a:gd name="T44" fmla="*/ 0 w 922"/>
                <a:gd name="T45" fmla="*/ 1 h 1390"/>
                <a:gd name="T46" fmla="*/ 0 w 922"/>
                <a:gd name="T47" fmla="*/ 1 h 1390"/>
                <a:gd name="T48" fmla="*/ 1 w 922"/>
                <a:gd name="T49" fmla="*/ 1 h 1390"/>
                <a:gd name="T50" fmla="*/ 1 w 922"/>
                <a:gd name="T51" fmla="*/ 1 h 1390"/>
                <a:gd name="T52" fmla="*/ 1 w 922"/>
                <a:gd name="T53" fmla="*/ 1 h 1390"/>
                <a:gd name="T54" fmla="*/ 1 w 922"/>
                <a:gd name="T55" fmla="*/ 1 h 1390"/>
                <a:gd name="T56" fmla="*/ 1 w 922"/>
                <a:gd name="T57" fmla="*/ 1 h 1390"/>
                <a:gd name="T58" fmla="*/ 1 w 922"/>
                <a:gd name="T59" fmla="*/ 1 h 1390"/>
                <a:gd name="T60" fmla="*/ 1 w 922"/>
                <a:gd name="T61" fmla="*/ 1 h 1390"/>
                <a:gd name="T62" fmla="*/ 1 w 922"/>
                <a:gd name="T63" fmla="*/ 1 h 1390"/>
                <a:gd name="T64" fmla="*/ 1 w 922"/>
                <a:gd name="T65" fmla="*/ 1 h 1390"/>
                <a:gd name="T66" fmla="*/ 1 w 922"/>
                <a:gd name="T67" fmla="*/ 1 h 1390"/>
                <a:gd name="T68" fmla="*/ 1 w 922"/>
                <a:gd name="T69" fmla="*/ 1 h 1390"/>
                <a:gd name="T70" fmla="*/ 1 w 922"/>
                <a:gd name="T71" fmla="*/ 1 h 1390"/>
                <a:gd name="T72" fmla="*/ 1 w 922"/>
                <a:gd name="T73" fmla="*/ 1 h 1390"/>
                <a:gd name="T74" fmla="*/ 1 w 922"/>
                <a:gd name="T75" fmla="*/ 1 h 1390"/>
                <a:gd name="T76" fmla="*/ 1 w 922"/>
                <a:gd name="T77" fmla="*/ 1 h 1390"/>
                <a:gd name="T78" fmla="*/ 1 w 922"/>
                <a:gd name="T79" fmla="*/ 1 h 1390"/>
                <a:gd name="T80" fmla="*/ 1 w 922"/>
                <a:gd name="T81" fmla="*/ 1 h 1390"/>
                <a:gd name="T82" fmla="*/ 1 w 922"/>
                <a:gd name="T83" fmla="*/ 1 h 1390"/>
                <a:gd name="T84" fmla="*/ 1 w 922"/>
                <a:gd name="T85" fmla="*/ 1 h 1390"/>
                <a:gd name="T86" fmla="*/ 1 w 922"/>
                <a:gd name="T87" fmla="*/ 1 h 1390"/>
                <a:gd name="T88" fmla="*/ 1 w 922"/>
                <a:gd name="T89" fmla="*/ 1 h 1390"/>
                <a:gd name="T90" fmla="*/ 1 w 922"/>
                <a:gd name="T91" fmla="*/ 1 h 1390"/>
                <a:gd name="T92" fmla="*/ 1 w 922"/>
                <a:gd name="T93" fmla="*/ 1 h 1390"/>
                <a:gd name="T94" fmla="*/ 1 w 922"/>
                <a:gd name="T95" fmla="*/ 1 h 1390"/>
                <a:gd name="T96" fmla="*/ 1 w 922"/>
                <a:gd name="T97" fmla="*/ 1 h 1390"/>
                <a:gd name="T98" fmla="*/ 1 w 922"/>
                <a:gd name="T99" fmla="*/ 1 h 1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2" h="1390">
                  <a:moveTo>
                    <a:pt x="922" y="1134"/>
                  </a:moveTo>
                  <a:lnTo>
                    <a:pt x="922" y="1134"/>
                  </a:lnTo>
                  <a:lnTo>
                    <a:pt x="920" y="1058"/>
                  </a:lnTo>
                  <a:lnTo>
                    <a:pt x="914" y="982"/>
                  </a:lnTo>
                  <a:lnTo>
                    <a:pt x="906" y="904"/>
                  </a:lnTo>
                  <a:lnTo>
                    <a:pt x="892" y="828"/>
                  </a:lnTo>
                  <a:lnTo>
                    <a:pt x="876" y="754"/>
                  </a:lnTo>
                  <a:lnTo>
                    <a:pt x="856" y="678"/>
                  </a:lnTo>
                  <a:lnTo>
                    <a:pt x="832" y="604"/>
                  </a:lnTo>
                  <a:lnTo>
                    <a:pt x="804" y="532"/>
                  </a:lnTo>
                  <a:lnTo>
                    <a:pt x="774" y="460"/>
                  </a:lnTo>
                  <a:lnTo>
                    <a:pt x="738" y="390"/>
                  </a:lnTo>
                  <a:lnTo>
                    <a:pt x="700" y="320"/>
                  </a:lnTo>
                  <a:lnTo>
                    <a:pt x="658" y="252"/>
                  </a:lnTo>
                  <a:lnTo>
                    <a:pt x="612" y="186"/>
                  </a:lnTo>
                  <a:lnTo>
                    <a:pt x="562" y="122"/>
                  </a:lnTo>
                  <a:lnTo>
                    <a:pt x="510" y="60"/>
                  </a:lnTo>
                  <a:lnTo>
                    <a:pt x="452" y="0"/>
                  </a:lnTo>
                  <a:lnTo>
                    <a:pt x="430" y="204"/>
                  </a:lnTo>
                  <a:lnTo>
                    <a:pt x="408" y="408"/>
                  </a:lnTo>
                  <a:lnTo>
                    <a:pt x="204" y="430"/>
                  </a:lnTo>
                  <a:lnTo>
                    <a:pt x="0" y="452"/>
                  </a:lnTo>
                  <a:lnTo>
                    <a:pt x="0" y="454"/>
                  </a:lnTo>
                  <a:lnTo>
                    <a:pt x="34" y="490"/>
                  </a:lnTo>
                  <a:lnTo>
                    <a:pt x="66" y="526"/>
                  </a:lnTo>
                  <a:lnTo>
                    <a:pt x="96" y="564"/>
                  </a:lnTo>
                  <a:lnTo>
                    <a:pt x="124" y="604"/>
                  </a:lnTo>
                  <a:lnTo>
                    <a:pt x="148" y="644"/>
                  </a:lnTo>
                  <a:lnTo>
                    <a:pt x="172" y="686"/>
                  </a:lnTo>
                  <a:lnTo>
                    <a:pt x="192" y="728"/>
                  </a:lnTo>
                  <a:lnTo>
                    <a:pt x="212" y="772"/>
                  </a:lnTo>
                  <a:lnTo>
                    <a:pt x="228" y="816"/>
                  </a:lnTo>
                  <a:lnTo>
                    <a:pt x="242" y="860"/>
                  </a:lnTo>
                  <a:lnTo>
                    <a:pt x="254" y="904"/>
                  </a:lnTo>
                  <a:lnTo>
                    <a:pt x="264" y="950"/>
                  </a:lnTo>
                  <a:lnTo>
                    <a:pt x="272" y="996"/>
                  </a:lnTo>
                  <a:lnTo>
                    <a:pt x="276" y="1042"/>
                  </a:lnTo>
                  <a:lnTo>
                    <a:pt x="280" y="1088"/>
                  </a:lnTo>
                  <a:lnTo>
                    <a:pt x="282" y="1134"/>
                  </a:lnTo>
                  <a:lnTo>
                    <a:pt x="280" y="1134"/>
                  </a:lnTo>
                  <a:lnTo>
                    <a:pt x="282" y="1134"/>
                  </a:lnTo>
                  <a:lnTo>
                    <a:pt x="440" y="1262"/>
                  </a:lnTo>
                  <a:lnTo>
                    <a:pt x="600" y="1390"/>
                  </a:lnTo>
                  <a:lnTo>
                    <a:pt x="760" y="1262"/>
                  </a:lnTo>
                  <a:lnTo>
                    <a:pt x="920" y="1134"/>
                  </a:lnTo>
                  <a:lnTo>
                    <a:pt x="922"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600" name="Text Box 17"/>
            <p:cNvSpPr txBox="1">
              <a:spLocks noChangeArrowheads="1"/>
            </p:cNvSpPr>
            <p:nvPr/>
          </p:nvSpPr>
          <p:spPr bwMode="auto">
            <a:xfrm>
              <a:off x="3886" y="2789"/>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Betrieb</a:t>
              </a:r>
            </a:p>
          </p:txBody>
        </p:sp>
        <p:sp>
          <p:nvSpPr>
            <p:cNvPr id="24601" name="Freeform 18"/>
            <p:cNvSpPr>
              <a:spLocks/>
            </p:cNvSpPr>
            <p:nvPr/>
          </p:nvSpPr>
          <p:spPr bwMode="auto">
            <a:xfrm rot="1133859">
              <a:off x="3590" y="2989"/>
              <a:ext cx="588" cy="694"/>
            </a:xfrm>
            <a:custGeom>
              <a:avLst/>
              <a:gdLst>
                <a:gd name="T0" fmla="*/ 1 w 924"/>
                <a:gd name="T1" fmla="*/ 1 h 1134"/>
                <a:gd name="T2" fmla="*/ 1 w 924"/>
                <a:gd name="T3" fmla="*/ 1 h 1134"/>
                <a:gd name="T4" fmla="*/ 1 w 924"/>
                <a:gd name="T5" fmla="*/ 1 h 1134"/>
                <a:gd name="T6" fmla="*/ 1 w 924"/>
                <a:gd name="T7" fmla="*/ 1 h 1134"/>
                <a:gd name="T8" fmla="*/ 1 w 924"/>
                <a:gd name="T9" fmla="*/ 1 h 1134"/>
                <a:gd name="T10" fmla="*/ 1 w 924"/>
                <a:gd name="T11" fmla="*/ 1 h 1134"/>
                <a:gd name="T12" fmla="*/ 1 w 924"/>
                <a:gd name="T13" fmla="*/ 1 h 1134"/>
                <a:gd name="T14" fmla="*/ 1 w 924"/>
                <a:gd name="T15" fmla="*/ 1 h 1134"/>
                <a:gd name="T16" fmla="*/ 1 w 924"/>
                <a:gd name="T17" fmla="*/ 1 h 1134"/>
                <a:gd name="T18" fmla="*/ 1 w 924"/>
                <a:gd name="T19" fmla="*/ 1 h 1134"/>
                <a:gd name="T20" fmla="*/ 1 w 924"/>
                <a:gd name="T21" fmla="*/ 1 h 1134"/>
                <a:gd name="T22" fmla="*/ 1 w 924"/>
                <a:gd name="T23" fmla="*/ 1 h 1134"/>
                <a:gd name="T24" fmla="*/ 1 w 924"/>
                <a:gd name="T25" fmla="*/ 1 h 1134"/>
                <a:gd name="T26" fmla="*/ 1 w 924"/>
                <a:gd name="T27" fmla="*/ 1 h 1134"/>
                <a:gd name="T28" fmla="*/ 1 w 924"/>
                <a:gd name="T29" fmla="*/ 1 h 1134"/>
                <a:gd name="T30" fmla="*/ 1 w 924"/>
                <a:gd name="T31" fmla="*/ 1 h 1134"/>
                <a:gd name="T32" fmla="*/ 1 w 924"/>
                <a:gd name="T33" fmla="*/ 1 h 1134"/>
                <a:gd name="T34" fmla="*/ 1 w 924"/>
                <a:gd name="T35" fmla="*/ 0 h 1134"/>
                <a:gd name="T36" fmla="*/ 1 w 924"/>
                <a:gd name="T37" fmla="*/ 1 h 1134"/>
                <a:gd name="T38" fmla="*/ 1 w 924"/>
                <a:gd name="T39" fmla="*/ 1 h 1134"/>
                <a:gd name="T40" fmla="*/ 1 w 924"/>
                <a:gd name="T41" fmla="*/ 1 h 1134"/>
                <a:gd name="T42" fmla="*/ 1 w 924"/>
                <a:gd name="T43" fmla="*/ 0 h 1134"/>
                <a:gd name="T44" fmla="*/ 1 w 924"/>
                <a:gd name="T45" fmla="*/ 0 h 1134"/>
                <a:gd name="T46" fmla="*/ 1 w 924"/>
                <a:gd name="T47" fmla="*/ 0 h 1134"/>
                <a:gd name="T48" fmla="*/ 1 w 924"/>
                <a:gd name="T49" fmla="*/ 1 h 1134"/>
                <a:gd name="T50" fmla="*/ 1 w 924"/>
                <a:gd name="T51" fmla="*/ 1 h 1134"/>
                <a:gd name="T52" fmla="*/ 1 w 924"/>
                <a:gd name="T53" fmla="*/ 1 h 1134"/>
                <a:gd name="T54" fmla="*/ 1 w 924"/>
                <a:gd name="T55" fmla="*/ 1 h 1134"/>
                <a:gd name="T56" fmla="*/ 1 w 924"/>
                <a:gd name="T57" fmla="*/ 1 h 1134"/>
                <a:gd name="T58" fmla="*/ 1 w 924"/>
                <a:gd name="T59" fmla="*/ 1 h 1134"/>
                <a:gd name="T60" fmla="*/ 1 w 924"/>
                <a:gd name="T61" fmla="*/ 1 h 1134"/>
                <a:gd name="T62" fmla="*/ 1 w 924"/>
                <a:gd name="T63" fmla="*/ 1 h 1134"/>
                <a:gd name="T64" fmla="*/ 1 w 924"/>
                <a:gd name="T65" fmla="*/ 1 h 1134"/>
                <a:gd name="T66" fmla="*/ 1 w 924"/>
                <a:gd name="T67" fmla="*/ 1 h 1134"/>
                <a:gd name="T68" fmla="*/ 1 w 924"/>
                <a:gd name="T69" fmla="*/ 1 h 1134"/>
                <a:gd name="T70" fmla="*/ 1 w 924"/>
                <a:gd name="T71" fmla="*/ 1 h 1134"/>
                <a:gd name="T72" fmla="*/ 1 w 924"/>
                <a:gd name="T73" fmla="*/ 1 h 1134"/>
                <a:gd name="T74" fmla="*/ 1 w 924"/>
                <a:gd name="T75" fmla="*/ 1 h 1134"/>
                <a:gd name="T76" fmla="*/ 1 w 924"/>
                <a:gd name="T77" fmla="*/ 1 h 1134"/>
                <a:gd name="T78" fmla="*/ 0 w 924"/>
                <a:gd name="T79" fmla="*/ 1 h 1134"/>
                <a:gd name="T80" fmla="*/ 0 w 924"/>
                <a:gd name="T81" fmla="*/ 1 h 1134"/>
                <a:gd name="T82" fmla="*/ 0 w 924"/>
                <a:gd name="T83" fmla="*/ 1 h 1134"/>
                <a:gd name="T84" fmla="*/ 0 w 924"/>
                <a:gd name="T85" fmla="*/ 1 h 1134"/>
                <a:gd name="T86" fmla="*/ 0 w 924"/>
                <a:gd name="T87" fmla="*/ 1 h 1134"/>
                <a:gd name="T88" fmla="*/ 0 w 924"/>
                <a:gd name="T89" fmla="*/ 1 h 1134"/>
                <a:gd name="T90" fmla="*/ 1 w 924"/>
                <a:gd name="T91" fmla="*/ 1 h 1134"/>
                <a:gd name="T92" fmla="*/ 1 w 924"/>
                <a:gd name="T93" fmla="*/ 1 h 1134"/>
                <a:gd name="T94" fmla="*/ 1 w 924"/>
                <a:gd name="T95" fmla="*/ 1 h 1134"/>
                <a:gd name="T96" fmla="*/ 1 w 924"/>
                <a:gd name="T97" fmla="*/ 1 h 1134"/>
                <a:gd name="T98" fmla="*/ 1 w 924"/>
                <a:gd name="T99" fmla="*/ 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2"/>
                  </a:lnTo>
                  <a:lnTo>
                    <a:pt x="24" y="884"/>
                  </a:lnTo>
                  <a:lnTo>
                    <a:pt x="46" y="1088"/>
                  </a:lnTo>
                  <a:lnTo>
                    <a:pt x="250" y="1110"/>
                  </a:lnTo>
                  <a:lnTo>
                    <a:pt x="452" y="1132"/>
                  </a:lnTo>
                  <a:lnTo>
                    <a:pt x="454" y="1134"/>
                  </a:lnTo>
                  <a:close/>
                </a:path>
              </a:pathLst>
            </a:custGeom>
            <a:solidFill>
              <a:srgbClr val="FFFF99"/>
            </a:solidFill>
            <a:ln w="31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602" name="Text Box 19"/>
            <p:cNvSpPr txBox="1">
              <a:spLocks noChangeArrowheads="1"/>
            </p:cNvSpPr>
            <p:nvPr/>
          </p:nvSpPr>
          <p:spPr bwMode="auto">
            <a:xfrm>
              <a:off x="3288" y="3113"/>
              <a:ext cx="893"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2400" b="0">
                  <a:solidFill>
                    <a:schemeClr val="tx1"/>
                  </a:solidFill>
                  <a:cs typeface="Arial" charset="0"/>
                </a:rPr>
                <a:t>        </a:t>
              </a:r>
              <a:r>
                <a:rPr lang="de-DE" altLang="de-DE" sz="1400" b="0">
                  <a:solidFill>
                    <a:schemeClr val="tx1"/>
                  </a:solidFill>
                  <a:cs typeface="Arial" charset="0"/>
                </a:rPr>
                <a:t>Fehler-</a:t>
              </a:r>
            </a:p>
            <a:p>
              <a:pPr algn="ctr" eaLnBrk="1" hangingPunct="1"/>
              <a:r>
                <a:rPr lang="de-DE" altLang="de-DE" sz="1400" b="0">
                  <a:solidFill>
                    <a:schemeClr val="tx1"/>
                  </a:solidFill>
                  <a:cs typeface="Arial" charset="0"/>
                </a:rPr>
                <a:t>suche</a:t>
              </a:r>
            </a:p>
          </p:txBody>
        </p:sp>
        <p:pic>
          <p:nvPicPr>
            <p:cNvPr id="2460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 y="2335"/>
              <a:ext cx="748" cy="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582" name="Group 21"/>
          <p:cNvGrpSpPr>
            <a:grpSpLocks/>
          </p:cNvGrpSpPr>
          <p:nvPr/>
        </p:nvGrpSpPr>
        <p:grpSpPr bwMode="auto">
          <a:xfrm rot="-2541859">
            <a:off x="1189038" y="5291138"/>
            <a:ext cx="2303462" cy="1090612"/>
            <a:chOff x="1791" y="2750"/>
            <a:chExt cx="1451" cy="687"/>
          </a:xfrm>
        </p:grpSpPr>
        <p:sp>
          <p:nvSpPr>
            <p:cNvPr id="24587" name="Freeform 22"/>
            <p:cNvSpPr>
              <a:spLocks/>
            </p:cNvSpPr>
            <p:nvPr/>
          </p:nvSpPr>
          <p:spPr bwMode="auto">
            <a:xfrm rot="1133859">
              <a:off x="2184" y="2750"/>
              <a:ext cx="941" cy="687"/>
            </a:xfrm>
            <a:custGeom>
              <a:avLst/>
              <a:gdLst>
                <a:gd name="T0" fmla="*/ 1 w 1390"/>
                <a:gd name="T1" fmla="*/ 12 h 922"/>
                <a:gd name="T2" fmla="*/ 1 w 1390"/>
                <a:gd name="T3" fmla="*/ 12 h 922"/>
                <a:gd name="T4" fmla="*/ 1 w 1390"/>
                <a:gd name="T5" fmla="*/ 12 h 922"/>
                <a:gd name="T6" fmla="*/ 1 w 1390"/>
                <a:gd name="T7" fmla="*/ 11 h 922"/>
                <a:gd name="T8" fmla="*/ 1 w 1390"/>
                <a:gd name="T9" fmla="*/ 11 h 922"/>
                <a:gd name="T10" fmla="*/ 1 w 1390"/>
                <a:gd name="T11" fmla="*/ 10 h 922"/>
                <a:gd name="T12" fmla="*/ 2 w 1390"/>
                <a:gd name="T13" fmla="*/ 10 h 922"/>
                <a:gd name="T14" fmla="*/ 2 w 1390"/>
                <a:gd name="T15" fmla="*/ 10 h 922"/>
                <a:gd name="T16" fmla="*/ 2 w 1390"/>
                <a:gd name="T17" fmla="*/ 10 h 922"/>
                <a:gd name="T18" fmla="*/ 2 w 1390"/>
                <a:gd name="T19" fmla="*/ 10 h 922"/>
                <a:gd name="T20" fmla="*/ 3 w 1390"/>
                <a:gd name="T21" fmla="*/ 9 h 922"/>
                <a:gd name="T22" fmla="*/ 3 w 1390"/>
                <a:gd name="T23" fmla="*/ 9 h 922"/>
                <a:gd name="T24" fmla="*/ 3 w 1390"/>
                <a:gd name="T25" fmla="*/ 9 h 922"/>
                <a:gd name="T26" fmla="*/ 3 w 1390"/>
                <a:gd name="T27" fmla="*/ 7 h 922"/>
                <a:gd name="T28" fmla="*/ 3 w 1390"/>
                <a:gd name="T29" fmla="*/ 7 h 922"/>
                <a:gd name="T30" fmla="*/ 3 w 1390"/>
                <a:gd name="T31" fmla="*/ 7 h 922"/>
                <a:gd name="T32" fmla="*/ 3 w 1390"/>
                <a:gd name="T33" fmla="*/ 6 h 922"/>
                <a:gd name="T34" fmla="*/ 4 w 1390"/>
                <a:gd name="T35" fmla="*/ 5 h 922"/>
                <a:gd name="T36" fmla="*/ 3 w 1390"/>
                <a:gd name="T37" fmla="*/ 5 h 922"/>
                <a:gd name="T38" fmla="*/ 3 w 1390"/>
                <a:gd name="T39" fmla="*/ 5 h 922"/>
                <a:gd name="T40" fmla="*/ 3 w 1390"/>
                <a:gd name="T41" fmla="*/ 2 h 922"/>
                <a:gd name="T42" fmla="*/ 3 w 1390"/>
                <a:gd name="T43" fmla="*/ 0 h 922"/>
                <a:gd name="T44" fmla="*/ 3 w 1390"/>
                <a:gd name="T45" fmla="*/ 0 h 922"/>
                <a:gd name="T46" fmla="*/ 3 w 1390"/>
                <a:gd name="T47" fmla="*/ 0 h 922"/>
                <a:gd name="T48" fmla="*/ 2 w 1390"/>
                <a:gd name="T49" fmla="*/ 1 h 922"/>
                <a:gd name="T50" fmla="*/ 2 w 1390"/>
                <a:gd name="T51" fmla="*/ 1 h 922"/>
                <a:gd name="T52" fmla="*/ 2 w 1390"/>
                <a:gd name="T53" fmla="*/ 1 h 922"/>
                <a:gd name="T54" fmla="*/ 2 w 1390"/>
                <a:gd name="T55" fmla="*/ 1 h 922"/>
                <a:gd name="T56" fmla="*/ 2 w 1390"/>
                <a:gd name="T57" fmla="*/ 1 h 922"/>
                <a:gd name="T58" fmla="*/ 2 w 1390"/>
                <a:gd name="T59" fmla="*/ 2 h 922"/>
                <a:gd name="T60" fmla="*/ 2 w 1390"/>
                <a:gd name="T61" fmla="*/ 2 h 922"/>
                <a:gd name="T62" fmla="*/ 2 w 1390"/>
                <a:gd name="T63" fmla="*/ 3 h 922"/>
                <a:gd name="T64" fmla="*/ 1 w 1390"/>
                <a:gd name="T65" fmla="*/ 3 h 922"/>
                <a:gd name="T66" fmla="*/ 1 w 1390"/>
                <a:gd name="T67" fmla="*/ 3 h 922"/>
                <a:gd name="T68" fmla="*/ 1 w 1390"/>
                <a:gd name="T69" fmla="*/ 3 h 922"/>
                <a:gd name="T70" fmla="*/ 1 w 1390"/>
                <a:gd name="T71" fmla="*/ 3 h 922"/>
                <a:gd name="T72" fmla="*/ 1 w 1390"/>
                <a:gd name="T73" fmla="*/ 3 h 922"/>
                <a:gd name="T74" fmla="*/ 1 w 1390"/>
                <a:gd name="T75" fmla="*/ 3 h 922"/>
                <a:gd name="T76" fmla="*/ 1 w 1390"/>
                <a:gd name="T77" fmla="*/ 3 h 922"/>
                <a:gd name="T78" fmla="*/ 1 w 1390"/>
                <a:gd name="T79" fmla="*/ 3 h 922"/>
                <a:gd name="T80" fmla="*/ 1 w 1390"/>
                <a:gd name="T81" fmla="*/ 3 h 922"/>
                <a:gd name="T82" fmla="*/ 1 w 1390"/>
                <a:gd name="T83" fmla="*/ 3 h 922"/>
                <a:gd name="T84" fmla="*/ 1 w 1390"/>
                <a:gd name="T85" fmla="*/ 3 h 922"/>
                <a:gd name="T86" fmla="*/ 1 w 1390"/>
                <a:gd name="T87" fmla="*/ 3 h 922"/>
                <a:gd name="T88" fmla="*/ 1 w 1390"/>
                <a:gd name="T89" fmla="*/ 3 h 922"/>
                <a:gd name="T90" fmla="*/ 1 w 1390"/>
                <a:gd name="T91" fmla="*/ 5 h 922"/>
                <a:gd name="T92" fmla="*/ 0 w 1390"/>
                <a:gd name="T93" fmla="*/ 7 h 922"/>
                <a:gd name="T94" fmla="*/ 1 w 1390"/>
                <a:gd name="T95" fmla="*/ 9 h 922"/>
                <a:gd name="T96" fmla="*/ 1 w 1390"/>
                <a:gd name="T97" fmla="*/ 12 h 922"/>
                <a:gd name="T98" fmla="*/ 1 w 1390"/>
                <a:gd name="T99" fmla="*/ 12 h 9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128" y="440"/>
                  </a:lnTo>
                  <a:lnTo>
                    <a:pt x="0" y="600"/>
                  </a:lnTo>
                  <a:lnTo>
                    <a:pt x="128" y="760"/>
                  </a:lnTo>
                  <a:lnTo>
                    <a:pt x="256" y="920"/>
                  </a:lnTo>
                  <a:lnTo>
                    <a:pt x="256" y="922"/>
                  </a:lnTo>
                  <a:close/>
                </a:path>
              </a:pathLst>
            </a:custGeom>
            <a:solidFill>
              <a:srgbClr val="FE4848"/>
            </a:solidFill>
            <a:ln w="3175">
              <a:solidFill>
                <a:schemeClr val="hlink"/>
              </a:solidFill>
              <a:prstDash val="solid"/>
              <a:round/>
              <a:headEnd/>
              <a:tailEnd/>
            </a:ln>
          </p:spPr>
          <p:txBody>
            <a:bodyPr/>
            <a:lstStyle/>
            <a:p>
              <a:endParaRPr lang="de-DE"/>
            </a:p>
          </p:txBody>
        </p:sp>
        <p:sp>
          <p:nvSpPr>
            <p:cNvPr id="24588" name="Text Box 23"/>
            <p:cNvSpPr txBox="1">
              <a:spLocks noChangeArrowheads="1"/>
            </p:cNvSpPr>
            <p:nvPr/>
          </p:nvSpPr>
          <p:spPr bwMode="auto">
            <a:xfrm>
              <a:off x="1791" y="2975"/>
              <a:ext cx="1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eaLnBrk="1" hangingPunct="1"/>
              <a:r>
                <a:rPr lang="de-DE" altLang="de-DE" sz="1400" b="0">
                  <a:solidFill>
                    <a:schemeClr val="tx1"/>
                  </a:solidFill>
                  <a:cs typeface="Arial" charset="0"/>
                </a:rPr>
                <a:t>Manipulation</a:t>
              </a:r>
            </a:p>
          </p:txBody>
        </p:sp>
      </p:grpSp>
      <p:sp>
        <p:nvSpPr>
          <p:cNvPr id="24583" name="Rectangle 24"/>
          <p:cNvSpPr>
            <a:spLocks noGrp="1" noChangeArrowheads="1"/>
          </p:cNvSpPr>
          <p:nvPr>
            <p:ph type="title"/>
          </p:nvPr>
        </p:nvSpPr>
        <p:spPr/>
        <p:txBody>
          <a:bodyPr/>
          <a:lstStyle/>
          <a:p>
            <a:pPr eaLnBrk="1" hangingPunct="1"/>
            <a:r>
              <a:rPr lang="de-DE" altLang="de-DE" smtClean="0"/>
              <a:t>Teufelskreis durchbrechen!</a:t>
            </a:r>
          </a:p>
        </p:txBody>
      </p:sp>
      <p:sp>
        <p:nvSpPr>
          <p:cNvPr id="24584" name="Rectangle 25"/>
          <p:cNvSpPr>
            <a:spLocks noGrp="1" noChangeArrowheads="1"/>
          </p:cNvSpPr>
          <p:nvPr>
            <p:ph type="body" idx="1"/>
          </p:nvPr>
        </p:nvSpPr>
        <p:spPr>
          <a:xfrm>
            <a:off x="5003800" y="2057400"/>
            <a:ext cx="4140200" cy="3943350"/>
          </a:xfrm>
        </p:spPr>
        <p:txBody>
          <a:bodyPr/>
          <a:lstStyle/>
          <a:p>
            <a:pPr eaLnBrk="1" hangingPunct="1"/>
            <a:r>
              <a:rPr lang="de-DE" altLang="de-DE" sz="2400" smtClean="0"/>
              <a:t>Aber wie?</a:t>
            </a:r>
          </a:p>
          <a:p>
            <a:pPr eaLnBrk="1" hangingPunct="1"/>
            <a:endParaRPr lang="de-DE" altLang="de-DE" sz="800" smtClean="0"/>
          </a:p>
          <a:p>
            <a:pPr lvl="1" eaLnBrk="1" hangingPunct="1"/>
            <a:r>
              <a:rPr lang="de-DE" altLang="de-DE" smtClean="0"/>
              <a:t> Problembewusstsein schaffen</a:t>
            </a:r>
          </a:p>
          <a:p>
            <a:pPr lvl="1" eaLnBrk="1" hangingPunct="1"/>
            <a:r>
              <a:rPr lang="de-DE" altLang="de-DE" smtClean="0"/>
              <a:t> Informationen bereit stellen</a:t>
            </a:r>
          </a:p>
          <a:p>
            <a:pPr lvl="1" eaLnBrk="1" hangingPunct="1"/>
            <a:r>
              <a:rPr lang="de-DE" altLang="de-DE" smtClean="0"/>
              <a:t> Konstruktionsbeispiele zeigen</a:t>
            </a:r>
          </a:p>
          <a:p>
            <a:pPr lvl="1" eaLnBrk="1" hangingPunct="1"/>
            <a:r>
              <a:rPr lang="de-DE" altLang="de-DE" smtClean="0"/>
              <a:t> Handlungsanleitungen geben</a:t>
            </a:r>
          </a:p>
          <a:p>
            <a:pPr lvl="1" eaLnBrk="1" hangingPunct="1"/>
            <a:r>
              <a:rPr lang="de-DE" altLang="de-DE" smtClean="0"/>
              <a:t> Arbeitshilfen anbieten</a:t>
            </a:r>
          </a:p>
          <a:p>
            <a:pPr lvl="1" eaLnBrk="1" hangingPunct="1"/>
            <a:r>
              <a:rPr lang="de-DE" altLang="de-DE" smtClean="0"/>
              <a:t> Manipulation in Normung      berücksichtigen</a:t>
            </a:r>
          </a:p>
          <a:p>
            <a:pPr lvl="1" eaLnBrk="1" hangingPunct="1"/>
            <a:r>
              <a:rPr lang="de-DE" altLang="de-DE" smtClean="0"/>
              <a:t> ….</a:t>
            </a:r>
          </a:p>
          <a:p>
            <a:pPr eaLnBrk="1" hangingPunct="1"/>
            <a:endParaRPr lang="de-DE" altLang="de-DE" smtClean="0"/>
          </a:p>
        </p:txBody>
      </p:sp>
      <p:sp>
        <p:nvSpPr>
          <p:cNvPr id="24585" name="Textfeld 1"/>
          <p:cNvSpPr txBox="1">
            <a:spLocks noChangeArrowheads="1"/>
          </p:cNvSpPr>
          <p:nvPr/>
        </p:nvSpPr>
        <p:spPr bwMode="auto">
          <a:xfrm>
            <a:off x="2762250" y="6040438"/>
            <a:ext cx="2287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4586"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4CB5C645-0BDD-4C51-B5C7-B44562422C2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fade">
                                      <p:cBhvr>
                                        <p:cTn id="7" dur="500"/>
                                        <p:tgtEl>
                                          <p:spTgt spid="23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5603"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A4CE4B38-5E5A-42EE-9C12-66EB483ED78A}" type="slidenum">
              <a:rPr lang="de-DE" altLang="de-DE" sz="1300" b="0" smtClean="0">
                <a:solidFill>
                  <a:schemeClr val="bg1"/>
                </a:solidFill>
              </a:rPr>
              <a:pPr/>
              <a:t>23</a:t>
            </a:fld>
            <a:endParaRPr lang="de-DE" altLang="de-DE" sz="1300" b="0" smtClean="0">
              <a:solidFill>
                <a:schemeClr val="bg1"/>
              </a:solidFill>
            </a:endParaRPr>
          </a:p>
        </p:txBody>
      </p:sp>
      <p:pic>
        <p:nvPicPr>
          <p:cNvPr id="25604" name="Picture 11" descr="Teufelskreis 3 fallend ohne Karikat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44675"/>
            <a:ext cx="2109788"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Grp="1" noChangeArrowheads="1"/>
          </p:cNvSpPr>
          <p:nvPr>
            <p:ph type="title"/>
          </p:nvPr>
        </p:nvSpPr>
        <p:spPr/>
        <p:txBody>
          <a:bodyPr/>
          <a:lstStyle/>
          <a:p>
            <a:pPr eaLnBrk="1" hangingPunct="1"/>
            <a:r>
              <a:rPr lang="de-DE" altLang="de-DE" smtClean="0"/>
              <a:t>Teufelskreis durchbrechen!</a:t>
            </a:r>
          </a:p>
        </p:txBody>
      </p:sp>
      <p:pic>
        <p:nvPicPr>
          <p:cNvPr id="2560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141663"/>
            <a:ext cx="1597025"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916113"/>
            <a:ext cx="1571625"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4365625"/>
            <a:ext cx="1058862"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25" y="1844675"/>
            <a:ext cx="2571750"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525" y="3141663"/>
            <a:ext cx="266382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4330700"/>
            <a:ext cx="23050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Textfeld 1"/>
          <p:cNvSpPr txBox="1">
            <a:spLocks noChangeArrowheads="1"/>
          </p:cNvSpPr>
          <p:nvPr/>
        </p:nvSpPr>
        <p:spPr bwMode="auto">
          <a:xfrm>
            <a:off x="5475288" y="6029325"/>
            <a:ext cx="2287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5613" name="Textfeld 1"/>
          <p:cNvSpPr txBox="1">
            <a:spLocks noChangeArrowheads="1"/>
          </p:cNvSpPr>
          <p:nvPr/>
        </p:nvSpPr>
        <p:spPr bwMode="auto">
          <a:xfrm>
            <a:off x="7821613" y="6032500"/>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2561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73142AA8-0AA7-4D30-BE20-BE84CCD6A1DF}"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6627"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FB0E8D8A-99F8-433E-9A4B-7BD49A0F6ECA}" type="slidenum">
              <a:rPr lang="de-DE" altLang="de-DE" sz="1300" b="0" smtClean="0">
                <a:solidFill>
                  <a:schemeClr val="bg1"/>
                </a:solidFill>
              </a:rPr>
              <a:pPr/>
              <a:t>24</a:t>
            </a:fld>
            <a:endParaRPr lang="de-DE" altLang="de-DE" sz="1300" b="0" smtClean="0">
              <a:solidFill>
                <a:schemeClr val="bg1"/>
              </a:solidFill>
            </a:endParaRPr>
          </a:p>
        </p:txBody>
      </p:sp>
      <p:sp>
        <p:nvSpPr>
          <p:cNvPr id="2663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DA9446CB-62BC-49F3-B379-46227F7743B9}" type="datetime1">
              <a:rPr lang="de-DE" altLang="de-DE" sz="1300" b="0" smtClean="0">
                <a:solidFill>
                  <a:schemeClr val="bg1"/>
                </a:solidFill>
              </a:rPr>
              <a:pPr/>
              <a:t>30.03.2016</a:t>
            </a:fld>
            <a:endParaRPr lang="de-DE" altLang="de-DE" sz="1300" b="0" smtClean="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6517506" cy="499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0643" name="Group 3"/>
          <p:cNvGrpSpPr>
            <a:grpSpLocks/>
          </p:cNvGrpSpPr>
          <p:nvPr/>
        </p:nvGrpSpPr>
        <p:grpSpPr bwMode="auto">
          <a:xfrm rot="1309954">
            <a:off x="4572000" y="1555750"/>
            <a:ext cx="4067175" cy="1081088"/>
            <a:chOff x="3198" y="3249"/>
            <a:chExt cx="2562" cy="681"/>
          </a:xfrm>
        </p:grpSpPr>
        <p:sp>
          <p:nvSpPr>
            <p:cNvPr id="26631" name="Oval 4"/>
            <p:cNvSpPr>
              <a:spLocks noChangeArrowheads="1"/>
            </p:cNvSpPr>
            <p:nvPr/>
          </p:nvSpPr>
          <p:spPr bwMode="auto">
            <a:xfrm>
              <a:off x="3198" y="3249"/>
              <a:ext cx="2562" cy="681"/>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6632" name="Text Box 5"/>
            <p:cNvSpPr txBox="1">
              <a:spLocks noChangeArrowheads="1"/>
            </p:cNvSpPr>
            <p:nvPr/>
          </p:nvSpPr>
          <p:spPr bwMode="auto">
            <a:xfrm>
              <a:off x="3242" y="3323"/>
              <a:ext cx="23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ctr"/>
              <a:r>
                <a:rPr lang="de-DE" altLang="de-DE" sz="2000"/>
                <a:t>Deutsche URL:</a:t>
              </a:r>
              <a:br>
                <a:rPr lang="de-DE" altLang="de-DE" sz="2000"/>
              </a:br>
              <a:r>
                <a:rPr lang="de-DE" altLang="de-DE" sz="2000"/>
                <a:t>www.stopp-manipulation.org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fade">
                                      <p:cBhvr>
                                        <p:cTn id="7" dur="500"/>
                                        <p:tgtEl>
                                          <p:spTgt spid="24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2376488"/>
            <a:ext cx="7646987"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7651"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907637EA-60FD-4B95-8B93-6758F840603A}" type="slidenum">
              <a:rPr lang="de-DE" altLang="de-DE" sz="1300" b="0" smtClean="0">
                <a:solidFill>
                  <a:schemeClr val="bg1"/>
                </a:solidFill>
              </a:rPr>
              <a:pPr/>
              <a:t>25</a:t>
            </a:fld>
            <a:endParaRPr lang="de-DE" altLang="de-DE" sz="1300" b="0" smtClean="0">
              <a:solidFill>
                <a:schemeClr val="bg1"/>
              </a:solidFill>
            </a:endParaRPr>
          </a:p>
        </p:txBody>
      </p:sp>
      <p:sp>
        <p:nvSpPr>
          <p:cNvPr id="242706" name="Oval 18"/>
          <p:cNvSpPr>
            <a:spLocks noChangeArrowheads="1"/>
          </p:cNvSpPr>
          <p:nvPr/>
        </p:nvSpPr>
        <p:spPr bwMode="auto">
          <a:xfrm>
            <a:off x="3347864" y="3573016"/>
            <a:ext cx="1512168" cy="6477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42707" name="Oval 19"/>
          <p:cNvSpPr>
            <a:spLocks noChangeArrowheads="1"/>
          </p:cNvSpPr>
          <p:nvPr/>
        </p:nvSpPr>
        <p:spPr bwMode="auto">
          <a:xfrm>
            <a:off x="5004048" y="3573016"/>
            <a:ext cx="1584176" cy="6477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42708" name="Oval 20"/>
          <p:cNvSpPr>
            <a:spLocks noChangeArrowheads="1"/>
          </p:cNvSpPr>
          <p:nvPr/>
        </p:nvSpPr>
        <p:spPr bwMode="auto">
          <a:xfrm>
            <a:off x="6660232" y="3573016"/>
            <a:ext cx="1512168" cy="6477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7657"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D373A6A1-726B-4559-AA56-26C7CA70C177}"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706"/>
                                        </p:tgtEl>
                                        <p:attrNameLst>
                                          <p:attrName>style.visibility</p:attrName>
                                        </p:attrNameLst>
                                      </p:cBhvr>
                                      <p:to>
                                        <p:strVal val="visible"/>
                                      </p:to>
                                    </p:set>
                                    <p:animEffect transition="in" filter="fade">
                                      <p:cBhvr>
                                        <p:cTn id="7" dur="500"/>
                                        <p:tgtEl>
                                          <p:spTgt spid="24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707"/>
                                        </p:tgtEl>
                                        <p:attrNameLst>
                                          <p:attrName>style.visibility</p:attrName>
                                        </p:attrNameLst>
                                      </p:cBhvr>
                                      <p:to>
                                        <p:strVal val="visible"/>
                                      </p:to>
                                    </p:set>
                                    <p:animEffect transition="in" filter="fade">
                                      <p:cBhvr>
                                        <p:cTn id="12" dur="500"/>
                                        <p:tgtEl>
                                          <p:spTgt spid="2427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2708"/>
                                        </p:tgtEl>
                                        <p:attrNameLst>
                                          <p:attrName>style.visibility</p:attrName>
                                        </p:attrNameLst>
                                      </p:cBhvr>
                                      <p:to>
                                        <p:strVal val="visible"/>
                                      </p:to>
                                    </p:set>
                                    <p:animEffect transition="in" filter="fade">
                                      <p:cBhvr>
                                        <p:cTn id="17" dur="500"/>
                                        <p:tgtEl>
                                          <p:spTgt spid="24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animBg="1"/>
      <p:bldP spid="242707" grpId="0" animBg="1"/>
      <p:bldP spid="2427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1556792"/>
            <a:ext cx="8532440" cy="160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8675"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A1EED83D-30BD-41BE-8149-72B7D06D7D38}" type="slidenum">
              <a:rPr lang="de-DE" altLang="de-DE" sz="1300" b="0" smtClean="0">
                <a:solidFill>
                  <a:schemeClr val="bg1"/>
                </a:solidFill>
              </a:rPr>
              <a:pPr/>
              <a:t>26</a:t>
            </a:fld>
            <a:endParaRPr lang="de-DE" altLang="de-DE" sz="1300" b="0" smtClean="0">
              <a:solidFill>
                <a:schemeClr val="bg1"/>
              </a:solidFill>
            </a:endParaRPr>
          </a:p>
        </p:txBody>
      </p:sp>
      <p:pic>
        <p:nvPicPr>
          <p:cNvPr id="286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6043">
            <a:off x="279400" y="3865563"/>
            <a:ext cx="51530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6975" y="3557588"/>
            <a:ext cx="1598613" cy="25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3776663"/>
            <a:ext cx="16668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Oval 8"/>
          <p:cNvSpPr>
            <a:spLocks noChangeArrowheads="1"/>
          </p:cNvSpPr>
          <p:nvPr/>
        </p:nvSpPr>
        <p:spPr bwMode="auto">
          <a:xfrm>
            <a:off x="6731967" y="2564904"/>
            <a:ext cx="1368425" cy="57626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28682" name="Textfeld 1"/>
          <p:cNvSpPr txBox="1">
            <a:spLocks noChangeArrowheads="1"/>
          </p:cNvSpPr>
          <p:nvPr/>
        </p:nvSpPr>
        <p:spPr bwMode="auto">
          <a:xfrm>
            <a:off x="-36513" y="6092825"/>
            <a:ext cx="2286001"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Schmid Riedmann &amp; Partner</a:t>
            </a:r>
          </a:p>
        </p:txBody>
      </p:sp>
      <p:sp>
        <p:nvSpPr>
          <p:cNvPr id="28683"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2C6C45F2-1616-4E67-A721-0B6B22CA5F09}"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ußzeilenplatzhalter 2"/>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29699" name="Foliennummernplatzhalter 3"/>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DEC598B5-95F2-47BC-8D13-F3D129AF7411}" type="slidenum">
              <a:rPr lang="de-DE" altLang="de-DE" sz="1300" b="0" smtClean="0">
                <a:solidFill>
                  <a:schemeClr val="bg1"/>
                </a:solidFill>
              </a:rPr>
              <a:pPr/>
              <a:t>27</a:t>
            </a:fld>
            <a:endParaRPr lang="de-DE" altLang="de-DE" sz="1300" b="0" smtClean="0">
              <a:solidFill>
                <a:schemeClr val="bg1"/>
              </a:solidFill>
            </a:endParaRPr>
          </a:p>
        </p:txBody>
      </p:sp>
      <p:sp>
        <p:nvSpPr>
          <p:cNvPr id="29702"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0B88C2F-E843-44FD-B514-46A56F7E12D8}" type="datetime1">
              <a:rPr lang="de-DE" altLang="de-DE" sz="1300" b="0" smtClean="0">
                <a:solidFill>
                  <a:schemeClr val="bg1"/>
                </a:solidFill>
              </a:rPr>
              <a:pPr/>
              <a:t>30.03.2016</a:t>
            </a:fld>
            <a:endParaRPr lang="de-DE" altLang="de-DE" sz="1300" b="0" smtClean="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8532440" cy="122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feil nach rechts 1"/>
          <p:cNvSpPr/>
          <p:nvPr/>
        </p:nvSpPr>
        <p:spPr bwMode="auto">
          <a:xfrm rot="18478244">
            <a:off x="5331439" y="4108159"/>
            <a:ext cx="2699792" cy="504056"/>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smtClean="0">
              <a:ln>
                <a:noFill/>
              </a:ln>
              <a:solidFill>
                <a:srgbClr val="004994"/>
              </a:solidFill>
              <a:effectLst/>
              <a:latin typeface="Arial" charset="0"/>
            </a:endParaRPr>
          </a:p>
        </p:txBody>
      </p:sp>
      <p:sp>
        <p:nvSpPr>
          <p:cNvPr id="3" name="Textfeld 2"/>
          <p:cNvSpPr txBox="1"/>
          <p:nvPr/>
        </p:nvSpPr>
        <p:spPr>
          <a:xfrm>
            <a:off x="3335333" y="5014391"/>
            <a:ext cx="2388795" cy="1015663"/>
          </a:xfrm>
          <a:prstGeom prst="rect">
            <a:avLst/>
          </a:prstGeom>
          <a:noFill/>
        </p:spPr>
        <p:txBody>
          <a:bodyPr wrap="none" rtlCol="0">
            <a:spAutoFit/>
          </a:bodyPr>
          <a:lstStyle/>
          <a:p>
            <a:r>
              <a:rPr lang="de-DE" dirty="0" smtClean="0"/>
              <a:t>Beiträge</a:t>
            </a:r>
          </a:p>
          <a:p>
            <a:r>
              <a:rPr lang="de-DE" dirty="0" smtClean="0"/>
              <a:t>einbringen?</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9C3A95DF-5ABD-425C-9396-B18558BAC007}" type="datetime1">
              <a:rPr lang="de-DE" altLang="de-DE" smtClean="0"/>
              <a:pPr>
                <a:defRPr/>
              </a:pPr>
              <a:t>30.03.2016</a:t>
            </a:fld>
            <a:endParaRPr lang="de-DE" altLang="de-DE"/>
          </a:p>
        </p:txBody>
      </p:sp>
      <p:sp>
        <p:nvSpPr>
          <p:cNvPr id="3" name="Fußzeilenplatzhalter 2"/>
          <p:cNvSpPr>
            <a:spLocks noGrp="1"/>
          </p:cNvSpPr>
          <p:nvPr>
            <p:ph type="ftr" sz="quarter" idx="11"/>
          </p:nvPr>
        </p:nvSpPr>
        <p:spPr/>
        <p:txBody>
          <a:bodyPr/>
          <a:lstStyle/>
          <a:p>
            <a:pPr>
              <a:defRPr/>
            </a:pPr>
            <a:r>
              <a:rPr lang="de-DE" altLang="de-DE" smtClean="0"/>
              <a:t>Manipulation verhindern, Modul 1: Allgemeine Einführung</a:t>
            </a:r>
            <a:endParaRPr lang="de-DE" altLang="de-DE"/>
          </a:p>
        </p:txBody>
      </p:sp>
      <p:sp>
        <p:nvSpPr>
          <p:cNvPr id="4" name="Foliennummernplatzhalter 3"/>
          <p:cNvSpPr>
            <a:spLocks noGrp="1"/>
          </p:cNvSpPr>
          <p:nvPr>
            <p:ph type="sldNum" sz="quarter" idx="12"/>
          </p:nvPr>
        </p:nvSpPr>
        <p:spPr/>
        <p:txBody>
          <a:bodyPr/>
          <a:lstStyle/>
          <a:p>
            <a:pPr>
              <a:defRPr/>
            </a:pPr>
            <a:r>
              <a:rPr lang="de-DE" altLang="de-DE" smtClean="0"/>
              <a:t>Seite </a:t>
            </a:r>
            <a:fld id="{B8DADA59-777C-4A9D-BB55-398C02031338}" type="slidenum">
              <a:rPr lang="de-DE" altLang="de-DE" smtClean="0"/>
              <a:pPr>
                <a:defRPr/>
              </a:pPr>
              <a:t>28</a:t>
            </a:fld>
            <a:endParaRPr lang="de-DE" altLang="de-DE"/>
          </a:p>
        </p:txBody>
      </p:sp>
      <p:pic>
        <p:nvPicPr>
          <p:cNvPr id="16" name="Grafik 15"/>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89879"/>
            <a:ext cx="2628488" cy="1250935"/>
          </a:xfrm>
          <a:prstGeom prst="rect">
            <a:avLst/>
          </a:prstGeom>
          <a:noFill/>
        </p:spPr>
      </p:pic>
      <p:sp>
        <p:nvSpPr>
          <p:cNvPr id="14" name="Textfeld 13"/>
          <p:cNvSpPr txBox="1"/>
          <p:nvPr/>
        </p:nvSpPr>
        <p:spPr>
          <a:xfrm>
            <a:off x="395535" y="2737951"/>
            <a:ext cx="7532831" cy="3139321"/>
          </a:xfrm>
          <a:prstGeom prst="rect">
            <a:avLst/>
          </a:prstGeom>
          <a:noFill/>
        </p:spPr>
        <p:txBody>
          <a:bodyPr wrap="none" rtlCol="0">
            <a:spAutoFit/>
          </a:bodyPr>
          <a:lstStyle/>
          <a:p>
            <a:r>
              <a:rPr lang="de-DE" sz="1800" dirty="0" smtClean="0"/>
              <a:t>Quelle:</a:t>
            </a:r>
          </a:p>
          <a:p>
            <a:r>
              <a:rPr lang="de-DE" sz="1800" dirty="0" smtClean="0"/>
              <a:t>Deutsche </a:t>
            </a:r>
            <a:r>
              <a:rPr lang="de-DE" sz="1800" dirty="0"/>
              <a:t>Gesetzliche Unfallversicherung e.V</a:t>
            </a:r>
            <a:r>
              <a:rPr lang="de-DE" sz="1800" dirty="0" smtClean="0"/>
              <a:t>.</a:t>
            </a:r>
          </a:p>
          <a:p>
            <a:endParaRPr lang="de-DE" sz="1800" dirty="0"/>
          </a:p>
          <a:p>
            <a:endParaRPr lang="de-DE" sz="1800" dirty="0" smtClean="0"/>
          </a:p>
          <a:p>
            <a:r>
              <a:rPr lang="de-DE" sz="1800" dirty="0" smtClean="0"/>
              <a:t>Manipulation </a:t>
            </a:r>
            <a:r>
              <a:rPr lang="de-DE" sz="1800" dirty="0"/>
              <a:t>von Schutzeinrichtungen an Maschinen verhindern – </a:t>
            </a:r>
            <a:endParaRPr lang="de-DE" sz="1800" dirty="0" smtClean="0"/>
          </a:p>
          <a:p>
            <a:r>
              <a:rPr lang="de-DE" sz="1800" dirty="0" smtClean="0"/>
              <a:t>Lehrmodule </a:t>
            </a:r>
            <a:r>
              <a:rPr lang="de-DE" sz="1800" dirty="0"/>
              <a:t>für die </a:t>
            </a:r>
            <a:r>
              <a:rPr lang="de-DE" sz="1800" dirty="0" smtClean="0"/>
              <a:t>Unfallprävention</a:t>
            </a:r>
          </a:p>
          <a:p>
            <a:r>
              <a:rPr lang="de-DE" sz="1800" dirty="0" smtClean="0"/>
              <a:t> </a:t>
            </a:r>
          </a:p>
          <a:p>
            <a:r>
              <a:rPr lang="de-DE" sz="1800" dirty="0" smtClean="0"/>
              <a:t>Online </a:t>
            </a:r>
            <a:r>
              <a:rPr lang="de-DE" sz="1800" dirty="0"/>
              <a:t>im WWW unter URL:  </a:t>
            </a:r>
            <a:r>
              <a:rPr lang="de-DE" sz="1800" u="sng" dirty="0">
                <a:hlinkClick r:id="rId3"/>
              </a:rPr>
              <a:t>http://</a:t>
            </a:r>
            <a:r>
              <a:rPr lang="de-DE" sz="1800" u="sng" dirty="0" smtClean="0">
                <a:hlinkClick r:id="rId3"/>
              </a:rPr>
              <a:t>www.stopp-manipulation.org/</a:t>
            </a:r>
            <a:r>
              <a:rPr lang="de-DE" sz="1800" dirty="0" smtClean="0"/>
              <a:t> </a:t>
            </a:r>
          </a:p>
          <a:p>
            <a:r>
              <a:rPr lang="de-DE" sz="1800" dirty="0" smtClean="0"/>
              <a:t>(</a:t>
            </a:r>
            <a:r>
              <a:rPr lang="de-DE" sz="1800" dirty="0"/>
              <a:t>Stand: </a:t>
            </a:r>
            <a:r>
              <a:rPr lang="de-DE" sz="1800" dirty="0" smtClean="0"/>
              <a:t>30.03.2016)</a:t>
            </a:r>
            <a:endParaRPr lang="de-DE" sz="1800" dirty="0"/>
          </a:p>
          <a:p>
            <a:endParaRPr lang="de-DE" sz="1800" dirty="0" smtClean="0"/>
          </a:p>
          <a:p>
            <a:r>
              <a:rPr lang="de-DE" sz="1800" dirty="0" smtClean="0"/>
              <a:t>Bearbeitet</a:t>
            </a:r>
            <a:r>
              <a:rPr lang="de-DE" sz="1800" dirty="0"/>
              <a:t>, geändert bzw. umgestaltet durch: </a:t>
            </a:r>
            <a:r>
              <a:rPr lang="de-DE" sz="1800" dirty="0" smtClean="0"/>
              <a:t>             </a:t>
            </a:r>
            <a:r>
              <a:rPr lang="de-DE" sz="1600" dirty="0" smtClean="0"/>
              <a:t>………….. </a:t>
            </a:r>
            <a:r>
              <a:rPr lang="de-DE" sz="1600" dirty="0"/>
              <a:t> </a:t>
            </a:r>
            <a:endParaRPr lang="de-DE" sz="1200" dirty="0"/>
          </a:p>
        </p:txBody>
      </p:sp>
    </p:spTree>
    <p:extLst>
      <p:ext uri="{BB962C8B-B14F-4D97-AF65-F5344CB8AC3E}">
        <p14:creationId xmlns:p14="http://schemas.microsoft.com/office/powerpoint/2010/main" val="2693548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ußzeilenplatzhalter 7"/>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5123" name="Foliennummernplatzhalter 8"/>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FD17EDB7-8EA3-4BEA-83CA-22FB72C95567}" type="slidenum">
              <a:rPr lang="de-DE" altLang="de-DE" sz="1300" b="0" smtClean="0">
                <a:solidFill>
                  <a:schemeClr val="bg1"/>
                </a:solidFill>
              </a:rPr>
              <a:pPr/>
              <a:t>3</a:t>
            </a:fld>
            <a:endParaRPr lang="de-DE" altLang="de-DE" sz="1300" b="0" smtClean="0">
              <a:solidFill>
                <a:schemeClr val="bg1"/>
              </a:solidFill>
            </a:endParaRPr>
          </a:p>
        </p:txBody>
      </p:sp>
      <p:sp>
        <p:nvSpPr>
          <p:cNvPr id="5124" name="Rectangle 2"/>
          <p:cNvSpPr>
            <a:spLocks noGrp="1" noChangeArrowheads="1"/>
          </p:cNvSpPr>
          <p:nvPr>
            <p:ph type="title" sz="quarter"/>
          </p:nvPr>
        </p:nvSpPr>
        <p:spPr/>
        <p:txBody>
          <a:bodyPr/>
          <a:lstStyle/>
          <a:p>
            <a:pPr eaLnBrk="1" hangingPunct="1"/>
            <a:r>
              <a:rPr lang="de-DE" altLang="de-DE" smtClean="0"/>
              <a:t>Beispiele manipulierter Schutzeinrichtungen </a:t>
            </a:r>
          </a:p>
        </p:txBody>
      </p:sp>
      <p:graphicFrame>
        <p:nvGraphicFramePr>
          <p:cNvPr id="5125" name="Object 8"/>
          <p:cNvGraphicFramePr>
            <a:graphicFrameLocks noGrp="1" noChangeAspect="1"/>
          </p:cNvGraphicFramePr>
          <p:nvPr>
            <p:ph sz="quarter" idx="1"/>
          </p:nvPr>
        </p:nvGraphicFramePr>
        <p:xfrm>
          <a:off x="1763713" y="1989138"/>
          <a:ext cx="2736850" cy="2105025"/>
        </p:xfrm>
        <a:graphic>
          <a:graphicData uri="http://schemas.openxmlformats.org/presentationml/2006/ole">
            <mc:AlternateContent xmlns:mc="http://schemas.openxmlformats.org/markup-compatibility/2006">
              <mc:Choice xmlns:v="urn:schemas-microsoft-com:vml" Requires="v">
                <p:oleObj spid="_x0000_s5149" name="Photo Editor-Foto" r:id="rId4" imgW="9142857" imgH="12193702" progId="MSPhotoEd.3">
                  <p:embed/>
                </p:oleObj>
              </mc:Choice>
              <mc:Fallback>
                <p:oleObj name="Photo Editor-Foto" r:id="rId4" imgW="9142857" imgH="12193702" progId="MSPhotoEd.3">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t="12869" b="29362"/>
                      <a:stretch>
                        <a:fillRect/>
                      </a:stretch>
                    </p:blipFill>
                    <p:spPr bwMode="auto">
                      <a:xfrm>
                        <a:off x="1763713" y="1989138"/>
                        <a:ext cx="27368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6" name="Picture 9" descr="P8280759"/>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l="31007" t="33865" r="18648" b="14143"/>
          <a:stretch>
            <a:fillRect/>
          </a:stretch>
        </p:blipFill>
        <p:spPr>
          <a:xfrm>
            <a:off x="4643438" y="1976438"/>
            <a:ext cx="2736850" cy="2119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11" descr="überbrückter Endschalte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l="18530" r="9265" b="15680"/>
          <a:stretch>
            <a:fillRect/>
          </a:stretch>
        </p:blipFill>
        <p:spPr>
          <a:xfrm>
            <a:off x="1763713" y="4197350"/>
            <a:ext cx="2736850" cy="211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12"/>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l="6143" t="14993" r="7889" b="10106"/>
          <a:stretch>
            <a:fillRect/>
          </a:stretch>
        </p:blipFill>
        <p:spPr>
          <a:xfrm>
            <a:off x="4643438" y="4210050"/>
            <a:ext cx="2735262" cy="2092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1000"/>
                </a:solidFill>
                <a:miter lim="800000"/>
                <a:headEnd/>
                <a:tailEnd/>
              </a14:hiddenLine>
            </a:ext>
          </a:extLst>
        </p:spPr>
      </p:pic>
      <p:sp>
        <p:nvSpPr>
          <p:cNvPr id="5129" name="Text Box 13"/>
          <p:cNvSpPr txBox="1">
            <a:spLocks noChangeArrowheads="1"/>
          </p:cNvSpPr>
          <p:nvPr/>
        </p:nvSpPr>
        <p:spPr bwMode="auto">
          <a:xfrm>
            <a:off x="7380288" y="1989138"/>
            <a:ext cx="1638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b="0">
                <a:solidFill>
                  <a:srgbClr val="555555"/>
                </a:solidFill>
              </a:rPr>
              <a:t>Schlüssel-</a:t>
            </a:r>
          </a:p>
          <a:p>
            <a:r>
              <a:rPr lang="de-DE" altLang="de-DE" sz="2000" b="0">
                <a:solidFill>
                  <a:srgbClr val="555555"/>
                </a:solidFill>
              </a:rPr>
              <a:t>schalter zum</a:t>
            </a:r>
          </a:p>
          <a:p>
            <a:r>
              <a:rPr lang="de-DE" altLang="de-DE" sz="2000" b="0">
                <a:solidFill>
                  <a:srgbClr val="555555"/>
                </a:solidFill>
              </a:rPr>
              <a:t>Überbrücken</a:t>
            </a:r>
          </a:p>
        </p:txBody>
      </p:sp>
      <p:sp>
        <p:nvSpPr>
          <p:cNvPr id="5130" name="Text Box 14"/>
          <p:cNvSpPr txBox="1">
            <a:spLocks noChangeArrowheads="1"/>
          </p:cNvSpPr>
          <p:nvPr/>
        </p:nvSpPr>
        <p:spPr bwMode="auto">
          <a:xfrm>
            <a:off x="7380288" y="4222750"/>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b="0">
                <a:solidFill>
                  <a:srgbClr val="555555"/>
                </a:solidFill>
              </a:rPr>
              <a:t>Rollen-</a:t>
            </a:r>
          </a:p>
          <a:p>
            <a:r>
              <a:rPr lang="de-DE" altLang="de-DE" sz="2000" b="0">
                <a:solidFill>
                  <a:srgbClr val="555555"/>
                </a:solidFill>
              </a:rPr>
              <a:t>schalter</a:t>
            </a:r>
          </a:p>
          <a:p>
            <a:r>
              <a:rPr lang="de-DE" altLang="de-DE" sz="2000" b="0">
                <a:solidFill>
                  <a:srgbClr val="555555"/>
                </a:solidFill>
              </a:rPr>
              <a:t>gelöst</a:t>
            </a:r>
          </a:p>
        </p:txBody>
      </p:sp>
      <p:sp>
        <p:nvSpPr>
          <p:cNvPr id="5131" name="Text Box 15"/>
          <p:cNvSpPr txBox="1">
            <a:spLocks noChangeArrowheads="1"/>
          </p:cNvSpPr>
          <p:nvPr/>
        </p:nvSpPr>
        <p:spPr bwMode="auto">
          <a:xfrm>
            <a:off x="509588" y="1989138"/>
            <a:ext cx="1254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r"/>
            <a:r>
              <a:rPr lang="de-DE" altLang="de-DE" sz="2000" b="0">
                <a:solidFill>
                  <a:srgbClr val="555555"/>
                </a:solidFill>
              </a:rPr>
              <a:t>Einzelner</a:t>
            </a:r>
          </a:p>
          <a:p>
            <a:pPr algn="r"/>
            <a:r>
              <a:rPr lang="de-DE" altLang="de-DE" sz="2000" b="0">
                <a:solidFill>
                  <a:srgbClr val="555555"/>
                </a:solidFill>
              </a:rPr>
              <a:t>Betätiger</a:t>
            </a:r>
          </a:p>
          <a:p>
            <a:pPr algn="r"/>
            <a:r>
              <a:rPr lang="de-DE" altLang="de-DE" sz="2000" b="0">
                <a:solidFill>
                  <a:srgbClr val="555555"/>
                </a:solidFill>
              </a:rPr>
              <a:t>mit Kette</a:t>
            </a:r>
          </a:p>
        </p:txBody>
      </p:sp>
      <p:sp>
        <p:nvSpPr>
          <p:cNvPr id="5132" name="Text Box 16"/>
          <p:cNvSpPr txBox="1">
            <a:spLocks noChangeArrowheads="1"/>
          </p:cNvSpPr>
          <p:nvPr/>
        </p:nvSpPr>
        <p:spPr bwMode="auto">
          <a:xfrm>
            <a:off x="212725" y="4221163"/>
            <a:ext cx="1509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pPr algn="r"/>
            <a:r>
              <a:rPr lang="de-DE" altLang="de-DE" sz="2000" b="0">
                <a:solidFill>
                  <a:srgbClr val="555555"/>
                </a:solidFill>
              </a:rPr>
              <a:t>Rollen-</a:t>
            </a:r>
          </a:p>
          <a:p>
            <a:pPr algn="r"/>
            <a:r>
              <a:rPr lang="de-DE" altLang="de-DE" sz="2000" b="0">
                <a:solidFill>
                  <a:srgbClr val="555555"/>
                </a:solidFill>
              </a:rPr>
              <a:t>schalter</a:t>
            </a:r>
          </a:p>
          <a:p>
            <a:pPr algn="r"/>
            <a:r>
              <a:rPr lang="de-DE" altLang="de-DE" sz="2000" b="0">
                <a:solidFill>
                  <a:srgbClr val="555555"/>
                </a:solidFill>
              </a:rPr>
              <a:t>zusammen-</a:t>
            </a:r>
          </a:p>
          <a:p>
            <a:pPr algn="r"/>
            <a:r>
              <a:rPr lang="de-DE" altLang="de-DE" sz="2000" b="0">
                <a:solidFill>
                  <a:srgbClr val="555555"/>
                </a:solidFill>
              </a:rPr>
              <a:t>gebunden</a:t>
            </a:r>
          </a:p>
        </p:txBody>
      </p:sp>
      <p:sp>
        <p:nvSpPr>
          <p:cNvPr id="5133" name="Textfeld 9"/>
          <p:cNvSpPr txBox="1">
            <a:spLocks noChangeArrowheads="1"/>
          </p:cNvSpPr>
          <p:nvPr/>
        </p:nvSpPr>
        <p:spPr bwMode="auto">
          <a:xfrm>
            <a:off x="7308850" y="3871913"/>
            <a:ext cx="1042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Apfeld/IFA</a:t>
            </a:r>
          </a:p>
        </p:txBody>
      </p:sp>
      <p:sp>
        <p:nvSpPr>
          <p:cNvPr id="5134" name="Textfeld 9"/>
          <p:cNvSpPr txBox="1">
            <a:spLocks noChangeArrowheads="1"/>
          </p:cNvSpPr>
          <p:nvPr/>
        </p:nvSpPr>
        <p:spPr bwMode="auto">
          <a:xfrm>
            <a:off x="7308850" y="6103938"/>
            <a:ext cx="1552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Pallowski/BG RCI</a:t>
            </a:r>
          </a:p>
        </p:txBody>
      </p:sp>
      <p:sp>
        <p:nvSpPr>
          <p:cNvPr id="5135" name="Textfeld 9"/>
          <p:cNvSpPr txBox="1">
            <a:spLocks noChangeArrowheads="1"/>
          </p:cNvSpPr>
          <p:nvPr/>
        </p:nvSpPr>
        <p:spPr bwMode="auto">
          <a:xfrm>
            <a:off x="282575" y="6103938"/>
            <a:ext cx="1552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Pallowski/BG RCI</a:t>
            </a:r>
          </a:p>
        </p:txBody>
      </p:sp>
      <p:sp>
        <p:nvSpPr>
          <p:cNvPr id="5136" name="Textfeld 9"/>
          <p:cNvSpPr txBox="1">
            <a:spLocks noChangeArrowheads="1"/>
          </p:cNvSpPr>
          <p:nvPr/>
        </p:nvSpPr>
        <p:spPr bwMode="auto">
          <a:xfrm>
            <a:off x="611188" y="3871913"/>
            <a:ext cx="1238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Lüken/HVBG</a:t>
            </a:r>
          </a:p>
        </p:txBody>
      </p:sp>
      <p:sp>
        <p:nvSpPr>
          <p:cNvPr id="5137"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E68AE3AD-0A8D-4EC1-AC8C-A121DBAB7611}"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6147"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D9736A86-6BD3-497F-8D5E-3B59E529615B}" type="slidenum">
              <a:rPr lang="de-DE" altLang="de-DE" sz="1300" b="0" smtClean="0">
                <a:solidFill>
                  <a:schemeClr val="bg1"/>
                </a:solidFill>
              </a:rPr>
              <a:pPr/>
              <a:t>4</a:t>
            </a:fld>
            <a:endParaRPr lang="de-DE" altLang="de-DE" sz="1300" b="0" smtClean="0">
              <a:solidFill>
                <a:schemeClr val="bg1"/>
              </a:solidFill>
            </a:endParaRPr>
          </a:p>
        </p:txBody>
      </p:sp>
      <p:sp>
        <p:nvSpPr>
          <p:cNvPr id="6148" name="Rectangle 2"/>
          <p:cNvSpPr>
            <a:spLocks noGrp="1" noChangeArrowheads="1"/>
          </p:cNvSpPr>
          <p:nvPr>
            <p:ph type="title"/>
          </p:nvPr>
        </p:nvSpPr>
        <p:spPr>
          <a:xfrm>
            <a:off x="504825" y="1322388"/>
            <a:ext cx="8531225" cy="539750"/>
          </a:xfrm>
        </p:spPr>
        <p:txBody>
          <a:bodyPr/>
          <a:lstStyle/>
          <a:p>
            <a:pPr eaLnBrk="1" hangingPunct="1"/>
            <a:r>
              <a:rPr lang="de-DE" altLang="de-DE" smtClean="0"/>
              <a:t>HVBG-Report: Manipulation von Schutzeinrichtungen</a:t>
            </a:r>
          </a:p>
        </p:txBody>
      </p:sp>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925" y="2060575"/>
            <a:ext cx="2638425" cy="37385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9"/>
          <p:cNvSpPr>
            <a:spLocks noChangeArrowheads="1"/>
          </p:cNvSpPr>
          <p:nvPr/>
        </p:nvSpPr>
        <p:spPr bwMode="auto">
          <a:xfrm>
            <a:off x="5651500" y="5805488"/>
            <a:ext cx="2951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600" b="0" dirty="0"/>
              <a:t>DGUV </a:t>
            </a:r>
            <a:r>
              <a:rPr lang="de-DE" altLang="de-DE" sz="1600" b="0" dirty="0" err="1">
                <a:hlinkClick r:id="rId4" tooltip="Webcode der Seite"/>
              </a:rPr>
              <a:t>Webcode</a:t>
            </a:r>
            <a:r>
              <a:rPr lang="de-DE" altLang="de-DE" sz="1600" b="0" dirty="0">
                <a:hlinkClick r:id="rId4" tooltip="Webcode der Seite"/>
              </a:rPr>
              <a:t>: d6303</a:t>
            </a:r>
            <a:r>
              <a:rPr lang="de-DE" altLang="de-DE" sz="2000" dirty="0"/>
              <a:t> </a:t>
            </a:r>
          </a:p>
        </p:txBody>
      </p:sp>
      <p:sp>
        <p:nvSpPr>
          <p:cNvPr id="6151" name="Rectangle 11"/>
          <p:cNvSpPr>
            <a:spLocks noGrp="1" noChangeArrowheads="1"/>
          </p:cNvSpPr>
          <p:nvPr>
            <p:ph type="body" sz="half" idx="1"/>
          </p:nvPr>
        </p:nvSpPr>
        <p:spPr>
          <a:xfrm>
            <a:off x="504825" y="2057400"/>
            <a:ext cx="4019550" cy="4143375"/>
          </a:xfrm>
        </p:spPr>
        <p:txBody>
          <a:bodyPr/>
          <a:lstStyle/>
          <a:p>
            <a:pPr eaLnBrk="1" hangingPunct="1"/>
            <a:r>
              <a:rPr lang="de-DE" altLang="de-DE" sz="2000" smtClean="0"/>
              <a:t>Fragebogenaktion (n=940) zur Einschätzung des Ausmaßes des Manipulationsgeschehens</a:t>
            </a:r>
          </a:p>
          <a:p>
            <a:pPr eaLnBrk="1" hangingPunct="1"/>
            <a:r>
              <a:rPr lang="de-DE" altLang="de-DE" sz="2000" smtClean="0"/>
              <a:t>Fragebogenaktion (n=202) in Betrieben zu konkreten Manipulationshandlungen</a:t>
            </a:r>
          </a:p>
          <a:p>
            <a:pPr eaLnBrk="1" hangingPunct="1"/>
            <a:r>
              <a:rPr lang="de-DE" altLang="de-DE" sz="2000" smtClean="0"/>
              <a:t>Analyse der Gründe unter Einbeziehung von Mensch, 	 Technologie und Organisation</a:t>
            </a:r>
          </a:p>
          <a:p>
            <a:pPr eaLnBrk="1" hangingPunct="1"/>
            <a:r>
              <a:rPr lang="de-DE" altLang="de-DE" sz="2000" smtClean="0"/>
              <a:t>Handlungsempfehlungen aus betrieblicher, ergonomischer, psychologischer und technischer Sicht</a:t>
            </a:r>
          </a:p>
        </p:txBody>
      </p:sp>
      <p:sp>
        <p:nvSpPr>
          <p:cNvPr id="6152"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DAF0A44-3B91-40D4-BF69-D73712112AF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7171"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13F698D1-8B78-4F58-8C95-192255923024}" type="slidenum">
              <a:rPr lang="de-DE" altLang="de-DE" sz="1300" b="0" smtClean="0">
                <a:solidFill>
                  <a:schemeClr val="bg1"/>
                </a:solidFill>
              </a:rPr>
              <a:pPr/>
              <a:t>5</a:t>
            </a:fld>
            <a:endParaRPr lang="de-DE" altLang="de-DE" sz="1300" b="0" smtClean="0">
              <a:solidFill>
                <a:schemeClr val="bg1"/>
              </a:solidFill>
            </a:endParaRPr>
          </a:p>
        </p:txBody>
      </p:sp>
      <p:sp>
        <p:nvSpPr>
          <p:cNvPr id="7172" name="Rectangle 2"/>
          <p:cNvSpPr>
            <a:spLocks noGrp="1" noChangeArrowheads="1"/>
          </p:cNvSpPr>
          <p:nvPr>
            <p:ph type="title"/>
          </p:nvPr>
        </p:nvSpPr>
        <p:spPr/>
        <p:txBody>
          <a:bodyPr/>
          <a:lstStyle/>
          <a:p>
            <a:pPr eaLnBrk="1" hangingPunct="1"/>
            <a:r>
              <a:rPr lang="de-DE" altLang="de-DE" smtClean="0"/>
              <a:t>Einschätzungen zur Manipulation in Deutschland *</a:t>
            </a:r>
          </a:p>
        </p:txBody>
      </p:sp>
      <p:sp>
        <p:nvSpPr>
          <p:cNvPr id="7173" name="PubPieSlice"/>
          <p:cNvSpPr>
            <a:spLocks noEditPoints="1" noChangeArrowheads="1"/>
          </p:cNvSpPr>
          <p:nvPr/>
        </p:nvSpPr>
        <p:spPr bwMode="auto">
          <a:xfrm>
            <a:off x="396875" y="3889375"/>
            <a:ext cx="2447925" cy="23764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6908" y="1893"/>
                </a:moveTo>
                <a:cubicBezTo>
                  <a:pt x="15110" y="660"/>
                  <a:pt x="12980" y="0"/>
                  <a:pt x="10800" y="0"/>
                </a:cubicBezTo>
                <a:cubicBezTo>
                  <a:pt x="4835" y="0"/>
                  <a:pt x="0" y="4835"/>
                  <a:pt x="0" y="10800"/>
                </a:cubicBezTo>
                <a:cubicBezTo>
                  <a:pt x="0" y="16764"/>
                  <a:pt x="4835" y="21600"/>
                  <a:pt x="10800" y="21600"/>
                </a:cubicBezTo>
                <a:cubicBezTo>
                  <a:pt x="13335" y="21600"/>
                  <a:pt x="15789" y="20708"/>
                  <a:pt x="17733" y="19080"/>
                </a:cubicBezTo>
                <a:lnTo>
                  <a:pt x="10800" y="10800"/>
                </a:lnTo>
                <a:lnTo>
                  <a:pt x="16908" y="1893"/>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7174" name="Text Box 6"/>
          <p:cNvSpPr txBox="1">
            <a:spLocks noChangeArrowheads="1"/>
          </p:cNvSpPr>
          <p:nvPr/>
        </p:nvSpPr>
        <p:spPr bwMode="auto">
          <a:xfrm>
            <a:off x="415925" y="4783138"/>
            <a:ext cx="1779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a:solidFill>
                  <a:schemeClr val="tx1"/>
                </a:solidFill>
              </a:rPr>
              <a:t>Von 100 </a:t>
            </a:r>
          </a:p>
          <a:p>
            <a:r>
              <a:rPr lang="de-DE" altLang="de-DE" sz="2000" b="0">
                <a:solidFill>
                  <a:schemeClr val="tx1"/>
                </a:solidFill>
              </a:rPr>
              <a:t>Schutz-</a:t>
            </a:r>
          </a:p>
          <a:p>
            <a:r>
              <a:rPr lang="de-DE" altLang="de-DE" sz="2000" b="0">
                <a:solidFill>
                  <a:schemeClr val="tx1"/>
                </a:solidFill>
              </a:rPr>
              <a:t> einrichtungen</a:t>
            </a:r>
          </a:p>
        </p:txBody>
      </p:sp>
      <p:sp>
        <p:nvSpPr>
          <p:cNvPr id="7175" name="PubPieSlice"/>
          <p:cNvSpPr>
            <a:spLocks noEditPoints="1" noChangeArrowheads="1"/>
          </p:cNvSpPr>
          <p:nvPr/>
        </p:nvSpPr>
        <p:spPr bwMode="auto">
          <a:xfrm>
            <a:off x="1177925" y="3905250"/>
            <a:ext cx="2447925" cy="23764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1" y="18901"/>
                </a:moveTo>
                <a:cubicBezTo>
                  <a:pt x="20267" y="16851"/>
                  <a:pt x="21600" y="13900"/>
                  <a:pt x="21600" y="10800"/>
                </a:cubicBezTo>
                <a:cubicBezTo>
                  <a:pt x="21600" y="7548"/>
                  <a:pt x="20135" y="4469"/>
                  <a:pt x="17611" y="2419"/>
                </a:cubicBezTo>
                <a:lnTo>
                  <a:pt x="10800" y="10800"/>
                </a:lnTo>
                <a:lnTo>
                  <a:pt x="17941" y="18901"/>
                </a:lnTo>
                <a:close/>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7176" name="Text Box 9"/>
          <p:cNvSpPr txBox="1">
            <a:spLocks noChangeArrowheads="1"/>
          </p:cNvSpPr>
          <p:nvPr/>
        </p:nvSpPr>
        <p:spPr bwMode="auto">
          <a:xfrm>
            <a:off x="2716213" y="48720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b="0">
                <a:solidFill>
                  <a:schemeClr val="tx1"/>
                </a:solidFill>
              </a:rPr>
              <a:t>37</a:t>
            </a:r>
          </a:p>
        </p:txBody>
      </p:sp>
      <p:sp>
        <p:nvSpPr>
          <p:cNvPr id="7177" name="Text Box 10"/>
          <p:cNvSpPr txBox="1">
            <a:spLocks noChangeArrowheads="1"/>
          </p:cNvSpPr>
          <p:nvPr/>
        </p:nvSpPr>
        <p:spPr bwMode="auto">
          <a:xfrm>
            <a:off x="2487613" y="3433763"/>
            <a:ext cx="1497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a:solidFill>
                  <a:srgbClr val="555555"/>
                </a:solidFill>
              </a:rPr>
              <a:t>werden </a:t>
            </a:r>
          </a:p>
          <a:p>
            <a:r>
              <a:rPr lang="de-DE" altLang="de-DE" sz="2000" b="0">
                <a:solidFill>
                  <a:srgbClr val="555555"/>
                </a:solidFill>
              </a:rPr>
              <a:t>manipuliert:</a:t>
            </a:r>
          </a:p>
        </p:txBody>
      </p:sp>
      <p:sp>
        <p:nvSpPr>
          <p:cNvPr id="7178" name="PubPieSlice"/>
          <p:cNvSpPr>
            <a:spLocks noEditPoints="1" noChangeArrowheads="1"/>
          </p:cNvSpPr>
          <p:nvPr/>
        </p:nvSpPr>
        <p:spPr bwMode="auto">
          <a:xfrm rot="-1491314">
            <a:off x="3338513" y="3930650"/>
            <a:ext cx="2447925" cy="2376488"/>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7941" y="18901"/>
                </a:moveTo>
                <a:cubicBezTo>
                  <a:pt x="20267" y="16851"/>
                  <a:pt x="21600" y="13900"/>
                  <a:pt x="21600" y="10800"/>
                </a:cubicBezTo>
                <a:cubicBezTo>
                  <a:pt x="21600" y="10777"/>
                  <a:pt x="21599" y="10755"/>
                  <a:pt x="21599" y="10732"/>
                </a:cubicBezTo>
                <a:lnTo>
                  <a:pt x="10800" y="10800"/>
                </a:lnTo>
                <a:lnTo>
                  <a:pt x="17941" y="18901"/>
                </a:lnTo>
                <a:close/>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7179" name="Text Box 13"/>
          <p:cNvSpPr txBox="1">
            <a:spLocks noChangeArrowheads="1"/>
          </p:cNvSpPr>
          <p:nvPr/>
        </p:nvSpPr>
        <p:spPr bwMode="auto">
          <a:xfrm>
            <a:off x="4994275" y="48958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400" b="0">
                <a:solidFill>
                  <a:schemeClr val="tx1"/>
                </a:solidFill>
              </a:rPr>
              <a:t>18</a:t>
            </a:r>
          </a:p>
        </p:txBody>
      </p:sp>
      <p:sp>
        <p:nvSpPr>
          <p:cNvPr id="7180" name="Text Box 14"/>
          <p:cNvSpPr txBox="1">
            <a:spLocks noChangeArrowheads="1"/>
          </p:cNvSpPr>
          <p:nvPr/>
        </p:nvSpPr>
        <p:spPr bwMode="auto">
          <a:xfrm>
            <a:off x="4129088" y="3429000"/>
            <a:ext cx="2005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2000" b="0">
                <a:solidFill>
                  <a:srgbClr val="555555"/>
                </a:solidFill>
              </a:rPr>
              <a:t>Manipulation </a:t>
            </a:r>
          </a:p>
          <a:p>
            <a:r>
              <a:rPr lang="de-DE" altLang="de-DE" sz="2000" b="0">
                <a:solidFill>
                  <a:srgbClr val="555555"/>
                </a:solidFill>
              </a:rPr>
              <a:t>kann zum Unfall</a:t>
            </a:r>
          </a:p>
          <a:p>
            <a:r>
              <a:rPr lang="de-DE" altLang="de-DE" sz="2000" b="0">
                <a:solidFill>
                  <a:srgbClr val="555555"/>
                </a:solidFill>
              </a:rPr>
              <a:t>führen bei:</a:t>
            </a:r>
          </a:p>
        </p:txBody>
      </p:sp>
      <p:sp>
        <p:nvSpPr>
          <p:cNvPr id="144404" name="Text Box 20"/>
          <p:cNvSpPr txBox="1">
            <a:spLocks noChangeArrowheads="1"/>
          </p:cNvSpPr>
          <p:nvPr/>
        </p:nvSpPr>
        <p:spPr bwMode="auto">
          <a:xfrm>
            <a:off x="6743700" y="4424363"/>
            <a:ext cx="1792288" cy="1311275"/>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defRPr/>
            </a:pPr>
            <a:r>
              <a:rPr lang="de-DE" altLang="de-DE" sz="2000" b="0">
                <a:solidFill>
                  <a:schemeClr val="tx1"/>
                </a:solidFill>
              </a:rPr>
              <a:t>Ein Drittel der </a:t>
            </a:r>
          </a:p>
          <a:p>
            <a:pPr>
              <a:defRPr/>
            </a:pPr>
            <a:r>
              <a:rPr lang="de-DE" altLang="de-DE" sz="2000" b="0">
                <a:solidFill>
                  <a:schemeClr val="tx1"/>
                </a:solidFill>
              </a:rPr>
              <a:t>Betriebe</a:t>
            </a:r>
          </a:p>
          <a:p>
            <a:pPr>
              <a:defRPr/>
            </a:pPr>
            <a:r>
              <a:rPr lang="de-DE" altLang="de-DE" sz="2000" b="0">
                <a:solidFill>
                  <a:schemeClr val="tx1"/>
                </a:solidFill>
              </a:rPr>
              <a:t>duldet </a:t>
            </a:r>
          </a:p>
          <a:p>
            <a:pPr>
              <a:defRPr/>
            </a:pPr>
            <a:r>
              <a:rPr lang="de-DE" altLang="de-DE" sz="2000" b="0">
                <a:solidFill>
                  <a:schemeClr val="tx1"/>
                </a:solidFill>
              </a:rPr>
              <a:t>Manipulation! </a:t>
            </a:r>
          </a:p>
        </p:txBody>
      </p:sp>
      <p:sp>
        <p:nvSpPr>
          <p:cNvPr id="17" name="Rectangle 19"/>
          <p:cNvSpPr>
            <a:spLocks noChangeArrowheads="1"/>
          </p:cNvSpPr>
          <p:nvPr/>
        </p:nvSpPr>
        <p:spPr bwMode="auto">
          <a:xfrm>
            <a:off x="1968500" y="2087563"/>
            <a:ext cx="5181600" cy="701675"/>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defRPr/>
            </a:pPr>
            <a:r>
              <a:rPr lang="de-DE" altLang="de-DE" sz="2000" b="0" dirty="0">
                <a:solidFill>
                  <a:schemeClr val="tx1"/>
                </a:solidFill>
              </a:rPr>
              <a:t>Expertenschätzung: ¼ aller Arbeitsunfälle </a:t>
            </a:r>
          </a:p>
          <a:p>
            <a:pPr>
              <a:defRPr/>
            </a:pPr>
            <a:r>
              <a:rPr lang="de-DE" altLang="de-DE" sz="2000" b="0" dirty="0">
                <a:solidFill>
                  <a:schemeClr val="tx1"/>
                </a:solidFill>
              </a:rPr>
              <a:t>durch Manipulation von Schutzeinrichtungen</a:t>
            </a:r>
          </a:p>
        </p:txBody>
      </p:sp>
      <p:sp>
        <p:nvSpPr>
          <p:cNvPr id="7183" name="Text Box 21"/>
          <p:cNvSpPr txBox="1">
            <a:spLocks noChangeArrowheads="1"/>
          </p:cNvSpPr>
          <p:nvPr/>
        </p:nvSpPr>
        <p:spPr bwMode="auto">
          <a:xfrm>
            <a:off x="7369175" y="2068513"/>
            <a:ext cx="16970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r>
              <a:rPr lang="de-DE" altLang="de-DE" sz="1600" b="0" dirty="0">
                <a:solidFill>
                  <a:srgbClr val="555555"/>
                </a:solidFill>
              </a:rPr>
              <a:t>* Erhebungen in </a:t>
            </a:r>
          </a:p>
          <a:p>
            <a:r>
              <a:rPr lang="de-DE" altLang="de-DE" sz="1600" b="0" dirty="0">
                <a:solidFill>
                  <a:srgbClr val="555555"/>
                </a:solidFill>
              </a:rPr>
              <a:t>2004/2005</a:t>
            </a:r>
          </a:p>
        </p:txBody>
      </p:sp>
      <p:sp>
        <p:nvSpPr>
          <p:cNvPr id="7184"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0C2D5A7B-7F5F-4A8E-BEF2-9145975C9C0C}"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4"/>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8195" name="Foliennummernplatzhalter 5"/>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713938A5-61D3-4985-8727-93C527E3D085}" type="slidenum">
              <a:rPr lang="de-DE" altLang="de-DE" sz="1300" b="0" smtClean="0">
                <a:solidFill>
                  <a:schemeClr val="bg1"/>
                </a:solidFill>
              </a:rPr>
              <a:pPr/>
              <a:t>6</a:t>
            </a:fld>
            <a:endParaRPr lang="de-DE" altLang="de-DE" sz="1300" b="0" smtClean="0">
              <a:solidFill>
                <a:schemeClr val="bg1"/>
              </a:solidFill>
            </a:endParaRPr>
          </a:p>
        </p:txBody>
      </p:sp>
      <p:sp>
        <p:nvSpPr>
          <p:cNvPr id="8196" name="Rectangle 2"/>
          <p:cNvSpPr>
            <a:spLocks noGrp="1" noChangeArrowheads="1"/>
          </p:cNvSpPr>
          <p:nvPr>
            <p:ph type="title"/>
          </p:nvPr>
        </p:nvSpPr>
        <p:spPr>
          <a:xfrm>
            <a:off x="504825" y="1322388"/>
            <a:ext cx="8459788" cy="539750"/>
          </a:xfrm>
        </p:spPr>
        <p:txBody>
          <a:bodyPr/>
          <a:lstStyle/>
          <a:p>
            <a:pPr eaLnBrk="1" hangingPunct="1"/>
            <a:r>
              <a:rPr lang="de-DE" altLang="de-DE" smtClean="0"/>
              <a:t>Geschätzte jährliche Unfälle (stationäre Maschinen)</a:t>
            </a:r>
          </a:p>
        </p:txBody>
      </p:sp>
      <p:pic>
        <p:nvPicPr>
          <p:cNvPr id="819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08175"/>
            <a:ext cx="583247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feld 2"/>
          <p:cNvSpPr txBox="1">
            <a:spLocks noChangeArrowheads="1"/>
          </p:cNvSpPr>
          <p:nvPr/>
        </p:nvSpPr>
        <p:spPr bwMode="auto">
          <a:xfrm>
            <a:off x="6618288" y="4595813"/>
            <a:ext cx="22193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r"/>
            <a:r>
              <a:rPr lang="de-DE" altLang="de-DE" sz="2400">
                <a:solidFill>
                  <a:schemeClr val="tx1"/>
                </a:solidFill>
              </a:rPr>
              <a:t>Deutschland:</a:t>
            </a:r>
          </a:p>
          <a:p>
            <a:pPr algn="r"/>
            <a:endParaRPr lang="de-DE" altLang="de-DE" sz="1000" u="sng">
              <a:solidFill>
                <a:schemeClr val="tx1"/>
              </a:solidFill>
            </a:endParaRPr>
          </a:p>
          <a:p>
            <a:pPr algn="r"/>
            <a:r>
              <a:rPr lang="de-DE" altLang="de-DE" sz="2400" b="0">
                <a:solidFill>
                  <a:schemeClr val="tx1"/>
                </a:solidFill>
              </a:rPr>
              <a:t>10 000 Unfälle</a:t>
            </a:r>
          </a:p>
          <a:p>
            <a:pPr algn="r"/>
            <a:r>
              <a:rPr lang="de-DE" altLang="de-DE" sz="2400" b="0">
                <a:solidFill>
                  <a:schemeClr val="tx1"/>
                </a:solidFill>
              </a:rPr>
              <a:t>8 Tote</a:t>
            </a:r>
          </a:p>
        </p:txBody>
      </p:sp>
      <p:sp>
        <p:nvSpPr>
          <p:cNvPr id="8199" name="Textfeld 9"/>
          <p:cNvSpPr txBox="1">
            <a:spLocks noChangeArrowheads="1"/>
          </p:cNvSpPr>
          <p:nvPr/>
        </p:nvSpPr>
        <p:spPr bwMode="auto">
          <a:xfrm>
            <a:off x="4211638" y="6048375"/>
            <a:ext cx="1287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Michael Hüter</a:t>
            </a:r>
          </a:p>
        </p:txBody>
      </p:sp>
      <p:sp>
        <p:nvSpPr>
          <p:cNvPr id="8200"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BB1030E9-DF78-43E5-8E78-F9AEF7306032}"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9219"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46AA4A85-4834-4DAB-A503-1C52F140BCC3}" type="slidenum">
              <a:rPr lang="de-DE" altLang="de-DE" sz="1300" b="0" smtClean="0">
                <a:solidFill>
                  <a:schemeClr val="bg1"/>
                </a:solidFill>
              </a:rPr>
              <a:pPr/>
              <a:t>7</a:t>
            </a:fld>
            <a:endParaRPr lang="de-DE" altLang="de-DE" sz="1300" b="0" smtClean="0">
              <a:solidFill>
                <a:schemeClr val="bg1"/>
              </a:solidFill>
            </a:endParaRPr>
          </a:p>
        </p:txBody>
      </p:sp>
      <p:sp>
        <p:nvSpPr>
          <p:cNvPr id="9220" name="Rectangle 2"/>
          <p:cNvSpPr>
            <a:spLocks noGrp="1" noChangeArrowheads="1"/>
          </p:cNvSpPr>
          <p:nvPr>
            <p:ph type="title"/>
          </p:nvPr>
        </p:nvSpPr>
        <p:spPr/>
        <p:txBody>
          <a:bodyPr/>
          <a:lstStyle/>
          <a:p>
            <a:pPr eaLnBrk="1" hangingPunct="1"/>
            <a:r>
              <a:rPr lang="de-DE" altLang="de-DE" smtClean="0"/>
              <a:t>Aufwand und Geschwindigkeit der Manipulationen</a:t>
            </a:r>
          </a:p>
        </p:txBody>
      </p:sp>
      <p:sp>
        <p:nvSpPr>
          <p:cNvPr id="9221" name="Freeform 8"/>
          <p:cNvSpPr>
            <a:spLocks/>
          </p:cNvSpPr>
          <p:nvPr/>
        </p:nvSpPr>
        <p:spPr bwMode="auto">
          <a:xfrm>
            <a:off x="7235825" y="1917700"/>
            <a:ext cx="1081088" cy="1800225"/>
          </a:xfrm>
          <a:custGeom>
            <a:avLst/>
            <a:gdLst>
              <a:gd name="T0" fmla="*/ 0 w 635"/>
              <a:gd name="T1" fmla="*/ 2147483647 h 1134"/>
              <a:gd name="T2" fmla="*/ 0 w 635"/>
              <a:gd name="T3" fmla="*/ 0 h 1134"/>
              <a:gd name="T4" fmla="*/ 2147483647 w 635"/>
              <a:gd name="T5" fmla="*/ 2147483647 h 1134"/>
              <a:gd name="T6" fmla="*/ 0 w 635"/>
              <a:gd name="T7" fmla="*/ 2147483647 h 1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1134">
                <a:moveTo>
                  <a:pt x="0" y="1134"/>
                </a:moveTo>
                <a:lnTo>
                  <a:pt x="0" y="0"/>
                </a:lnTo>
                <a:lnTo>
                  <a:pt x="635" y="272"/>
                </a:lnTo>
                <a:lnTo>
                  <a:pt x="0" y="1134"/>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2" name="AutoShape 9"/>
          <p:cNvSpPr>
            <a:spLocks noChangeArrowheads="1"/>
          </p:cNvSpPr>
          <p:nvPr/>
        </p:nvSpPr>
        <p:spPr bwMode="auto">
          <a:xfrm>
            <a:off x="5795963" y="2349500"/>
            <a:ext cx="2879725" cy="26638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9" y="10800"/>
                </a:moveTo>
                <a:cubicBezTo>
                  <a:pt x="369" y="16561"/>
                  <a:pt x="5039" y="21231"/>
                  <a:pt x="10800" y="21231"/>
                </a:cubicBezTo>
                <a:cubicBezTo>
                  <a:pt x="16561" y="21231"/>
                  <a:pt x="21231" y="16561"/>
                  <a:pt x="21231" y="10800"/>
                </a:cubicBezTo>
                <a:cubicBezTo>
                  <a:pt x="21231" y="5039"/>
                  <a:pt x="16561" y="369"/>
                  <a:pt x="10800" y="369"/>
                </a:cubicBezTo>
                <a:cubicBezTo>
                  <a:pt x="5039" y="369"/>
                  <a:pt x="369" y="5039"/>
                  <a:pt x="369" y="10800"/>
                </a:cubicBezTo>
                <a:close/>
              </a:path>
            </a:pathLst>
          </a:cu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3" name="Oval 10"/>
          <p:cNvSpPr>
            <a:spLocks noChangeArrowheads="1"/>
          </p:cNvSpPr>
          <p:nvPr/>
        </p:nvSpPr>
        <p:spPr bwMode="auto">
          <a:xfrm>
            <a:off x="7162800" y="3644900"/>
            <a:ext cx="144463" cy="144463"/>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endParaRPr lang="de-DE" altLang="de-DE"/>
          </a:p>
        </p:txBody>
      </p:sp>
      <p:sp>
        <p:nvSpPr>
          <p:cNvPr id="9224" name="Line 11"/>
          <p:cNvSpPr>
            <a:spLocks noChangeShapeType="1"/>
          </p:cNvSpPr>
          <p:nvPr/>
        </p:nvSpPr>
        <p:spPr bwMode="auto">
          <a:xfrm flipV="1">
            <a:off x="7235825" y="2709863"/>
            <a:ext cx="0" cy="1008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5" name="Line 12"/>
          <p:cNvSpPr>
            <a:spLocks noChangeShapeType="1"/>
          </p:cNvSpPr>
          <p:nvPr/>
        </p:nvSpPr>
        <p:spPr bwMode="auto">
          <a:xfrm flipV="1">
            <a:off x="7235825" y="2709863"/>
            <a:ext cx="792163" cy="10080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de-DE"/>
          </a:p>
        </p:txBody>
      </p:sp>
      <p:sp>
        <p:nvSpPr>
          <p:cNvPr id="9226" name="Text Box 13"/>
          <p:cNvSpPr txBox="1">
            <a:spLocks noChangeArrowheads="1"/>
          </p:cNvSpPr>
          <p:nvPr/>
        </p:nvSpPr>
        <p:spPr bwMode="auto">
          <a:xfrm>
            <a:off x="7288213" y="2393950"/>
            <a:ext cx="593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ctr"/>
            <a:r>
              <a:rPr lang="de-DE" altLang="de-DE" sz="2000" b="0">
                <a:solidFill>
                  <a:schemeClr val="tx1"/>
                </a:solidFill>
              </a:rPr>
              <a:t>5</a:t>
            </a:r>
          </a:p>
          <a:p>
            <a:pPr algn="ctr"/>
            <a:r>
              <a:rPr lang="de-DE" altLang="de-DE" sz="2000" b="0">
                <a:solidFill>
                  <a:schemeClr val="tx1"/>
                </a:solidFill>
              </a:rPr>
              <a:t>min</a:t>
            </a:r>
          </a:p>
        </p:txBody>
      </p:sp>
      <p:sp>
        <p:nvSpPr>
          <p:cNvPr id="9227" name="Rectangle 14"/>
          <p:cNvSpPr>
            <a:spLocks noGrp="1" noChangeArrowheads="1"/>
          </p:cNvSpPr>
          <p:nvPr>
            <p:ph type="body" sz="half" idx="1"/>
          </p:nvPr>
        </p:nvSpPr>
        <p:spPr>
          <a:xfrm>
            <a:off x="504825" y="2057400"/>
            <a:ext cx="4019550" cy="3349625"/>
          </a:xfrm>
        </p:spPr>
        <p:txBody>
          <a:bodyPr/>
          <a:lstStyle/>
          <a:p>
            <a:pPr eaLnBrk="1" hangingPunct="1"/>
            <a:r>
              <a:rPr lang="de-DE" altLang="de-DE" sz="2000" smtClean="0"/>
              <a:t>Bei 75 % ohne großen Aufwand (Kauf/Anfertigung eines Werkzeugs) manipuliert </a:t>
            </a:r>
          </a:p>
          <a:p>
            <a:pPr eaLnBrk="1" hangingPunct="1"/>
            <a:endParaRPr lang="de-DE" altLang="de-DE" sz="2000" smtClean="0"/>
          </a:p>
          <a:p>
            <a:pPr eaLnBrk="1" hangingPunct="1"/>
            <a:r>
              <a:rPr lang="de-DE" altLang="de-DE" sz="2000" smtClean="0"/>
              <a:t>60 % der Manipulationen in maximal 5 Minuten erfolgt</a:t>
            </a:r>
          </a:p>
          <a:p>
            <a:pPr eaLnBrk="1" hangingPunct="1"/>
            <a:endParaRPr lang="de-DE" altLang="de-DE" sz="2000" smtClean="0"/>
          </a:p>
          <a:p>
            <a:pPr eaLnBrk="1" hangingPunct="1"/>
            <a:r>
              <a:rPr lang="de-DE" altLang="de-DE" sz="2000" smtClean="0"/>
              <a:t>In 90 % der Fälle schnell rückgängig gemacht</a:t>
            </a:r>
          </a:p>
          <a:p>
            <a:pPr eaLnBrk="1" hangingPunct="1"/>
            <a:endParaRPr lang="de-DE" altLang="de-DE" sz="2000" smtClean="0"/>
          </a:p>
        </p:txBody>
      </p:sp>
      <p:sp>
        <p:nvSpPr>
          <p:cNvPr id="9228"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525DCC92-DA3C-4818-850F-0B69D2D38A78}"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0243"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F11D722D-ADFE-4A91-ABC2-E1B5A3987443}" type="slidenum">
              <a:rPr lang="de-DE" altLang="de-DE" sz="1300" b="0" smtClean="0">
                <a:solidFill>
                  <a:schemeClr val="bg1"/>
                </a:solidFill>
              </a:rPr>
              <a:pPr/>
              <a:t>8</a:t>
            </a:fld>
            <a:endParaRPr lang="de-DE" altLang="de-DE" sz="1300" b="0" smtClean="0">
              <a:solidFill>
                <a:schemeClr val="bg1"/>
              </a:solidFill>
            </a:endParaRPr>
          </a:p>
        </p:txBody>
      </p:sp>
      <p:pic>
        <p:nvPicPr>
          <p:cNvPr id="10244" name="Picture 16" descr="Bearbeitungszen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276475"/>
            <a:ext cx="3306763"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2"/>
          <p:cNvSpPr>
            <a:spLocks noGrp="1" noChangeArrowheads="1"/>
          </p:cNvSpPr>
          <p:nvPr>
            <p:ph type="title"/>
          </p:nvPr>
        </p:nvSpPr>
        <p:spPr/>
        <p:txBody>
          <a:bodyPr/>
          <a:lstStyle/>
          <a:p>
            <a:pPr eaLnBrk="1" hangingPunct="1"/>
            <a:r>
              <a:rPr lang="de-DE" altLang="de-DE" smtClean="0"/>
              <a:t>In welchen Betriebsarten wird manipuliert? </a:t>
            </a:r>
          </a:p>
        </p:txBody>
      </p:sp>
      <p:sp>
        <p:nvSpPr>
          <p:cNvPr id="10246" name="Text Box 14"/>
          <p:cNvSpPr txBox="1">
            <a:spLocks noChangeArrowheads="1"/>
          </p:cNvSpPr>
          <p:nvPr/>
        </p:nvSpPr>
        <p:spPr bwMode="auto">
          <a:xfrm>
            <a:off x="5364163" y="5046663"/>
            <a:ext cx="252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2000" b="0">
                <a:solidFill>
                  <a:srgbClr val="555555"/>
                </a:solidFill>
              </a:rPr>
              <a:t>Häufig manipuliert: </a:t>
            </a:r>
          </a:p>
          <a:p>
            <a:r>
              <a:rPr lang="de-DE" altLang="de-DE" sz="2000" b="0">
                <a:solidFill>
                  <a:srgbClr val="555555"/>
                </a:solidFill>
              </a:rPr>
              <a:t>Bearbeitungszentren</a:t>
            </a:r>
            <a:endParaRPr lang="de-DE" altLang="de-DE" sz="1600">
              <a:solidFill>
                <a:srgbClr val="D40F14"/>
              </a:solidFill>
            </a:endParaRPr>
          </a:p>
        </p:txBody>
      </p:sp>
      <p:sp>
        <p:nvSpPr>
          <p:cNvPr id="10247" name="Rectangle 15"/>
          <p:cNvSpPr>
            <a:spLocks noGrp="1" noChangeArrowheads="1"/>
          </p:cNvSpPr>
          <p:nvPr>
            <p:ph type="body" sz="half" idx="1"/>
          </p:nvPr>
        </p:nvSpPr>
        <p:spPr>
          <a:xfrm>
            <a:off x="504825" y="2057400"/>
            <a:ext cx="4019550" cy="3200400"/>
          </a:xfrm>
        </p:spPr>
        <p:txBody>
          <a:bodyPr/>
          <a:lstStyle/>
          <a:p>
            <a:pPr eaLnBrk="1" hangingPunct="1"/>
            <a:r>
              <a:rPr lang="de-DE" altLang="de-DE" sz="2000" smtClean="0"/>
              <a:t>Zu 50 % im Automatikbetrieb    einschließlich Justieren, Störungsbeseitigung, Materialzufuhr</a:t>
            </a:r>
          </a:p>
          <a:p>
            <a:pPr eaLnBrk="1" hangingPunct="1"/>
            <a:endParaRPr lang="de-DE" altLang="de-DE" sz="2000" smtClean="0"/>
          </a:p>
          <a:p>
            <a:pPr eaLnBrk="1" hangingPunct="1"/>
            <a:r>
              <a:rPr lang="de-DE" altLang="de-DE" sz="2000" smtClean="0"/>
              <a:t>Zu 40 % in Sonderbetriebsarten: Einrichten/Einstellen, Programmieren und Testlauf, Umbauen, Rüsten, Werkzeugwechsel</a:t>
            </a:r>
          </a:p>
        </p:txBody>
      </p:sp>
      <p:sp>
        <p:nvSpPr>
          <p:cNvPr id="10248" name="Textfeld 9"/>
          <p:cNvSpPr txBox="1">
            <a:spLocks noChangeArrowheads="1"/>
          </p:cNvSpPr>
          <p:nvPr/>
        </p:nvSpPr>
        <p:spPr bwMode="auto">
          <a:xfrm>
            <a:off x="7612063" y="4797425"/>
            <a:ext cx="1281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100">
                <a:solidFill>
                  <a:srgbClr val="555555"/>
                </a:solidFill>
                <a:latin typeface="Arial" charset="0"/>
              </a:defRPr>
            </a:lvl1pPr>
            <a:lvl2pPr marL="742950" indent="-285750">
              <a:spcBef>
                <a:spcPct val="20000"/>
              </a:spcBef>
              <a:buClr>
                <a:srgbClr val="004994"/>
              </a:buClr>
              <a:buChar char="•"/>
              <a:defRPr sz="2100">
                <a:solidFill>
                  <a:srgbClr val="555555"/>
                </a:solidFill>
                <a:latin typeface="Arial" charset="0"/>
              </a:defRPr>
            </a:lvl2pPr>
            <a:lvl3pPr marL="1143000" indent="-228600">
              <a:spcBef>
                <a:spcPct val="20000"/>
              </a:spcBef>
              <a:buChar char="•"/>
              <a:defRPr sz="2100">
                <a:solidFill>
                  <a:srgbClr val="555555"/>
                </a:solidFill>
                <a:latin typeface="Arial" charset="0"/>
              </a:defRPr>
            </a:lvl3pPr>
            <a:lvl4pPr marL="1600200" indent="-228600">
              <a:spcBef>
                <a:spcPct val="20000"/>
              </a:spcBef>
              <a:buChar char="•"/>
              <a:defRPr sz="1700">
                <a:solidFill>
                  <a:srgbClr val="555555"/>
                </a:solidFill>
                <a:latin typeface="Arial" charset="0"/>
              </a:defRPr>
            </a:lvl4pPr>
            <a:lvl5pPr marL="2057400" indent="-228600">
              <a:spcBef>
                <a:spcPct val="20000"/>
              </a:spcBef>
              <a:buChar char="•"/>
              <a:defRPr sz="1700">
                <a:solidFill>
                  <a:srgbClr val="555555"/>
                </a:solidFill>
                <a:latin typeface="Arial" charset="0"/>
              </a:defRPr>
            </a:lvl5pPr>
            <a:lvl6pPr marL="2514600" indent="-228600" eaLnBrk="0" fontAlgn="base" hangingPunct="0">
              <a:spcBef>
                <a:spcPct val="20000"/>
              </a:spcBef>
              <a:spcAft>
                <a:spcPct val="0"/>
              </a:spcAft>
              <a:buChar char="•"/>
              <a:defRPr sz="1700">
                <a:solidFill>
                  <a:srgbClr val="555555"/>
                </a:solidFill>
                <a:latin typeface="Arial" charset="0"/>
              </a:defRPr>
            </a:lvl6pPr>
            <a:lvl7pPr marL="2971800" indent="-228600" eaLnBrk="0" fontAlgn="base" hangingPunct="0">
              <a:spcBef>
                <a:spcPct val="20000"/>
              </a:spcBef>
              <a:spcAft>
                <a:spcPct val="0"/>
              </a:spcAft>
              <a:buChar char="•"/>
              <a:defRPr sz="1700">
                <a:solidFill>
                  <a:srgbClr val="555555"/>
                </a:solidFill>
                <a:latin typeface="Arial" charset="0"/>
              </a:defRPr>
            </a:lvl7pPr>
            <a:lvl8pPr marL="3429000" indent="-228600" eaLnBrk="0" fontAlgn="base" hangingPunct="0">
              <a:spcBef>
                <a:spcPct val="20000"/>
              </a:spcBef>
              <a:spcAft>
                <a:spcPct val="0"/>
              </a:spcAft>
              <a:buChar char="•"/>
              <a:defRPr sz="1700">
                <a:solidFill>
                  <a:srgbClr val="555555"/>
                </a:solidFill>
                <a:latin typeface="Arial" charset="0"/>
              </a:defRPr>
            </a:lvl8pPr>
            <a:lvl9pPr marL="3886200" indent="-228600" eaLnBrk="0" fontAlgn="base" hangingPunct="0">
              <a:spcBef>
                <a:spcPct val="20000"/>
              </a:spcBef>
              <a:spcAft>
                <a:spcPct val="0"/>
              </a:spcAft>
              <a:buChar char="•"/>
              <a:defRPr sz="1700">
                <a:solidFill>
                  <a:srgbClr val="555555"/>
                </a:solidFill>
                <a:latin typeface="Arial" charset="0"/>
              </a:defRPr>
            </a:lvl9pPr>
          </a:lstStyle>
          <a:p>
            <a:pPr eaLnBrk="1" hangingPunct="1">
              <a:spcBef>
                <a:spcPct val="0"/>
              </a:spcBef>
            </a:pPr>
            <a:r>
              <a:rPr lang="de-DE" altLang="de-DE" sz="1200" b="0">
                <a:solidFill>
                  <a:srgbClr val="004994"/>
                </a:solidFill>
              </a:rPr>
              <a:t>© Lüken/HVBG</a:t>
            </a:r>
          </a:p>
        </p:txBody>
      </p:sp>
      <p:sp>
        <p:nvSpPr>
          <p:cNvPr id="10249"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F7C57832-6AC4-4389-A932-32855D58335A}"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ußzeilenplatzhalter 5"/>
          <p:cNvSpPr>
            <a:spLocks noGrp="1"/>
          </p:cNvSpPr>
          <p:nvPr>
            <p:ph type="ftr" sz="quarter" idx="11"/>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Manipulation verhindern, Modul 1: Allgemeine Einführung</a:t>
            </a:r>
          </a:p>
        </p:txBody>
      </p:sp>
      <p:sp>
        <p:nvSpPr>
          <p:cNvPr id="11267" name="Foliennummernplatzhalter 6"/>
          <p:cNvSpPr>
            <a:spLocks noGrp="1"/>
          </p:cNvSpPr>
          <p:nvPr>
            <p:ph type="sldNum" sz="quarter" idx="12"/>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300" b="0" smtClean="0">
                <a:solidFill>
                  <a:schemeClr val="bg1"/>
                </a:solidFill>
              </a:rPr>
              <a:t>Seite </a:t>
            </a:r>
            <a:fld id="{64138A70-A86F-4573-9F1A-9A3264F17976}" type="slidenum">
              <a:rPr lang="de-DE" altLang="de-DE" sz="1300" b="0" smtClean="0">
                <a:solidFill>
                  <a:schemeClr val="bg1"/>
                </a:solidFill>
              </a:rPr>
              <a:pPr/>
              <a:t>9</a:t>
            </a:fld>
            <a:endParaRPr lang="de-DE" altLang="de-DE" sz="1300" b="0" smtClean="0">
              <a:solidFill>
                <a:schemeClr val="bg1"/>
              </a:solidFill>
            </a:endParaRPr>
          </a:p>
        </p:txBody>
      </p:sp>
      <p:sp>
        <p:nvSpPr>
          <p:cNvPr id="11268" name="Rectangle 2"/>
          <p:cNvSpPr>
            <a:spLocks noGrp="1" noChangeArrowheads="1"/>
          </p:cNvSpPr>
          <p:nvPr>
            <p:ph type="title"/>
          </p:nvPr>
        </p:nvSpPr>
        <p:spPr/>
        <p:txBody>
          <a:bodyPr/>
          <a:lstStyle/>
          <a:p>
            <a:pPr eaLnBrk="1" hangingPunct="1"/>
            <a:r>
              <a:rPr lang="de-DE" altLang="de-DE" smtClean="0"/>
              <a:t>Erklärungen für die Manipulation</a:t>
            </a:r>
          </a:p>
        </p:txBody>
      </p:sp>
      <p:sp>
        <p:nvSpPr>
          <p:cNvPr id="11269" name="Text Box 8"/>
          <p:cNvSpPr txBox="1">
            <a:spLocks noChangeArrowheads="1"/>
          </p:cNvSpPr>
          <p:nvPr/>
        </p:nvSpPr>
        <p:spPr bwMode="auto">
          <a:xfrm>
            <a:off x="782638" y="2071688"/>
            <a:ext cx="3740150" cy="3776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r">
              <a:lnSpc>
                <a:spcPct val="110000"/>
              </a:lnSpc>
            </a:pPr>
            <a:r>
              <a:rPr lang="de-DE" altLang="de-DE" sz="2000" b="0">
                <a:solidFill>
                  <a:srgbClr val="555555"/>
                </a:solidFill>
              </a:rPr>
              <a:t>Bequemlichkeit</a:t>
            </a:r>
          </a:p>
          <a:p>
            <a:pPr algn="r">
              <a:lnSpc>
                <a:spcPct val="110000"/>
              </a:lnSpc>
            </a:pPr>
            <a:r>
              <a:rPr lang="de-DE" altLang="de-DE" sz="2000" b="0">
                <a:solidFill>
                  <a:srgbClr val="555555"/>
                </a:solidFill>
              </a:rPr>
              <a:t>Erleichterung der Arbeit</a:t>
            </a:r>
          </a:p>
          <a:p>
            <a:pPr algn="r">
              <a:lnSpc>
                <a:spcPct val="110000"/>
              </a:lnSpc>
            </a:pPr>
            <a:r>
              <a:rPr lang="de-DE" altLang="de-DE" sz="2000" b="0">
                <a:solidFill>
                  <a:srgbClr val="555555"/>
                </a:solidFill>
              </a:rPr>
              <a:t>Schnelleres Arbeiten </a:t>
            </a:r>
          </a:p>
          <a:p>
            <a:pPr algn="r">
              <a:lnSpc>
                <a:spcPct val="110000"/>
              </a:lnSpc>
            </a:pPr>
            <a:r>
              <a:rPr lang="de-DE" altLang="de-DE" sz="2000" b="0">
                <a:solidFill>
                  <a:srgbClr val="555555"/>
                </a:solidFill>
              </a:rPr>
              <a:t>Produktionssteigerung</a:t>
            </a:r>
          </a:p>
          <a:p>
            <a:pPr algn="r">
              <a:lnSpc>
                <a:spcPct val="110000"/>
              </a:lnSpc>
            </a:pPr>
            <a:r>
              <a:rPr lang="de-DE" altLang="de-DE" sz="2000" b="0">
                <a:solidFill>
                  <a:srgbClr val="555555"/>
                </a:solidFill>
              </a:rPr>
              <a:t>Zeit/Leistungsdruck</a:t>
            </a:r>
          </a:p>
          <a:p>
            <a:pPr algn="r">
              <a:lnSpc>
                <a:spcPct val="110000"/>
              </a:lnSpc>
            </a:pPr>
            <a:r>
              <a:rPr lang="de-DE" altLang="de-DE" sz="2000" b="0">
                <a:solidFill>
                  <a:srgbClr val="555555"/>
                </a:solidFill>
              </a:rPr>
              <a:t>Schlechte Ergonomie</a:t>
            </a:r>
          </a:p>
          <a:p>
            <a:pPr algn="r">
              <a:lnSpc>
                <a:spcPct val="110000"/>
              </a:lnSpc>
            </a:pPr>
            <a:r>
              <a:rPr lang="de-DE" altLang="de-DE" sz="2000" b="0">
                <a:solidFill>
                  <a:srgbClr val="555555"/>
                </a:solidFill>
              </a:rPr>
              <a:t>Erleichterung von Betriebsarten</a:t>
            </a:r>
          </a:p>
          <a:p>
            <a:pPr algn="r">
              <a:lnSpc>
                <a:spcPct val="110000"/>
              </a:lnSpc>
            </a:pPr>
            <a:r>
              <a:rPr lang="de-DE" altLang="de-DE" sz="2000" b="0">
                <a:solidFill>
                  <a:srgbClr val="555555"/>
                </a:solidFill>
              </a:rPr>
              <a:t>Ignoranz/Risikounterschätzung</a:t>
            </a:r>
          </a:p>
          <a:p>
            <a:pPr algn="r">
              <a:lnSpc>
                <a:spcPct val="110000"/>
              </a:lnSpc>
            </a:pPr>
            <a:r>
              <a:rPr lang="de-DE" altLang="de-DE" sz="2000" b="0">
                <a:solidFill>
                  <a:srgbClr val="555555"/>
                </a:solidFill>
              </a:rPr>
              <a:t>Gefahrenunkenntnis</a:t>
            </a:r>
          </a:p>
          <a:p>
            <a:pPr algn="r">
              <a:lnSpc>
                <a:spcPct val="110000"/>
              </a:lnSpc>
            </a:pPr>
            <a:r>
              <a:rPr lang="de-DE" altLang="de-DE" sz="2000" b="0">
                <a:solidFill>
                  <a:srgbClr val="555555"/>
                </a:solidFill>
              </a:rPr>
              <a:t>Organisatorische Hemmnisse</a:t>
            </a:r>
          </a:p>
          <a:p>
            <a:pPr algn="r">
              <a:lnSpc>
                <a:spcPct val="110000"/>
              </a:lnSpc>
            </a:pPr>
            <a:r>
              <a:rPr lang="de-DE" altLang="de-DE" sz="2000" b="0">
                <a:solidFill>
                  <a:srgbClr val="555555"/>
                </a:solidFill>
              </a:rPr>
              <a:t>Sonstiges</a:t>
            </a:r>
          </a:p>
        </p:txBody>
      </p:sp>
      <p:pic>
        <p:nvPicPr>
          <p:cNvPr id="11270" name="Picture 2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42073"/>
          <a:stretch>
            <a:fillRect/>
          </a:stretch>
        </p:blipFill>
        <p:spPr>
          <a:xfrm>
            <a:off x="4643438" y="1700213"/>
            <a:ext cx="3744912"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Rectangle 21"/>
          <p:cNvSpPr>
            <a:spLocks noChangeArrowheads="1"/>
          </p:cNvSpPr>
          <p:nvPr/>
        </p:nvSpPr>
        <p:spPr bwMode="auto">
          <a:xfrm>
            <a:off x="4572000" y="6048375"/>
            <a:ext cx="3802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400" b="0">
                <a:solidFill>
                  <a:srgbClr val="555555"/>
                </a:solidFill>
              </a:rPr>
              <a:t>(n = 940 Befragte, Mehrfachnennung möglich)</a:t>
            </a:r>
          </a:p>
        </p:txBody>
      </p:sp>
      <p:sp>
        <p:nvSpPr>
          <p:cNvPr id="11272" name="Datumsplatzhalter 1"/>
          <p:cNvSpPr>
            <a:spLocks noGrp="1"/>
          </p:cNvSpPr>
          <p:nvPr>
            <p:ph type="dt" sz="quarter" idx="10"/>
          </p:nvPr>
        </p:nvSpPr>
        <p:spPr>
          <a:noFill/>
        </p:spPr>
        <p:txBody>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fld id="{644D63F0-6011-4656-873B-9CCD5EB9E5D9}" type="datetime1">
              <a:rPr lang="de-DE" altLang="de-DE" sz="1300" b="0" smtClean="0">
                <a:solidFill>
                  <a:schemeClr val="bg1"/>
                </a:solidFill>
              </a:rPr>
              <a:pPr/>
              <a:t>30.03.2016</a:t>
            </a:fld>
            <a:endParaRPr lang="de-DE" altLang="de-DE" sz="1300" b="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_Standard-DGUV">
  <a:themeElements>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_Standard-DGUV">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alt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_Standard-DGU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Standard-DGU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Standard-DGU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Standard-DGU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Standard-DGU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Standard-DGU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Standard-DGUV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Standard-DGU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Standard-DGU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Standard-DGU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Standard-DGU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Standard-DGU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Standard-DGUV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_Standard-DGUV</Template>
  <TotalTime>0</TotalTime>
  <Words>3899</Words>
  <Application>Microsoft Office PowerPoint</Application>
  <PresentationFormat>Bildschirmpräsentation (4:3)</PresentationFormat>
  <Paragraphs>426</Paragraphs>
  <Slides>28</Slides>
  <Notes>27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0" baseType="lpstr">
      <vt:lpstr>_Standard-DGUV</vt:lpstr>
      <vt:lpstr>Photo Editor-Foto</vt:lpstr>
      <vt:lpstr>Manipulation von Schutzeinrichtungen an Maschinen verhindern</vt:lpstr>
      <vt:lpstr>Definition Manipulation </vt:lpstr>
      <vt:lpstr>Beispiele manipulierter Schutzeinrichtungen </vt:lpstr>
      <vt:lpstr>HVBG-Report: Manipulation von Schutzeinrichtungen</vt:lpstr>
      <vt:lpstr>Einschätzungen zur Manipulation in Deutschland *</vt:lpstr>
      <vt:lpstr>Geschätzte jährliche Unfälle (stationäre Maschinen)</vt:lpstr>
      <vt:lpstr>Aufwand und Geschwindigkeit der Manipulationen</vt:lpstr>
      <vt:lpstr>In welchen Betriebsarten wird manipuliert? </vt:lpstr>
      <vt:lpstr>Erklärungen für die Manipulation</vt:lpstr>
      <vt:lpstr>PowerPoint-Präsentation</vt:lpstr>
      <vt:lpstr>Maschinen mit Manipulationsanreiz – Beispiele</vt:lpstr>
      <vt:lpstr>Kontaktwickler ohne Manipulationsanreiz</vt:lpstr>
      <vt:lpstr>Erkennen von manipulierten Schutzeinrichtungen Beispiele</vt:lpstr>
      <vt:lpstr>Erkennen von manipulierten Schutzeinrichtungen Beispiele</vt:lpstr>
      <vt:lpstr>Maßnahmen durch die Aufsichtsperson</vt:lpstr>
      <vt:lpstr>Erfahrungsaustausch der Teilnehmer</vt:lpstr>
      <vt:lpstr>Rechtliche Situation</vt:lpstr>
      <vt:lpstr>Rechtliche Situation Maschinenhersteller</vt:lpstr>
      <vt:lpstr>Rechtliche Situation Maschinenbetreiber</vt:lpstr>
      <vt:lpstr>Unfall bei Hero-Glas</vt:lpstr>
      <vt:lpstr>PowerPoint-Präsentation</vt:lpstr>
      <vt:lpstr>Teufelskreis durchbrechen!</vt:lpstr>
      <vt:lpstr>Teufelskreis durchbrechen!</vt:lpstr>
      <vt:lpstr>PowerPoint-Präsentation</vt:lpstr>
      <vt:lpstr>PowerPoint-Präsentation</vt:lpstr>
      <vt:lpstr>PowerPoint-Präsentation</vt:lpstr>
      <vt:lpstr>PowerPoint-Präsentation</vt:lpstr>
      <vt:lpstr>PowerPoint-Präsentation</vt:lpstr>
    </vt:vector>
  </TitlesOfParts>
  <Company>DGUV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Huelke</dc:creator>
  <cp:lastModifiedBy>Apfeld Ralf</cp:lastModifiedBy>
  <cp:revision>126</cp:revision>
  <dcterms:created xsi:type="dcterms:W3CDTF">2011-09-08T08:24:01Z</dcterms:created>
  <dcterms:modified xsi:type="dcterms:W3CDTF">2016-03-30T14:21:26Z</dcterms:modified>
</cp:coreProperties>
</file>