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 id="2147483945" r:id="rId2"/>
  </p:sldMasterIdLst>
  <p:notesMasterIdLst>
    <p:notesMasterId r:id="rId44"/>
  </p:notesMasterIdLst>
  <p:handoutMasterIdLst>
    <p:handoutMasterId r:id="rId45"/>
  </p:handoutMasterIdLst>
  <p:sldIdLst>
    <p:sldId id="276" r:id="rId3"/>
    <p:sldId id="263" r:id="rId4"/>
    <p:sldId id="315" r:id="rId5"/>
    <p:sldId id="278" r:id="rId6"/>
    <p:sldId id="279" r:id="rId7"/>
    <p:sldId id="277" r:id="rId8"/>
    <p:sldId id="328" r:id="rId9"/>
    <p:sldId id="329" r:id="rId10"/>
    <p:sldId id="330" r:id="rId11"/>
    <p:sldId id="289" r:id="rId12"/>
    <p:sldId id="290" r:id="rId13"/>
    <p:sldId id="313" r:id="rId14"/>
    <p:sldId id="314" r:id="rId15"/>
    <p:sldId id="332" r:id="rId16"/>
    <p:sldId id="333" r:id="rId17"/>
    <p:sldId id="283" r:id="rId18"/>
    <p:sldId id="284" r:id="rId19"/>
    <p:sldId id="286" r:id="rId20"/>
    <p:sldId id="287" r:id="rId21"/>
    <p:sldId id="322" r:id="rId22"/>
    <p:sldId id="323" r:id="rId23"/>
    <p:sldId id="292" r:id="rId24"/>
    <p:sldId id="293" r:id="rId25"/>
    <p:sldId id="311" r:id="rId26"/>
    <p:sldId id="298" r:id="rId27"/>
    <p:sldId id="299" r:id="rId28"/>
    <p:sldId id="295" r:id="rId29"/>
    <p:sldId id="296" r:id="rId30"/>
    <p:sldId id="324" r:id="rId31"/>
    <p:sldId id="325" r:id="rId32"/>
    <p:sldId id="326" r:id="rId33"/>
    <p:sldId id="321" r:id="rId34"/>
    <p:sldId id="304" r:id="rId35"/>
    <p:sldId id="305" r:id="rId36"/>
    <p:sldId id="307" r:id="rId37"/>
    <p:sldId id="308" r:id="rId38"/>
    <p:sldId id="317" r:id="rId39"/>
    <p:sldId id="318" r:id="rId40"/>
    <p:sldId id="319" r:id="rId41"/>
    <p:sldId id="274" r:id="rId42"/>
    <p:sldId id="316" r:id="rId43"/>
  </p:sldIdLst>
  <p:sldSz cx="9144000" cy="6858000" type="screen4x3"/>
  <p:notesSz cx="9926638" cy="6797675"/>
  <p:defaultTextStyle>
    <a:defPPr>
      <a:defRPr lang="de-DE"/>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9">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661566"/>
    <a:srgbClr val="782818"/>
    <a:srgbClr val="EF7C00"/>
    <a:srgbClr val="49972D"/>
    <a:srgbClr val="008488"/>
    <a:srgbClr val="CC0000"/>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27" autoAdjust="0"/>
    <p:restoredTop sz="75316" autoAdjust="0"/>
  </p:normalViewPr>
  <p:slideViewPr>
    <p:cSldViewPr snapToObjects="1">
      <p:cViewPr varScale="1">
        <p:scale>
          <a:sx n="51" d="100"/>
          <a:sy n="51" d="100"/>
        </p:scale>
        <p:origin x="870" y="78"/>
      </p:cViewPr>
      <p:guideLst>
        <p:guide orient="horz" pos="1389"/>
        <p:guide pos="2880"/>
      </p:guideLst>
    </p:cSldViewPr>
  </p:slideViewPr>
  <p:outlineViewPr>
    <p:cViewPr>
      <p:scale>
        <a:sx n="33" d="100"/>
        <a:sy n="33" d="100"/>
      </p:scale>
      <p:origin x="0" y="-1704"/>
    </p:cViewPr>
  </p:outlineViewPr>
  <p:notesTextViewPr>
    <p:cViewPr>
      <p:scale>
        <a:sx n="125" d="100"/>
        <a:sy n="125" d="100"/>
      </p:scale>
      <p:origin x="0" y="-90"/>
    </p:cViewPr>
  </p:notesTextViewPr>
  <p:sorterViewPr>
    <p:cViewPr>
      <p:scale>
        <a:sx n="150" d="100"/>
        <a:sy n="150" d="100"/>
      </p:scale>
      <p:origin x="0" y="1842"/>
    </p:cViewPr>
  </p:sorterViewPr>
  <p:notesViewPr>
    <p:cSldViewPr snapToObjects="1">
      <p:cViewPr varScale="1">
        <p:scale>
          <a:sx n="116" d="100"/>
          <a:sy n="116" d="100"/>
        </p:scale>
        <p:origin x="-2064"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1" y="2"/>
            <a:ext cx="4302135" cy="33967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defTabSz="955830">
              <a:defRPr sz="1300">
                <a:latin typeface="Times New Roman" pitchFamily="18" charset="0"/>
              </a:defRPr>
            </a:lvl1pPr>
          </a:lstStyle>
          <a:p>
            <a:pPr>
              <a:defRPr/>
            </a:pPr>
            <a:endParaRPr lang="de-DE" dirty="0"/>
          </a:p>
        </p:txBody>
      </p:sp>
      <p:sp>
        <p:nvSpPr>
          <p:cNvPr id="123907" name="Rectangle 3"/>
          <p:cNvSpPr>
            <a:spLocks noGrp="1" noChangeArrowheads="1"/>
          </p:cNvSpPr>
          <p:nvPr>
            <p:ph type="dt" sz="quarter" idx="1"/>
          </p:nvPr>
        </p:nvSpPr>
        <p:spPr bwMode="auto">
          <a:xfrm>
            <a:off x="5622286" y="2"/>
            <a:ext cx="4302135" cy="33967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algn="r" defTabSz="955830">
              <a:defRPr sz="1300">
                <a:latin typeface="Times New Roman" pitchFamily="18" charset="0"/>
              </a:defRPr>
            </a:lvl1pPr>
          </a:lstStyle>
          <a:p>
            <a:pPr>
              <a:defRPr/>
            </a:pPr>
            <a:endParaRPr lang="de-DE" dirty="0"/>
          </a:p>
        </p:txBody>
      </p:sp>
      <p:sp>
        <p:nvSpPr>
          <p:cNvPr id="123908" name="Rectangle 4"/>
          <p:cNvSpPr>
            <a:spLocks noGrp="1" noChangeArrowheads="1"/>
          </p:cNvSpPr>
          <p:nvPr>
            <p:ph type="ftr" sz="quarter" idx="2"/>
          </p:nvPr>
        </p:nvSpPr>
        <p:spPr bwMode="auto">
          <a:xfrm>
            <a:off x="1" y="6456949"/>
            <a:ext cx="4302135" cy="33967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defTabSz="955830">
              <a:defRPr sz="1300">
                <a:latin typeface="Times New Roman" pitchFamily="18" charset="0"/>
              </a:defRPr>
            </a:lvl1pPr>
          </a:lstStyle>
          <a:p>
            <a:pPr>
              <a:defRPr/>
            </a:pPr>
            <a:endParaRPr lang="de-DE" dirty="0"/>
          </a:p>
        </p:txBody>
      </p:sp>
      <p:sp>
        <p:nvSpPr>
          <p:cNvPr id="123909" name="Rectangle 5"/>
          <p:cNvSpPr>
            <a:spLocks noGrp="1" noChangeArrowheads="1"/>
          </p:cNvSpPr>
          <p:nvPr>
            <p:ph type="sldNum" sz="quarter" idx="3"/>
          </p:nvPr>
        </p:nvSpPr>
        <p:spPr bwMode="auto">
          <a:xfrm>
            <a:off x="5622286" y="6456949"/>
            <a:ext cx="4302135" cy="33967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algn="r" defTabSz="955830">
              <a:defRPr sz="1300">
                <a:latin typeface="Times New Roman" pitchFamily="18" charset="0"/>
              </a:defRPr>
            </a:lvl1pPr>
          </a:lstStyle>
          <a:p>
            <a:pPr>
              <a:defRPr/>
            </a:pPr>
            <a:fld id="{149E272E-FB81-42D9-8DE1-DC95D1C0339F}" type="slidenum">
              <a:rPr lang="de-DE"/>
              <a:pPr>
                <a:defRPr/>
              </a:pPr>
              <a:t>‹Nr.›</a:t>
            </a:fld>
            <a:endParaRPr lang="de-DE" dirty="0"/>
          </a:p>
        </p:txBody>
      </p:sp>
    </p:spTree>
    <p:extLst>
      <p:ext uri="{BB962C8B-B14F-4D97-AF65-F5344CB8AC3E}">
        <p14:creationId xmlns:p14="http://schemas.microsoft.com/office/powerpoint/2010/main" val="1530649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4302135" cy="33967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defTabSz="955830">
              <a:defRPr sz="1300">
                <a:latin typeface="Arial" charset="0"/>
              </a:defRPr>
            </a:lvl1pPr>
          </a:lstStyle>
          <a:p>
            <a:pPr>
              <a:defRPr/>
            </a:pPr>
            <a:endParaRPr lang="de-DE" dirty="0"/>
          </a:p>
        </p:txBody>
      </p:sp>
      <p:sp>
        <p:nvSpPr>
          <p:cNvPr id="5123" name="Rectangle 3"/>
          <p:cNvSpPr>
            <a:spLocks noGrp="1" noChangeArrowheads="1"/>
          </p:cNvSpPr>
          <p:nvPr>
            <p:ph type="dt" idx="1"/>
          </p:nvPr>
        </p:nvSpPr>
        <p:spPr bwMode="auto">
          <a:xfrm>
            <a:off x="5624504" y="2"/>
            <a:ext cx="4302134" cy="33967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algn="r" defTabSz="955830">
              <a:defRPr sz="1300">
                <a:latin typeface="Arial" charset="0"/>
              </a:defRPr>
            </a:lvl1pPr>
          </a:lstStyle>
          <a:p>
            <a:pPr>
              <a:defRPr/>
            </a:pPr>
            <a:endParaRPr lang="de-DE" dirty="0"/>
          </a:p>
        </p:txBody>
      </p:sp>
      <p:sp>
        <p:nvSpPr>
          <p:cNvPr id="16388"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324588" y="3229001"/>
            <a:ext cx="7277464" cy="3059165"/>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126" name="Rectangle 6"/>
          <p:cNvSpPr>
            <a:spLocks noGrp="1" noChangeArrowheads="1"/>
          </p:cNvSpPr>
          <p:nvPr>
            <p:ph type="ftr" sz="quarter" idx="4"/>
          </p:nvPr>
        </p:nvSpPr>
        <p:spPr bwMode="auto">
          <a:xfrm>
            <a:off x="1" y="6458003"/>
            <a:ext cx="4302135" cy="33967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defTabSz="955830">
              <a:defRPr sz="1300">
                <a:latin typeface="Arial" charset="0"/>
              </a:defRPr>
            </a:lvl1pPr>
          </a:lstStyle>
          <a:p>
            <a:pPr>
              <a:defRPr/>
            </a:pPr>
            <a:endParaRPr lang="de-DE" dirty="0"/>
          </a:p>
        </p:txBody>
      </p:sp>
      <p:sp>
        <p:nvSpPr>
          <p:cNvPr id="5127" name="Rectangle 7"/>
          <p:cNvSpPr>
            <a:spLocks noGrp="1" noChangeArrowheads="1"/>
          </p:cNvSpPr>
          <p:nvPr>
            <p:ph type="sldNum" sz="quarter" idx="5"/>
          </p:nvPr>
        </p:nvSpPr>
        <p:spPr bwMode="auto">
          <a:xfrm>
            <a:off x="5624504" y="6458003"/>
            <a:ext cx="4302134" cy="33967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algn="r" defTabSz="955830">
              <a:defRPr sz="1300">
                <a:latin typeface="Arial" charset="0"/>
              </a:defRPr>
            </a:lvl1pPr>
          </a:lstStyle>
          <a:p>
            <a:pPr>
              <a:defRPr/>
            </a:pPr>
            <a:fld id="{51372878-FE65-44A3-BE3F-FAC2535754CD}" type="slidenum">
              <a:rPr lang="de-DE"/>
              <a:pPr>
                <a:defRPr/>
              </a:pPr>
              <a:t>‹Nr.›</a:t>
            </a:fld>
            <a:endParaRPr lang="de-DE" dirty="0"/>
          </a:p>
        </p:txBody>
      </p:sp>
    </p:spTree>
    <p:extLst>
      <p:ext uri="{BB962C8B-B14F-4D97-AF65-F5344CB8AC3E}">
        <p14:creationId xmlns:p14="http://schemas.microsoft.com/office/powerpoint/2010/main" val="3863625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CCFC09-AA63-4D98-ACEA-FE99875D3910}" type="slidenum">
              <a:rPr lang="de-DE" altLang="de-DE" sz="1300">
                <a:latin typeface="Arial" charset="0"/>
              </a:rPr>
              <a:pPr eaLnBrk="1" hangingPunct="1">
                <a:spcBef>
                  <a:spcPct val="0"/>
                </a:spcBef>
              </a:pPr>
              <a:t>1</a:t>
            </a:fld>
            <a:endParaRPr lang="de-DE" altLang="de-DE" sz="1300" dirty="0">
              <a:latin typeface="Arial" charset="0"/>
            </a:endParaRPr>
          </a:p>
        </p:txBody>
      </p:sp>
      <p:sp>
        <p:nvSpPr>
          <p:cNvPr id="17411" name="Rectangle 2"/>
          <p:cNvSpPr>
            <a:spLocks noGrp="1" noRot="1" noChangeAspect="1" noChangeArrowheads="1" noTextEdit="1"/>
          </p:cNvSpPr>
          <p:nvPr>
            <p:ph type="sldImg"/>
          </p:nvPr>
        </p:nvSpPr>
        <p:spPr>
          <a:xfrm>
            <a:off x="3263900" y="509588"/>
            <a:ext cx="3398838" cy="254952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t>In diesem Modul werden Best Practice Beispiele </a:t>
            </a:r>
            <a:r>
              <a:rPr lang="de-DE" altLang="de-DE" baseline="0" dirty="0"/>
              <a:t>vorgestellt, von denen einige auf der Seite stopp-manipulation.org weiter detailliert werden.</a:t>
            </a:r>
          </a:p>
          <a:p>
            <a:endParaRPr lang="de-DE" altLang="de-DE" baseline="0" dirty="0"/>
          </a:p>
          <a:p>
            <a:r>
              <a:rPr lang="de-DE" altLang="de-DE" baseline="0" dirty="0"/>
              <a:t>Die Beispiele sind in der Regel so aufgebaut, dass für jedes Beispiel auf einer ersten Folie (in den Notizen) eine allgemeine Schilderung von Situationen, die bekanntermaßen häufig zu Manipulationen führen, und eine konkrete Schilderung dieses Problems an einem Beispiel erfolgt. In der zweiten Folie findet sich entsprechend eine allgemeine Schilderung von sinnvollen Maßnahmen und eine konkrete Umsetzung am vorher beschriebenen Beispielfall.</a:t>
            </a:r>
          </a:p>
          <a:p>
            <a:endParaRPr lang="de-DE" altLang="de-DE" baseline="0" dirty="0"/>
          </a:p>
          <a:p>
            <a:r>
              <a:rPr lang="de-DE" altLang="de-DE" baseline="0" dirty="0"/>
              <a:t>Auf den für die Teilnehmer sichtbaren Seiten der Präsentation werden nur Stichworte und Bilder zur Erläuterung der Beispiele verwendet, die evtl. für sich allein den Sachverhalt nicht ausreichend beschreiben können. Es wird empfohlen, sich den kompletten Sachverhalt anhand der Notizen vorab verdeutlicht zu haben.</a:t>
            </a:r>
          </a:p>
          <a:p>
            <a:endParaRPr lang="de-DE" altLang="de-DE" dirty="0"/>
          </a:p>
          <a:p>
            <a:r>
              <a:rPr lang="de-DE" altLang="de-DE" dirty="0"/>
              <a:t>Der Dozent kann</a:t>
            </a:r>
            <a:r>
              <a:rPr lang="de-DE" altLang="de-DE" baseline="0" dirty="0"/>
              <a:t> die </a:t>
            </a:r>
            <a:r>
              <a:rPr lang="de-DE" altLang="de-DE" dirty="0"/>
              <a:t>Beispiele aus der Praxis entweder direkt zeigen oder die Lösungsmöglichkeiten zu den aufgezeigten Problemen (jeweils</a:t>
            </a:r>
            <a:r>
              <a:rPr lang="de-DE" altLang="de-DE" baseline="0" dirty="0"/>
              <a:t> auf der zweiten Seite) </a:t>
            </a:r>
            <a:r>
              <a:rPr lang="de-DE" altLang="de-DE" dirty="0"/>
              <a:t>gemeinsam</a:t>
            </a:r>
            <a:r>
              <a:rPr lang="de-DE" altLang="de-DE" baseline="0" dirty="0"/>
              <a:t> mit den Teilnehmern erarbeiten.</a:t>
            </a:r>
          </a:p>
          <a:p>
            <a:endParaRPr lang="de-DE" altLang="de-DE" baseline="0" dirty="0"/>
          </a:p>
          <a:p>
            <a:r>
              <a:rPr lang="de-DE" altLang="de-DE" dirty="0"/>
              <a:t>Auf der Folie 6, in der die drei Ansätze zur Manipulationsvermeidung in einer Tabelle zusammengefasst sind, befinden sich Sprungmarken zu den entsprechenden Beispielen. Jeweils am Ende der Beispiele</a:t>
            </a:r>
            <a:r>
              <a:rPr lang="de-DE" altLang="de-DE" baseline="0" dirty="0"/>
              <a:t> befindet sich eine weitere Sprungmarke zurück auf Folie 6.</a:t>
            </a:r>
            <a:endParaRPr lang="de-DE" altLang="de-DE" dirty="0"/>
          </a:p>
        </p:txBody>
      </p:sp>
    </p:spTree>
    <p:extLst>
      <p:ext uri="{BB962C8B-B14F-4D97-AF65-F5344CB8AC3E}">
        <p14:creationId xmlns:p14="http://schemas.microsoft.com/office/powerpoint/2010/main" val="3353305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r>
              <a:rPr lang="de-DE" dirty="0"/>
              <a:t>Wenn es an Maschinen häufig zu </a:t>
            </a:r>
            <a:r>
              <a:rPr lang="de-DE" dirty="0" err="1"/>
              <a:t>Einrichtvorgängen</a:t>
            </a:r>
            <a:r>
              <a:rPr lang="de-DE" dirty="0"/>
              <a:t> kommt, und damit einhergehend kapitalintensive Werkstücke und Werkzeuge verwendet werden, möchte der Bediener „auf Nummer sicher“ gehen. Oft bieten Maschinen dem Einrichter zu wenige Möglichkeiten, diese </a:t>
            </a:r>
            <a:r>
              <a:rPr lang="de-DE" dirty="0" err="1"/>
              <a:t>Einrichtvorgänge</a:t>
            </a:r>
            <a:r>
              <a:rPr lang="de-DE" dirty="0"/>
              <a:t> so durchzuführen und die Prozesse so zu beobachten, dass er sich „sicher“ ist, die einzurichtenden Prozesse auch stabil und ohne unerwartete Schäden ablaufen zu lassen. Benutzer werden hierdurch dazu verleitet, ungeeignete Betriebsarten einzustellen und Schutzeinrichtungen zu manipulieren, damit sie die gewünschte Prozesssicherheit erlangen – auf Kosten ihrer eigenen Sicherheit.</a:t>
            </a:r>
          </a:p>
          <a:p>
            <a:r>
              <a:rPr lang="de-DE" dirty="0"/>
              <a:t> </a:t>
            </a:r>
          </a:p>
          <a:p>
            <a:r>
              <a:rPr lang="de-DE" u="sng" dirty="0"/>
              <a:t>Beispiel</a:t>
            </a:r>
            <a:r>
              <a:rPr lang="de-DE" dirty="0"/>
              <a:t>: Verpackungsmaschine</a:t>
            </a:r>
          </a:p>
          <a:p>
            <a:r>
              <a:rPr lang="de-DE" dirty="0"/>
              <a:t> </a:t>
            </a:r>
          </a:p>
          <a:p>
            <a:r>
              <a:rPr lang="de-DE" dirty="0"/>
              <a:t>Verpackungsvorgänge in der Nahrungsmittelindustrie sind auf Grund der „weichen“ Werkstoffe diffizile Prozesse, deren Einrichten unter Umständen in mehreren iterativen Schritten vorgenommen wird. Dabei ist es nachteilig, wenn das „Ergebnis“ erst am Auslauf der Maschine begutachtet werden kann. Um die Ausschussrate klein zu halten, werden Schutzeinrichtungen, die im geschlossenen Zustand keine Prozessbeobachtung zulassen, häufig manipuliert.</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10</a:t>
            </a:fld>
            <a:endParaRPr lang="de-DE" dirty="0"/>
          </a:p>
        </p:txBody>
      </p:sp>
    </p:spTree>
    <p:extLst>
      <p:ext uri="{BB962C8B-B14F-4D97-AF65-F5344CB8AC3E}">
        <p14:creationId xmlns:p14="http://schemas.microsoft.com/office/powerpoint/2010/main" val="356756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Maßnahme</a:t>
            </a:r>
            <a:r>
              <a:rPr lang="de-DE" dirty="0"/>
              <a:t>:</a:t>
            </a:r>
          </a:p>
          <a:p>
            <a:r>
              <a:rPr lang="de-DE" dirty="0"/>
              <a:t> </a:t>
            </a:r>
          </a:p>
          <a:p>
            <a:r>
              <a:rPr lang="de-DE" dirty="0"/>
              <a:t>Dem Bediener wird die Möglichkeit gegeben, den für ihn notwendigen Prozess unter direkter Beobachtbarkeit einzurichten. </a:t>
            </a:r>
          </a:p>
          <a:p>
            <a:endParaRPr lang="de-DE" dirty="0"/>
          </a:p>
          <a:p>
            <a:r>
              <a:rPr lang="de-DE" u="sng" dirty="0"/>
              <a:t>Beispiel</a:t>
            </a:r>
            <a:r>
              <a:rPr lang="de-DE" dirty="0"/>
              <a:t>:</a:t>
            </a:r>
          </a:p>
          <a:p>
            <a:endParaRPr lang="de-DE" dirty="0"/>
          </a:p>
          <a:p>
            <a:r>
              <a:rPr lang="de-DE" dirty="0"/>
              <a:t>Im Bereich der Nahrungsmittelverarbeitung werden an den Nahrungsmittel- und Verpackungsmaschinen häufig transparente trennende Schutzeinrichtungen eingesetzt, die eine Beobachtung des Prozesses ermöglichen. Durch </a:t>
            </a:r>
            <a:r>
              <a:rPr lang="de-DE" b="0" dirty="0"/>
              <a:t>Spiegel</a:t>
            </a:r>
            <a:r>
              <a:rPr lang="de-DE" dirty="0"/>
              <a:t> oder </a:t>
            </a:r>
            <a:r>
              <a:rPr lang="de-DE" b="0" dirty="0"/>
              <a:t>Kameras</a:t>
            </a:r>
            <a:r>
              <a:rPr lang="de-DE" dirty="0"/>
              <a:t> im Innenraum der Maschine kann die Sichtbarkeit des Prozesses weiter erhöht werden.</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11</a:t>
            </a:fld>
            <a:endParaRPr lang="de-DE" dirty="0"/>
          </a:p>
        </p:txBody>
      </p:sp>
    </p:spTree>
    <p:extLst>
      <p:ext uri="{BB962C8B-B14F-4D97-AF65-F5344CB8AC3E}">
        <p14:creationId xmlns:p14="http://schemas.microsoft.com/office/powerpoint/2010/main" val="40231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pPr defTabSz="882305">
              <a:defRPr/>
            </a:pPr>
            <a:r>
              <a:rPr lang="de-DE" dirty="0"/>
              <a:t>Manche Prozesse sind sehr schwierig einzurichten, wenn es auf die richtigen Werte von Temperatur, Druck, Geschwindigkeit oder Ähnlichem ankommt. Den Prozessablauf zu unterbrechen, bedeutet oft, dass es eine ganze Weile braucht, bis die Parameter die Sollwerte wieder erreicht haben. Um diese </a:t>
            </a:r>
            <a:r>
              <a:rPr lang="de-DE" dirty="0" err="1"/>
              <a:t>Stillstandszeiten</a:t>
            </a:r>
            <a:r>
              <a:rPr lang="de-DE" dirty="0"/>
              <a:t> und den Ausschuss der Maschine möglichst gering zu halten, werden Schutzeinrichtungen, die beim Öffnen die Prozesse anhalten, manipuliert.</a:t>
            </a:r>
          </a:p>
          <a:p>
            <a:pPr defTabSz="882305">
              <a:defRPr/>
            </a:pPr>
            <a:endParaRPr lang="de-DE" dirty="0"/>
          </a:p>
          <a:p>
            <a:r>
              <a:rPr lang="de-DE" u="sng" dirty="0"/>
              <a:t>Beispiel</a:t>
            </a:r>
            <a:r>
              <a:rPr lang="de-DE" dirty="0"/>
              <a:t>: Verpackungsmaschine der Nahrungsmittelindustrie</a:t>
            </a:r>
          </a:p>
          <a:p>
            <a:endParaRPr lang="de-DE" dirty="0"/>
          </a:p>
          <a:p>
            <a:r>
              <a:rPr lang="de-DE" dirty="0"/>
              <a:t>bei Schlauchbeutel-Verpackungsmaschinen (dargestellt ist eine vertikale Schlauchbeutelmaschine) ist es </a:t>
            </a:r>
            <a:r>
              <a:rPr lang="de-DE" dirty="0" err="1"/>
              <a:t>inbesondere</a:t>
            </a:r>
            <a:r>
              <a:rPr lang="de-DE" dirty="0"/>
              <a:t> häufig notwendig, nach dem Folienwechsel die Bildung der ersten Beutel manuell zu unterstützen, indem die Folie von Hand weitergezogen wird, bis der Prozess automatisch weiterläuft. Bietet die Maschine keine geeignete Betriebsart für diese Tätigkeit (sicherer Tippbetrieb bei offenen Schutzeinrichtungen), werden die Positionsschalter der Schutztüren an der Vorderseite der Maschine manipuliert oder der Auslauftunnel wird gekürzt bzw. entfernt. Dies kann bei Betriebsbegehungen häufig festgestellt werden und führt immer wieder zu schweren Unfällen (Fingeramputationen und -verbrennungen), da aufgrund der manipulierten Schutztüren dann auch z. B. zur Störungsbeseitigung (Folie klebt an den Schweißbacken) in die nicht sicher stillgesetzte Maschine eingegriffen wird.</a:t>
            </a:r>
          </a:p>
          <a:p>
            <a:r>
              <a:rPr lang="de-DE" dirty="0"/>
              <a:t> </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12</a:t>
            </a:fld>
            <a:endParaRPr lang="de-DE" dirty="0"/>
          </a:p>
        </p:txBody>
      </p:sp>
    </p:spTree>
    <p:extLst>
      <p:ext uri="{BB962C8B-B14F-4D97-AF65-F5344CB8AC3E}">
        <p14:creationId xmlns:p14="http://schemas.microsoft.com/office/powerpoint/2010/main" val="182716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a:t>Maßnahme</a:t>
            </a:r>
            <a:r>
              <a:rPr lang="de-DE"/>
              <a:t>:</a:t>
            </a:r>
          </a:p>
          <a:p>
            <a:r>
              <a:rPr lang="de-DE"/>
              <a:t> </a:t>
            </a:r>
          </a:p>
          <a:p>
            <a:r>
              <a:rPr lang="de-DE"/>
              <a:t>Falls, z. B. für Einrichtarbeiten oder zur Störungsbeseitigung, dennoch Eingriffe in die Maschine bei geöffneten Schutzeinrichtungen notwendig sind, müssen Ersatzmaßnahmen ergriffen werden. Diese bestehen i. d. R. aus einem sicheren Tippbetrieb, falls prozessbedingt möglich mit sicher begrenzter Geschwindigkeit oder Kraft.</a:t>
            </a:r>
          </a:p>
          <a:p>
            <a:endParaRPr lang="de-DE"/>
          </a:p>
          <a:p>
            <a:endParaRPr lang="de-DE"/>
          </a:p>
          <a:p>
            <a:r>
              <a:rPr lang="de-DE" u="sng"/>
              <a:t>Beispiel</a:t>
            </a:r>
            <a:r>
              <a:rPr lang="de-DE"/>
              <a:t>: Verpackungsmaschine</a:t>
            </a:r>
          </a:p>
          <a:p>
            <a:endParaRPr lang="de-DE"/>
          </a:p>
          <a:p>
            <a:r>
              <a:rPr lang="de-DE"/>
              <a:t>Häufig können die trennenden Schutzeinrichtungen an den Stellen des manuellen Eingriffs so gestaltet werden, dass ein Zugriff ermöglicht wird. Die erreichbaren Gefahrstellen müssen dann einzeln gesichert werden; die übrigen Gefahrstellen dürfen nicht erreicht werden können.</a:t>
            </a:r>
            <a:r>
              <a:rPr lang="de-DE" baseline="0"/>
              <a:t> </a:t>
            </a:r>
          </a:p>
          <a:p>
            <a:endParaRPr lang="de-DE" baseline="0"/>
          </a:p>
          <a:p>
            <a:pPr defTabSz="882305">
              <a:defRPr/>
            </a:pPr>
            <a:r>
              <a:rPr lang="de-DE"/>
              <a:t>Eine Betriebsart, die einen Betrieb der Maschine bei geöffneten Schutzeinrichtungen ohne Ersatzmaßnahmen, wie einen sicheren Tippbetrieb, ermöglicht, ist in der Nahrungsmittelbranche nicht notwendig und nicht zulässig.</a:t>
            </a:r>
          </a:p>
          <a:p>
            <a:endParaRPr lang="de-DE"/>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13</a:t>
            </a:fld>
            <a:endParaRPr lang="de-DE" dirty="0"/>
          </a:p>
        </p:txBody>
      </p:sp>
    </p:spTree>
    <p:extLst>
      <p:ext uri="{BB962C8B-B14F-4D97-AF65-F5344CB8AC3E}">
        <p14:creationId xmlns:p14="http://schemas.microsoft.com/office/powerpoint/2010/main" val="125268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r>
              <a:rPr lang="de-DE" dirty="0"/>
              <a:t>Feststehende</a:t>
            </a:r>
            <a:r>
              <a:rPr lang="de-DE" baseline="0" dirty="0"/>
              <a:t> und bewegliche trennende Schutzeinrichtungen können bei Arbeiten zur Störungsbeseitigung und Reinigung hinderlich sein.</a:t>
            </a:r>
          </a:p>
          <a:p>
            <a:endParaRPr lang="de-DE" baseline="0" dirty="0"/>
          </a:p>
          <a:p>
            <a:r>
              <a:rPr lang="de-DE" u="sng" baseline="0" dirty="0"/>
              <a:t>Beispiel</a:t>
            </a:r>
            <a:r>
              <a:rPr lang="de-DE" baseline="0" dirty="0"/>
              <a:t>: Dreh-Eck-Umsetzer</a:t>
            </a:r>
          </a:p>
          <a:p>
            <a:endParaRPr lang="de-DE" baseline="0" dirty="0"/>
          </a:p>
          <a:p>
            <a:r>
              <a:rPr lang="de-DE" baseline="0" dirty="0"/>
              <a:t>Bei Dreh-Eckumsetzern zur Umlenkung der Förderrichtung auf Rollenbahnen entstehen durch Drehung des Umsetzers Quetsch-, Scher- und Einzugsstellen zu den Anschlussförderern. Kommen zur Absicherung der entstehenden Gefahrenstellen trennende Schutzeinrichtungen zum Einsatz, erschwert dies erforderliche Wartungsarbeiten an den beweglichen Maschinenteilen (z.B. Störungsbeseitigung, Reinigungsarbeiten). Für den Bediener wird ein Anreiz zur Manipulation geschaffen.</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14</a:t>
            </a:fld>
            <a:endParaRPr lang="de-DE" dirty="0"/>
          </a:p>
        </p:txBody>
      </p:sp>
    </p:spTree>
    <p:extLst>
      <p:ext uri="{BB962C8B-B14F-4D97-AF65-F5344CB8AC3E}">
        <p14:creationId xmlns:p14="http://schemas.microsoft.com/office/powerpoint/2010/main" val="1089051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Lösung</a:t>
            </a:r>
            <a:r>
              <a:rPr lang="de-DE" dirty="0"/>
              <a:t>:</a:t>
            </a:r>
          </a:p>
          <a:p>
            <a:endParaRPr lang="de-DE" dirty="0"/>
          </a:p>
          <a:p>
            <a:r>
              <a:rPr lang="de-DE" dirty="0"/>
              <a:t>Eine</a:t>
            </a:r>
            <a:r>
              <a:rPr lang="de-DE" baseline="0" dirty="0"/>
              <a:t> Lösung besteht hier in der Anbringung eines stehenden Rahmens, in dem die Drehungen des Umsetzers stattfinden können. Gefahren durch Quetschen, Scheren oder Einziehen fall dadurch weg. Durch </a:t>
            </a:r>
            <a:r>
              <a:rPr lang="de-DE" b="0" baseline="0" dirty="0"/>
              <a:t>die inhärent sichere Konstruktion </a:t>
            </a:r>
            <a:r>
              <a:rPr lang="de-DE" baseline="0" dirty="0"/>
              <a:t>werden Schutzeinrichtungen obsolet, </a:t>
            </a:r>
            <a:r>
              <a:rPr lang="de-DE" sz="1200" b="0" dirty="0">
                <a:solidFill>
                  <a:schemeClr val="tx1"/>
                </a:solidFill>
                <a:latin typeface="Arial" charset="0"/>
              </a:rPr>
              <a:t>wodurch ein ungehinderter Zugang zur Störungsbeseitigung und Reinigung ermöglicht wird. </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15</a:t>
            </a:fld>
            <a:endParaRPr lang="de-DE" dirty="0"/>
          </a:p>
        </p:txBody>
      </p:sp>
    </p:spTree>
    <p:extLst>
      <p:ext uri="{BB962C8B-B14F-4D97-AF65-F5344CB8AC3E}">
        <p14:creationId xmlns:p14="http://schemas.microsoft.com/office/powerpoint/2010/main" val="1154543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r>
              <a:rPr lang="de-DE" dirty="0"/>
              <a:t>Während des Betriebs einer Maschine sind Arbeiten im Gefahrenbereich erforderlich. Dies betrifft z. B. Tätigkeiten wie Einrichten, Einstellen, Messen und Störungsbeseitigung. Die Schutzeinrichtungen werden außer Kraft gesetzt, damit sich im Automatikbetrieb Personen im Gefahrenbereich aufhalten können.</a:t>
            </a:r>
          </a:p>
          <a:p>
            <a:r>
              <a:rPr lang="de-DE" dirty="0"/>
              <a:t> </a:t>
            </a:r>
          </a:p>
          <a:p>
            <a:r>
              <a:rPr lang="de-DE" u="sng" dirty="0"/>
              <a:t>Beispiel</a:t>
            </a:r>
            <a:r>
              <a:rPr lang="de-DE" dirty="0"/>
              <a:t>: </a:t>
            </a:r>
            <a:r>
              <a:rPr lang="de-DE" dirty="0" err="1"/>
              <a:t>Einrichtbetrieb</a:t>
            </a:r>
            <a:r>
              <a:rPr lang="de-DE" dirty="0"/>
              <a:t> an einer Werkzeugmaschine</a:t>
            </a:r>
          </a:p>
          <a:p>
            <a:r>
              <a:rPr lang="de-DE" dirty="0"/>
              <a:t> </a:t>
            </a:r>
          </a:p>
          <a:p>
            <a:r>
              <a:rPr lang="de-DE" dirty="0"/>
              <a:t>Beim Einrichten einer Werkzeugmaschine muss der Bediener den Bearbeitungsprozess stoppen und zum Messen am Werkstück den Arbeitsraum betreten. Es besteht Verletzungsgefahr durch den unerwarteten Anlauf eines Motors. Bei dieser Maschine ist es nicht möglich, die Werkzeugspindel energielos zu schalten, da dies mit einem nicht akzeptablen Positionsverlust verbunden wäre. Die Spindel muss durch die Antriebssteuerung in Lage gehalten werden. </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16</a:t>
            </a:fld>
            <a:endParaRPr lang="de-DE" dirty="0"/>
          </a:p>
        </p:txBody>
      </p:sp>
    </p:spTree>
    <p:extLst>
      <p:ext uri="{BB962C8B-B14F-4D97-AF65-F5344CB8AC3E}">
        <p14:creationId xmlns:p14="http://schemas.microsoft.com/office/powerpoint/2010/main" val="85461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Maßnahme</a:t>
            </a:r>
            <a:r>
              <a:rPr lang="de-DE" dirty="0"/>
              <a:t>:</a:t>
            </a:r>
          </a:p>
          <a:p>
            <a:r>
              <a:rPr lang="de-DE" dirty="0"/>
              <a:t> </a:t>
            </a:r>
          </a:p>
          <a:p>
            <a:r>
              <a:rPr lang="de-DE" dirty="0"/>
              <a:t>Es werden spezielle Betriebsarten für den Aufenthalt im Gefahrenbereich vorgesehen. Damit kann eine ausreichende Sicherheit erreicht werden, u. a. durch</a:t>
            </a:r>
          </a:p>
          <a:p>
            <a:endParaRPr lang="de-DE" dirty="0"/>
          </a:p>
          <a:p>
            <a:r>
              <a:rPr lang="de-DE" dirty="0"/>
              <a:t>-</a:t>
            </a:r>
            <a:r>
              <a:rPr lang="de-DE" baseline="0" dirty="0"/>
              <a:t> </a:t>
            </a:r>
            <a:r>
              <a:rPr lang="de-DE" dirty="0"/>
              <a:t>Verwendung eines Handbediengeräts</a:t>
            </a:r>
          </a:p>
          <a:p>
            <a:r>
              <a:rPr lang="de-DE" dirty="0"/>
              <a:t>- Bewegungen nur mit begrenzter Geschwindigkeit/Drehzahl</a:t>
            </a:r>
          </a:p>
          <a:p>
            <a:r>
              <a:rPr lang="de-DE" dirty="0"/>
              <a:t>- Bewegungen nur im Tippbetrieb/</a:t>
            </a:r>
            <a:r>
              <a:rPr lang="de-DE" dirty="0" err="1"/>
              <a:t>Zustimmbetrieb</a:t>
            </a:r>
            <a:endParaRPr lang="de-DE" dirty="0"/>
          </a:p>
          <a:p>
            <a:r>
              <a:rPr lang="de-DE" dirty="0"/>
              <a:t>- Verfahren nur einzelner Achsen</a:t>
            </a:r>
          </a:p>
          <a:p>
            <a:endParaRPr lang="de-DE" dirty="0"/>
          </a:p>
          <a:p>
            <a:r>
              <a:rPr lang="de-DE" dirty="0"/>
              <a:t>Hilfreich ist hierbei der Einsatz von Antriebssteuergeräten mit integrierten Sicherheitsfunktionen, wie „SLS Sicher begrenzte Geschwindigkeit“ und „SOS Sicherer Betriebshalt“. Alle notwendigen Tätigkeiten sind möglich und ein Anreiz zur Manipulation von Schutzeinrichtungen wird vermieden.</a:t>
            </a:r>
          </a:p>
          <a:p>
            <a:endParaRPr lang="de-DE" dirty="0"/>
          </a:p>
          <a:p>
            <a:r>
              <a:rPr lang="de-DE" u="sng" dirty="0"/>
              <a:t>Beispiel</a:t>
            </a:r>
            <a:r>
              <a:rPr lang="de-DE" dirty="0"/>
              <a:t>:</a:t>
            </a:r>
          </a:p>
          <a:p>
            <a:endParaRPr lang="de-DE" dirty="0"/>
          </a:p>
          <a:p>
            <a:r>
              <a:rPr lang="de-DE" dirty="0"/>
              <a:t>Um Gefährdungen durch einen unerwarteten Anlauf der Spindel zu vermeiden, wird eine Antriebssteuerung mit der Sicherheitsfunktion „SOS Sicherer Betriebshalt“ eingesetzt. Auch alle anderen Antriebe befinden sich im Stillstand, entweder ebenfalls durch eine Sicherheitsfunktion SOS oder durch „STO Sicher abgeschaltetes Moment“. Die Sicherheitsfunktionen erfüllen üblicherweise den Performance Level d nach EN 13849-1. Vor dem Öffnen der Schutztür werden die Sicherheitsfunktionen durch Betätigung des Betriebsartenwahlschalters in die Position „Einrichten“ aktiviert; gleichzeitig wird die Überwachung der Schutztürstellung außer Kraft gesetzt. Mit den hier beschriebenen Maßnahmen ist ein unerwarteter Anlauf mit ausreichender Sicherheit verhindert. Der Bediener wird nicht in seiner Arbeit behindert, es besteht kein Anreiz zur Manipulation von Schutzeinrichtungen.</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17</a:t>
            </a:fld>
            <a:endParaRPr lang="de-DE" dirty="0"/>
          </a:p>
        </p:txBody>
      </p:sp>
    </p:spTree>
    <p:extLst>
      <p:ext uri="{BB962C8B-B14F-4D97-AF65-F5344CB8AC3E}">
        <p14:creationId xmlns:p14="http://schemas.microsoft.com/office/powerpoint/2010/main" val="289440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Problem:</a:t>
            </a:r>
          </a:p>
          <a:p>
            <a:endParaRPr lang="de-DE" dirty="0"/>
          </a:p>
          <a:p>
            <a:r>
              <a:rPr lang="de-DE" dirty="0"/>
              <a:t>Wenn Schutzeinrichtungen vom Benutzer manuell gehandhabt werden müssen, weil sie vor dem Einsatz einer Maschine oder Anlage eingebaut, ausgetauscht oder in Schutzstellung gebracht werden müssen, hängt die Akzeptanz stark von der „Bequemlichkeit“ ab. Dabei sinkt die Akzeptanz mit steigender Anzahl der Betätigungen und dem dafür erforderlichen Zeitaufwand.</a:t>
            </a:r>
          </a:p>
          <a:p>
            <a:r>
              <a:rPr lang="de-DE" dirty="0"/>
              <a:t> </a:t>
            </a:r>
          </a:p>
          <a:p>
            <a:r>
              <a:rPr lang="de-DE" u="sng" dirty="0"/>
              <a:t>Beispiel</a:t>
            </a:r>
            <a:r>
              <a:rPr lang="de-DE" dirty="0"/>
              <a:t>: Gabelstapler</a:t>
            </a:r>
          </a:p>
          <a:p>
            <a:r>
              <a:rPr lang="de-DE" dirty="0"/>
              <a:t> </a:t>
            </a:r>
          </a:p>
          <a:p>
            <a:r>
              <a:rPr lang="de-DE" dirty="0"/>
              <a:t>Gabelstapler müssen seit einiger Zeit mit einem Fahrerrückhaltesystem ausgerüstet sein. Da</a:t>
            </a:r>
            <a:r>
              <a:rPr lang="de-DE" baseline="0" dirty="0"/>
              <a:t> der Fahrersitzgurt die „billigste“ Lösung ist, ist er auch am meisten verbreitet. Die Akzeptanz bei den Fahrer ist aber gering, insbesondere wenn diese häufig ab- und aufsteigen müssen.</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18</a:t>
            </a:fld>
            <a:endParaRPr lang="de-DE" dirty="0"/>
          </a:p>
        </p:txBody>
      </p:sp>
    </p:spTree>
    <p:extLst>
      <p:ext uri="{BB962C8B-B14F-4D97-AF65-F5344CB8AC3E}">
        <p14:creationId xmlns:p14="http://schemas.microsoft.com/office/powerpoint/2010/main" val="378819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Maßnahme</a:t>
            </a:r>
            <a:r>
              <a:rPr lang="de-DE" dirty="0"/>
              <a:t>:</a:t>
            </a:r>
          </a:p>
          <a:p>
            <a:r>
              <a:rPr lang="de-DE" dirty="0"/>
              <a:t> </a:t>
            </a:r>
          </a:p>
          <a:p>
            <a:r>
              <a:rPr lang="de-DE" dirty="0"/>
              <a:t>Schutzeinrichtungen müssen einfach zu betätigen sein. Automatisches oder zumindest halbautomatisches Schließen von Schutzeinrichtungen vermeidet einen Anreiz zur Manipulation von Schutzeinrichtungen und ist der manuellen Handhabung vorzuziehen. Befestigungselemente von trennenden Schutzeinrichtungen, wie z. B. Schrauben, die die Schutzeinrichtung sicher in ihrer Position halten müssen, sollen dabei schnell und zuverlässig zu lösen und wieder zu befestigen sein (kein Feingewinde, nur so lang wie nötig, wo möglich Riegelverschlüsse wählen). Verriegelungen von beweglichen Schutzeinrichtungen mit elektromechanischer Zuhaltung sind solchen mit manueller Betätigung vorzuziehen, da letztere vom Benutzer die „</a:t>
            </a:r>
            <a:r>
              <a:rPr lang="de-DE" dirty="0" err="1"/>
              <a:t>Zuhaltezeit</a:t>
            </a:r>
            <a:r>
              <a:rPr lang="de-DE" dirty="0"/>
              <a:t>“ auch dann abverlangen, wenn eine Maschine vorher nicht gelaufen ist.</a:t>
            </a:r>
          </a:p>
          <a:p>
            <a:endParaRPr lang="de-DE" dirty="0"/>
          </a:p>
          <a:p>
            <a:r>
              <a:rPr lang="de-DE" u="sng" dirty="0"/>
              <a:t>Beispiel</a:t>
            </a:r>
            <a:r>
              <a:rPr lang="de-DE" dirty="0"/>
              <a:t>:</a:t>
            </a:r>
          </a:p>
          <a:p>
            <a:endParaRPr lang="de-DE" dirty="0"/>
          </a:p>
          <a:p>
            <a:r>
              <a:rPr lang="de-DE" dirty="0"/>
              <a:t>Unter der Bezeichnung "</a:t>
            </a:r>
            <a:r>
              <a:rPr lang="de-DE" dirty="0" err="1"/>
              <a:t>netProtect</a:t>
            </a:r>
            <a:r>
              <a:rPr lang="de-DE" dirty="0"/>
              <a:t>" hat ein Hersteller von Flurförderzeugen ein neues Rückhaltesystem für Gabelstapler entwickelt (www.still.de/9231.0.43.html). Dies verhindert, dass der Fahrer bei einem Umkippen zwischen Schutzdach und Fahrbahn gerät. Nach dem Aufsteigen auf den Gabelstapler wird durch Berührung eines Sensors das Rückhaltesystem in Schutzposition gebracht. Die Sicherheitseinrichtung hat eine ganze Reihe von Vorteilen: Das störende An- und Ablegen des Gurtes entfällt beim Auf- und Absteigen vom Stapler. Der Fahrer verfügt trotz der Vorrichtung über eine maximale Bewegungsfreiheit, zudem ist die Bedienung per Sensor ausgesprochen einfach. Wird das Netz nicht geschlossen, erhält der Fahrer beim Losfahren zunächst eine optische Warnung. Solange der Rückhaltebügel nicht geschlossen und das Schutznetz nicht gespannt ist, ist die Maximalgeschwindigkeit des Gabelstaplers auf 5 km/h begrenzt; ein Umstürzen des Gabelstaplers ist nicht zu erwarten. Alternativ kann auch ein geschwindigkeitsabhängiges Schließen erfolgen (bei maximal 5 km/h). Diese Pluspunkte führen zu einer hohen Akzeptanz bei den Fahrern.</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19</a:t>
            </a:fld>
            <a:endParaRPr lang="de-DE" dirty="0"/>
          </a:p>
        </p:txBody>
      </p:sp>
    </p:spTree>
    <p:extLst>
      <p:ext uri="{BB962C8B-B14F-4D97-AF65-F5344CB8AC3E}">
        <p14:creationId xmlns:p14="http://schemas.microsoft.com/office/powerpoint/2010/main" val="414517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6F18E7-3038-458F-B63D-87D1C661FC42}" type="slidenum">
              <a:rPr lang="de-DE" altLang="de-DE" sz="1300">
                <a:latin typeface="Arial" charset="0"/>
              </a:rPr>
              <a:pPr eaLnBrk="1" hangingPunct="1">
                <a:spcBef>
                  <a:spcPct val="0"/>
                </a:spcBef>
              </a:pPr>
              <a:t>2</a:t>
            </a:fld>
            <a:endParaRPr lang="de-DE" altLang="de-DE" sz="1300" dirty="0">
              <a:latin typeface="Arial" charset="0"/>
            </a:endParaRPr>
          </a:p>
        </p:txBody>
      </p:sp>
      <p:sp>
        <p:nvSpPr>
          <p:cNvPr id="18435" name="Rectangle 2"/>
          <p:cNvSpPr>
            <a:spLocks noGrp="1" noRot="1" noChangeAspect="1" noChangeArrowheads="1" noTextEdit="1"/>
          </p:cNvSpPr>
          <p:nvPr>
            <p:ph type="sldImg"/>
          </p:nvPr>
        </p:nvSpPr>
        <p:spPr>
          <a:xfrm>
            <a:off x="3263900" y="509588"/>
            <a:ext cx="3398838" cy="25495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t>Geben Sie hier eine kurze Einweisung in das Konzept zur Vermeidung von</a:t>
            </a:r>
            <a:r>
              <a:rPr lang="de-DE" altLang="de-DE" baseline="0" dirty="0"/>
              <a:t> Manipulationen, das auf den drei Stufen</a:t>
            </a:r>
          </a:p>
          <a:p>
            <a:pPr eaLnBrk="1" hangingPunct="1"/>
            <a:endParaRPr lang="de-DE" altLang="de-DE" baseline="0" dirty="0"/>
          </a:p>
          <a:p>
            <a:pPr marL="171450" indent="-171450" eaLnBrk="1" hangingPunct="1">
              <a:buFontTx/>
              <a:buChar char="-"/>
            </a:pPr>
            <a:r>
              <a:rPr lang="de-DE" altLang="de-DE" baseline="0" dirty="0"/>
              <a:t>Manipulation bzw. Manipulationsanreiz verhindern,</a:t>
            </a:r>
          </a:p>
          <a:p>
            <a:pPr marL="171450" indent="-171450" eaLnBrk="1" hangingPunct="1">
              <a:buFontTx/>
              <a:buChar char="-"/>
            </a:pPr>
            <a:r>
              <a:rPr lang="de-DE" altLang="de-DE" baseline="0" dirty="0"/>
              <a:t>Manipulation erschweren und</a:t>
            </a:r>
          </a:p>
          <a:p>
            <a:pPr marL="171450" indent="-171450" eaLnBrk="1" hangingPunct="1">
              <a:buFontTx/>
              <a:buChar char="-"/>
            </a:pPr>
            <a:r>
              <a:rPr lang="de-DE" altLang="de-DE" baseline="0" dirty="0"/>
              <a:t>Manipulation erkennen</a:t>
            </a:r>
          </a:p>
          <a:p>
            <a:pPr marL="0" indent="0" eaLnBrk="1" hangingPunct="1">
              <a:buFontTx/>
              <a:buNone/>
            </a:pPr>
            <a:endParaRPr lang="de-DE" altLang="de-DE" baseline="0" dirty="0"/>
          </a:p>
          <a:p>
            <a:pPr marL="0" indent="0" eaLnBrk="1" hangingPunct="1">
              <a:buFontTx/>
              <a:buNone/>
            </a:pPr>
            <a:r>
              <a:rPr lang="de-DE" altLang="de-DE" baseline="0" dirty="0"/>
              <a:t>basiert. Es nicht erforderlich, an dieser Stelle schon vertieft darauf einzugehen. Die folgenden Seiten und Beispiele sollen erklären, was damit jeweils gemeint ist.</a:t>
            </a:r>
            <a:endParaRPr lang="de-DE" altLang="de-DE" dirty="0"/>
          </a:p>
        </p:txBody>
      </p:sp>
    </p:spTree>
    <p:extLst>
      <p:ext uri="{BB962C8B-B14F-4D97-AF65-F5344CB8AC3E}">
        <p14:creationId xmlns:p14="http://schemas.microsoft.com/office/powerpoint/2010/main" val="3803395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indent="0" fontAlgn="base">
              <a:spcBef>
                <a:spcPct val="0"/>
              </a:spcBef>
              <a:spcAft>
                <a:spcPct val="0"/>
              </a:spcAft>
              <a:buFont typeface="Arial" panose="020B0604020202020204" pitchFamily="34" charset="0"/>
              <a:buNone/>
            </a:pPr>
            <a:r>
              <a:rPr lang="de-DE" sz="1200" u="sng" dirty="0"/>
              <a:t>Problem</a:t>
            </a:r>
            <a:r>
              <a:rPr lang="de-DE" sz="1200" dirty="0"/>
              <a:t>:</a:t>
            </a:r>
          </a:p>
          <a:p>
            <a:pPr marL="0" indent="0" fontAlgn="base">
              <a:spcBef>
                <a:spcPct val="0"/>
              </a:spcBef>
              <a:spcAft>
                <a:spcPct val="0"/>
              </a:spcAft>
              <a:buFont typeface="Arial" panose="020B0604020202020204" pitchFamily="34" charset="0"/>
              <a:buNone/>
            </a:pPr>
            <a:endParaRPr lang="de-DE" sz="1200" dirty="0"/>
          </a:p>
          <a:p>
            <a:pPr marL="0" indent="0" fontAlgn="base">
              <a:spcBef>
                <a:spcPct val="0"/>
              </a:spcBef>
              <a:spcAft>
                <a:spcPct val="0"/>
              </a:spcAft>
              <a:buFont typeface="Arial" panose="020B0604020202020204" pitchFamily="34" charset="0"/>
              <a:buNone/>
            </a:pPr>
            <a:r>
              <a:rPr lang="de-DE" sz="1200" dirty="0"/>
              <a:t>Manche automatisch ablaufende Prozesse erfordern einen regelmäßigen Eingriff durch den Maschinenbediener. Muss der Prozess aufgrund des Verletzungsrisikos für die Zeit des Eingriffs unterbrochen werden, kommen in der Regel </a:t>
            </a:r>
            <a:r>
              <a:rPr lang="de-DE" sz="1200" b="0" dirty="0"/>
              <a:t>verriegelte trennende Schutzeinrichtungen </a:t>
            </a:r>
            <a:r>
              <a:rPr lang="de-DE" sz="1200" dirty="0"/>
              <a:t>zum Einsatz.</a:t>
            </a:r>
            <a:endParaRPr lang="de-DE" sz="1200" baseline="0" dirty="0"/>
          </a:p>
          <a:p>
            <a:pPr marL="0" indent="0" fontAlgn="base">
              <a:spcBef>
                <a:spcPct val="0"/>
              </a:spcBef>
              <a:spcAft>
                <a:spcPct val="0"/>
              </a:spcAft>
              <a:buFont typeface="Arial" panose="020B0604020202020204" pitchFamily="34" charset="0"/>
              <a:buNone/>
            </a:pPr>
            <a:r>
              <a:rPr lang="de-DE" sz="1200" baseline="0" dirty="0"/>
              <a:t>Je häufiger der Eingriff in den Prozess erfolgen muss, desto größer ist die durch die Betätigung der Schutzeinrichtung hervorgerufene Beeinträchtigung des Arbeitsprozesses. Der Bediener wird bestrebt sein, die Dauer des Stillstands der Maschine zu verringern und um die regelmäßige – und daher </a:t>
            </a:r>
            <a:r>
              <a:rPr lang="de-DE" sz="1200" baseline="0" dirty="0" err="1"/>
              <a:t>unergonomische</a:t>
            </a:r>
            <a:r>
              <a:rPr lang="de-DE" sz="1200" baseline="0" dirty="0"/>
              <a:t> – Betätigung der Schutzeinrichtung herumzukommen. Auf Dauer wird dies zu einer </a:t>
            </a:r>
            <a:r>
              <a:rPr lang="de-DE" sz="1200" b="0" baseline="0" dirty="0"/>
              <a:t>Manipulation</a:t>
            </a:r>
            <a:r>
              <a:rPr lang="de-DE" sz="1200" baseline="0" dirty="0"/>
              <a:t> der Schutzeinrichtung führen, in Folge derer der Bediener beim Zugriff auf den Arbeitsbereich vor den Maschinenbewegungen ungeschützt ist.</a:t>
            </a:r>
          </a:p>
          <a:p>
            <a:pPr marL="0" indent="0" fontAlgn="base">
              <a:spcBef>
                <a:spcPct val="0"/>
              </a:spcBef>
              <a:spcAft>
                <a:spcPct val="0"/>
              </a:spcAft>
              <a:buFont typeface="Arial" panose="020B0604020202020204" pitchFamily="34" charset="0"/>
              <a:buNone/>
            </a:pPr>
            <a:endParaRPr lang="de-DE" sz="1200" baseline="0" dirty="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20</a:t>
            </a:fld>
            <a:endParaRPr lang="de-DE" dirty="0">
              <a:solidFill>
                <a:prstClr val="black"/>
              </a:solidFill>
            </a:endParaRPr>
          </a:p>
        </p:txBody>
      </p:sp>
    </p:spTree>
    <p:extLst>
      <p:ext uri="{BB962C8B-B14F-4D97-AF65-F5344CB8AC3E}">
        <p14:creationId xmlns:p14="http://schemas.microsoft.com/office/powerpoint/2010/main" val="68563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200" u="sng" dirty="0"/>
              <a:t>Maßnahme:</a:t>
            </a:r>
          </a:p>
          <a:p>
            <a:pPr marL="0" indent="0">
              <a:buFont typeface="Arial" panose="020B0604020202020204" pitchFamily="34" charset="0"/>
              <a:buNone/>
            </a:pPr>
            <a:endParaRPr lang="de-DE" sz="1200" u="sng"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a:t>Werden durch den Arbeitsprozess keine Emissionen freigesetzt, ist eine </a:t>
            </a:r>
            <a:r>
              <a:rPr lang="de-DE" sz="1200" b="0" dirty="0"/>
              <a:t>berührungslos</a:t>
            </a:r>
            <a:r>
              <a:rPr lang="de-DE" sz="1200" b="0" baseline="0" dirty="0"/>
              <a:t> wirkende Schutzeinrichtung oft </a:t>
            </a:r>
            <a:r>
              <a:rPr lang="de-DE" sz="1200" baseline="0" dirty="0"/>
              <a:t>die bessere Wahl. </a:t>
            </a:r>
            <a:r>
              <a:rPr lang="de-DE" sz="1200" dirty="0"/>
              <a:t>Bei Absicherung der Gefahrenstelle mit einem </a:t>
            </a:r>
            <a:r>
              <a:rPr lang="de-DE" sz="1200" b="0" dirty="0"/>
              <a:t>Lichtgitter</a:t>
            </a:r>
            <a:r>
              <a:rPr lang="de-DE" sz="1200" dirty="0"/>
              <a:t> werden bei einem Eingriff</a:t>
            </a:r>
            <a:r>
              <a:rPr lang="de-DE" sz="1200" baseline="0" dirty="0"/>
              <a:t> in den Gefahrenbereich durch den Bediener </a:t>
            </a:r>
            <a:r>
              <a:rPr lang="de-DE" sz="1200" dirty="0"/>
              <a:t>die Antriebe automatisch</a:t>
            </a:r>
            <a:r>
              <a:rPr lang="de-DE" sz="1200" baseline="0" dirty="0"/>
              <a:t> </a:t>
            </a:r>
            <a:r>
              <a:rPr lang="de-DE" sz="1200" dirty="0"/>
              <a:t>zum Stillstand gebracht. Ein</a:t>
            </a:r>
            <a:r>
              <a:rPr lang="de-DE" sz="1200" baseline="0" dirty="0"/>
              <a:t> Wiederanlauf der Maschine kann ebenfalls automatisch erfolgen, sobald die Lichtstrahlen durch den Bediener wieder freigegeben werden. </a:t>
            </a:r>
            <a:r>
              <a:rPr lang="de-DE" sz="1200" dirty="0"/>
              <a:t>Die Betätigung</a:t>
            </a:r>
            <a:r>
              <a:rPr lang="de-DE" sz="1200" baseline="0" dirty="0"/>
              <a:t> der Schutzeinrichtung erfolgt in diesem Fall intuitiv. Ein Zugriff auf den Arbeitsbereich ist unmittelbar möglich, ohne dass zunächst die Schutzeinrichtung bewegt werden muss. Der Zeitraum, in dem die Maschine stillsteht, wird dadurch minimiert, was wiederum zu einer Erhöhung des Durchsatzes der Maschine führt. Der Manipulationsanreiz wird beseitigt. </a:t>
            </a:r>
            <a:r>
              <a:rPr lang="de-DE" sz="1200" dirty="0"/>
              <a:t> </a:t>
            </a:r>
          </a:p>
          <a:p>
            <a:pPr marL="0" indent="0">
              <a:buFont typeface="Arial" panose="020B0604020202020204" pitchFamily="34" charset="0"/>
              <a:buNone/>
            </a:pPr>
            <a:endParaRPr lang="de-DE"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baseline="0" dirty="0"/>
              <a:t>Wichtig ist hier allerdings die Beachtung von </a:t>
            </a:r>
            <a:r>
              <a:rPr lang="de-DE" sz="1200" b="0" baseline="0" dirty="0"/>
              <a:t>Nachlaufzeiten</a:t>
            </a:r>
            <a:r>
              <a:rPr lang="de-DE" sz="1200" baseline="0" dirty="0"/>
              <a:t> der bewegten Maschinenteile. Sind diese zu lang, kann sich unter Umständen der Einsatz von berührungslos wirkenden Schutzeinrichtungen verbieten.</a:t>
            </a:r>
            <a:endParaRPr lang="de-DE" sz="1200" dirty="0"/>
          </a:p>
          <a:p>
            <a:pPr marL="0" indent="0">
              <a:buFont typeface="Arial" panose="020B0604020202020204" pitchFamily="34" charset="0"/>
              <a:buNone/>
            </a:pPr>
            <a:endParaRPr lang="de-DE" sz="1200" dirty="0"/>
          </a:p>
          <a:p>
            <a:pPr marL="0" indent="0">
              <a:buFont typeface="Arial" panose="020B0604020202020204" pitchFamily="34" charset="0"/>
              <a:buNone/>
            </a:pPr>
            <a:endParaRPr lang="de-DE" sz="1200" dirty="0"/>
          </a:p>
          <a:p>
            <a:pPr marL="0" indent="0">
              <a:buFont typeface="Arial" panose="020B0604020202020204" pitchFamily="34" charset="0"/>
              <a:buNone/>
            </a:pPr>
            <a:endParaRPr lang="de-DE" sz="1200" dirty="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21</a:t>
            </a:fld>
            <a:endParaRPr lang="de-DE" dirty="0">
              <a:solidFill>
                <a:prstClr val="black"/>
              </a:solidFill>
            </a:endParaRPr>
          </a:p>
        </p:txBody>
      </p:sp>
    </p:spTree>
    <p:extLst>
      <p:ext uri="{BB962C8B-B14F-4D97-AF65-F5344CB8AC3E}">
        <p14:creationId xmlns:p14="http://schemas.microsoft.com/office/powerpoint/2010/main" val="103610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r>
              <a:rPr lang="de-DE" dirty="0"/>
              <a:t>An gegenläufig rotierenden Walzen besteht die Gefahr des Einzugs von Körperteilen. Die Einzugsstelle ist daher geeignet zu sichern. Teilweise sehen Normen hierfür fest angebrachte trennende Schutzeinrichtungen vor. Diese stehen jedoch häufig im Widerspruch zu den fertigungstechnischen bzw. betrieblichen Notwendigkeiten der Anwender. Insbesondere das Anfahren der Anlage ist mit diesen trennenden Schutzeinrichtungen erheblich erschwert. Zudem muss es bei laufender Maschine möglich sein, </a:t>
            </a:r>
            <a:r>
              <a:rPr lang="de-DE" dirty="0" err="1"/>
              <a:t>Produktanbackungen</a:t>
            </a:r>
            <a:r>
              <a:rPr lang="de-DE" dirty="0"/>
              <a:t> an den Walzen manuell zu entfernen.</a:t>
            </a:r>
          </a:p>
          <a:p>
            <a:r>
              <a:rPr lang="de-DE" dirty="0"/>
              <a:t> </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22</a:t>
            </a:fld>
            <a:endParaRPr lang="de-DE" dirty="0"/>
          </a:p>
        </p:txBody>
      </p:sp>
    </p:spTree>
    <p:extLst>
      <p:ext uri="{BB962C8B-B14F-4D97-AF65-F5344CB8AC3E}">
        <p14:creationId xmlns:p14="http://schemas.microsoft.com/office/powerpoint/2010/main" val="2986810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Maßnahme</a:t>
            </a:r>
            <a:r>
              <a:rPr lang="de-DE" dirty="0"/>
              <a:t>:</a:t>
            </a:r>
          </a:p>
          <a:p>
            <a:r>
              <a:rPr lang="de-DE" dirty="0"/>
              <a:t> </a:t>
            </a:r>
          </a:p>
          <a:p>
            <a:r>
              <a:rPr lang="de-DE" dirty="0"/>
              <a:t>Durch das automatische Aktivieren von Schutzeinrichtungen bei Annäherung von Personen an den Gefahrenbereich wird eine gute Absicherung erreicht, gleichzeitig wird der Betrieb der Maschine nicht behindert. Es besteht daher kein Anreiz zur Manipulation der Schutzeinrichtung. Als praxisbewährte Lösung für den Automatikbetrieb hat sich die Kombination von Schaltmatte mit Lichtschranke bzw. mit einer Klappe vor der Einzugsstelle erwiesen. In anderen Betriebsarten, wie Einrichten und Anfahren, sind andere Schutzmaßnahmen erforderlich (z. B. Tippbetrieb, </a:t>
            </a:r>
            <a:r>
              <a:rPr lang="de-DE" dirty="0" err="1"/>
              <a:t>Zustimmbetrieb</a:t>
            </a:r>
            <a:r>
              <a:rPr lang="de-DE" dirty="0"/>
              <a:t>, Bewegungen nur bei auseinander gefahrenen Walzen). </a:t>
            </a:r>
          </a:p>
          <a:p>
            <a:endParaRPr lang="de-DE" dirty="0"/>
          </a:p>
          <a:p>
            <a:r>
              <a:rPr lang="de-DE" u="sng" dirty="0"/>
              <a:t>Beispiel A</a:t>
            </a:r>
            <a:r>
              <a:rPr lang="de-DE" dirty="0"/>
              <a:t>: Absicherung mit Lichtschranken</a:t>
            </a:r>
          </a:p>
          <a:p>
            <a:endParaRPr lang="de-DE" dirty="0"/>
          </a:p>
          <a:p>
            <a:r>
              <a:rPr lang="de-DE" dirty="0"/>
              <a:t>Bei diesem Sicherheitskonzept befindet sich eine Lichtschranke möglichst nah vor dem Einzugsspalt. Sie kann </a:t>
            </a:r>
          </a:p>
          <a:p>
            <a:endParaRPr lang="de-DE" dirty="0"/>
          </a:p>
          <a:p>
            <a:r>
              <a:rPr lang="de-DE" dirty="0"/>
              <a:t>-</a:t>
            </a:r>
            <a:r>
              <a:rPr lang="de-DE" baseline="0" dirty="0"/>
              <a:t> </a:t>
            </a:r>
            <a:r>
              <a:rPr lang="de-DE" dirty="0"/>
              <a:t>permanent aktiv sein oder</a:t>
            </a:r>
          </a:p>
          <a:p>
            <a:r>
              <a:rPr lang="de-DE" dirty="0"/>
              <a:t>-</a:t>
            </a:r>
            <a:r>
              <a:rPr lang="de-DE" baseline="0" dirty="0"/>
              <a:t> </a:t>
            </a:r>
            <a:r>
              <a:rPr lang="de-DE" dirty="0"/>
              <a:t>erst durch eine Schaltplatte aktiviert werden (Bild 1) </a:t>
            </a:r>
          </a:p>
          <a:p>
            <a:pPr marL="165432" indent="-165432">
              <a:buFontTx/>
              <a:buChar char="-"/>
            </a:pPr>
            <a:endParaRPr lang="de-DE" dirty="0"/>
          </a:p>
          <a:p>
            <a:r>
              <a:rPr lang="de-DE" dirty="0"/>
              <a:t>Der letztgenannten Variante sollte der Vorzug gegeben werden, da hierbei ungewollte Fehlauslösungen der Sicherheitsfunktion durch das zu verarbeitende Material weitgehend vermieden werden. Die Lichtschranke muss ein schnelles Auseinanderfahren der Walzen auslösen (siehe Bild 2).</a:t>
            </a:r>
          </a:p>
          <a:p>
            <a:endParaRPr lang="de-DE" dirty="0"/>
          </a:p>
          <a:p>
            <a:r>
              <a:rPr lang="de-DE" dirty="0"/>
              <a:t>Ein schnelles Abbremsen der Walzen ist aufgrund der hohen Produktionsgeschwindigkeiten nicht möglich. Um eine Fehlauslösung der Sicherheitsfunktion durch versehentliches Eingreifen in die Lichtschranke zu vermeiden, sollte eine sichtbare Markierung in der Nähe der Lichtschranke auf den Schutzbereich hinweisen (z. B. durch Kennzeichnung auf dem Walzenumfang mit Hilfe von Laserstrahlen).</a:t>
            </a:r>
          </a:p>
          <a:p>
            <a:endParaRPr lang="de-DE" dirty="0"/>
          </a:p>
          <a:p>
            <a:r>
              <a:rPr lang="de-DE" dirty="0"/>
              <a:t>Der Einsatz von Lichtschranken ist nicht zu empfehlen, wenn das Material stark ausdampft, weil es dadurch ebenfalls zu Fehlauslösungen kommen könnte. In diesen Fällen ist die Variante B mit beweglicher Klappe zu bevorzugen.</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23</a:t>
            </a:fld>
            <a:endParaRPr lang="de-DE" dirty="0"/>
          </a:p>
        </p:txBody>
      </p:sp>
    </p:spTree>
    <p:extLst>
      <p:ext uri="{BB962C8B-B14F-4D97-AF65-F5344CB8AC3E}">
        <p14:creationId xmlns:p14="http://schemas.microsoft.com/office/powerpoint/2010/main" val="3093228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a:t>Beispiel B</a:t>
            </a:r>
            <a:r>
              <a:rPr lang="de-DE"/>
              <a:t>: Absicherung mit Schaltplatte und angetriebener Klappe</a:t>
            </a:r>
          </a:p>
          <a:p>
            <a:endParaRPr lang="de-DE"/>
          </a:p>
          <a:p>
            <a:r>
              <a:rPr lang="de-DE"/>
              <a:t>Das Grundelement dieses Schutzkonzepts besteht aus einer beweglichen Klappe, die im abgeschwenkten Zustand den Fertigungsprozess nicht behindert (z. B. Vermeidung eines Wärmestaus) und eine gute Sicht auf den Arbeitsprozess erlaubt. Die Klappe (trennende Schutzeinrichtung) wird beim Betreten der Schaltplatte automatisch an den Einzugsspalt herangeklappt (s. Bild</a:t>
            </a:r>
            <a:r>
              <a:rPr lang="de-DE" baseline="0"/>
              <a:t> 3</a:t>
            </a:r>
            <a:r>
              <a:rPr lang="de-DE"/>
              <a:t>).</a:t>
            </a:r>
          </a:p>
          <a:p>
            <a:endParaRPr lang="de-DE"/>
          </a:p>
          <a:p>
            <a:r>
              <a:rPr lang="de-DE"/>
              <a:t>Damit kann das Reinigen der Walzen gefahrlos durchgeführt werden. Bei breiten Kalandern kann es Probleme mit der mechanischen Festigkeit der Klappe geben. Das Anschwenken der Klappe muss gefahrlos erfolgen, z. B. durch Maßnahmen zur Kraftbegrenzung.</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24</a:t>
            </a:fld>
            <a:endParaRPr lang="de-DE" dirty="0"/>
          </a:p>
        </p:txBody>
      </p:sp>
    </p:spTree>
    <p:extLst>
      <p:ext uri="{BB962C8B-B14F-4D97-AF65-F5344CB8AC3E}">
        <p14:creationId xmlns:p14="http://schemas.microsoft.com/office/powerpoint/2010/main" val="795717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Problem</a:t>
            </a:r>
            <a:r>
              <a:rPr lang="de-DE" dirty="0"/>
              <a:t>:</a:t>
            </a:r>
          </a:p>
          <a:p>
            <a:r>
              <a:rPr lang="de-DE" dirty="0"/>
              <a:t> </a:t>
            </a:r>
          </a:p>
          <a:p>
            <a:r>
              <a:rPr lang="de-DE" dirty="0"/>
              <a:t>Manche Prozesse erfordern eine kontinuierliche Sichtkontrolle durch das Bedienpersonal. Verfügt die Maschine über einen Wartungszugang, so kann dieser als transparente beweglich trennende Schutzeinrichtung ausgeführt werden, die neben der Wartung auch die Sicht auf den laufenden Prozess ermöglicht. Wenn der Prozess jedoch mit einer starken Staubentwicklung einhergeht, kann es für die Gewährleistung einer uneingeschränkten Sicht erforderlich sein, den Wartungszugang zu Reinigungszwecken wesentlich öfter zu betätigen, als dies für die Wartung der Maschine notwendig wäre. Dabei entstehen je nach Wartungsintervall, Staubentwicklung und Art der Schutzeinrichtung unterschiedliche Manipulationsanreize:</a:t>
            </a:r>
          </a:p>
          <a:p>
            <a:endParaRPr lang="de-DE" dirty="0"/>
          </a:p>
          <a:p>
            <a:r>
              <a:rPr lang="de-DE" dirty="0"/>
              <a:t>- Ist ein Öffnen der Schutzeinrichtung nur mit Werkzeug oder Schlüssel möglich, muss unter den oben genannten Umständen davon ausgegangen werden, dass an der Zugangsöffnung eine Möglichkeit geschaffen wird, ohne Zeitverlust bei laufendem Betrieb eine uneingeschränkte Sichtkontrolle zu gewährleisten. In der Regel würde etwa der Schlüssel einfach steckenbleiben.</a:t>
            </a:r>
          </a:p>
          <a:p>
            <a:endParaRPr lang="de-DE" dirty="0"/>
          </a:p>
          <a:p>
            <a:r>
              <a:rPr lang="de-DE" dirty="0"/>
              <a:t>Handelt es sich um eine verriegelte Schutzeinrichtung, bei deren Öffnen der Betrieb automatisch stillgesetzt wird, so ist wiederum davon auszugehen, dass die Schutzeinrichtung in einer Weise manipuliert wird, die ein Fortsetzen des Betriebes auch bei geöffneter Schutzeinrichtung ermöglicht, etwa durch Überbrückung des Türschalters. </a:t>
            </a:r>
          </a:p>
          <a:p>
            <a:endParaRPr lang="de-DE" dirty="0"/>
          </a:p>
          <a:p>
            <a:r>
              <a:rPr lang="de-DE" u="sng" dirty="0"/>
              <a:t>Beispiel</a:t>
            </a:r>
            <a:r>
              <a:rPr lang="de-DE" dirty="0"/>
              <a:t>:</a:t>
            </a:r>
          </a:p>
          <a:p>
            <a:endParaRPr lang="de-DE" dirty="0"/>
          </a:p>
          <a:p>
            <a:r>
              <a:rPr lang="de-DE" dirty="0"/>
              <a:t>Damit zur Sichtkontrolle die Schutzeinrichtung nicht geöffnet werden muss, ist der Wartungszugang an einer Förderschnecke als transparente beweglich trennende Schutzeinrichtung ausgeführt. Ist ein Zugang zur Wartung oder Reparatur nur in Zeitabständen größer als acht Stunden erforderlich, reicht es nach Produktnorm aus, dass der Zugang nur mit Schlüssel oder Werkzeug zu öffnen ist. Eine elektrische Verriegelung der Schutzeinrichtung ist demnach nicht erforderlich.</a:t>
            </a:r>
          </a:p>
          <a:p>
            <a:endParaRPr lang="de-DE" dirty="0"/>
          </a:p>
          <a:p>
            <a:r>
              <a:rPr lang="de-DE" dirty="0"/>
              <a:t>Ist der Zugang für Wartung oder Reparatur in kürzeren Zeitabständen notwendig, ist nach Norm zusätzlich eine elektrische Verriegelung vorzusehen, sodass beim Öffnen der Tür die gefahrbringenden Bewegungen rechtzeitig zum Stillstand gebracht werden. Das Abschließen oder Verschrauben des Zugangs ist nicht erforderlich. Da auch hier die Sichtkontrolle des Prozesses bei Verschmutzung des Schutzfensters bei laufendem Betrieb erschwert ist, ist damit zu rechnen, dass die Schutzeinrichtung manipuliert wird, um den Fortlauf des Prozesses nicht fortwährend zu unterbrechen.</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25</a:t>
            </a:fld>
            <a:endParaRPr lang="de-DE" dirty="0"/>
          </a:p>
        </p:txBody>
      </p:sp>
    </p:spTree>
    <p:extLst>
      <p:ext uri="{BB962C8B-B14F-4D97-AF65-F5344CB8AC3E}">
        <p14:creationId xmlns:p14="http://schemas.microsoft.com/office/powerpoint/2010/main" val="4156757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a:t>Maßnahme</a:t>
            </a:r>
            <a:r>
              <a:rPr lang="de-DE"/>
              <a:t>:</a:t>
            </a:r>
          </a:p>
          <a:p>
            <a:r>
              <a:rPr lang="de-DE"/>
              <a:t> </a:t>
            </a:r>
          </a:p>
          <a:p>
            <a:r>
              <a:rPr lang="de-DE"/>
              <a:t>Zur Verhinderung des Manipulationsanreizes muss ein Weg gefunden werden, der bei uneingeschränkter Sichtkontrolle einen gleichzeitigen Fortlauf des Prozesses ermöglicht, ohne dass dadurch die Schutzwirkung der Schutzeinrichtung aufgehoben würde. Eine konstruktive Lösung ist die Verwendung einer zusätzlichen, zweiten Schutzeinrichtung, die auch bei geöffneter erster Schutzeinrichtung eine ausreichende Absicherung der Gefahrenstelle bietet. </a:t>
            </a:r>
          </a:p>
          <a:p>
            <a:endParaRPr lang="de-DE"/>
          </a:p>
          <a:p>
            <a:r>
              <a:rPr lang="de-DE" u="sng"/>
              <a:t>Beispiel</a:t>
            </a:r>
            <a:r>
              <a:rPr lang="de-DE"/>
              <a:t>:</a:t>
            </a:r>
          </a:p>
          <a:p>
            <a:endParaRPr lang="de-DE"/>
          </a:p>
          <a:p>
            <a:r>
              <a:rPr lang="de-DE"/>
              <a:t>Einen wesentlich geringeren Anreiz zur Manipulation bietet folgende Lösung: Hinter der Zugangsöffnung (mit oder ohne Fenster) befindet sich ein elektrisch verriegeltes Gitter. Durch dieses kann der Bereich während des Betriebes eingesehen werden. Für den Fall, dass der Einstieg erforderlich ist, erfolgt eine Abschaltung der gefahrbringenden Bewegungen beim Öffnen des Gitters. Eine solche Anordnung bringt weder für den betrieblichen Ablauf noch für die Wartung oder Reparatur Nachteile mit sich.</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26</a:t>
            </a:fld>
            <a:endParaRPr lang="de-DE" dirty="0"/>
          </a:p>
        </p:txBody>
      </p:sp>
    </p:spTree>
    <p:extLst>
      <p:ext uri="{BB962C8B-B14F-4D97-AF65-F5344CB8AC3E}">
        <p14:creationId xmlns:p14="http://schemas.microsoft.com/office/powerpoint/2010/main" val="1582364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r>
              <a:rPr lang="de-DE" dirty="0"/>
              <a:t>Es liegen keine klaren Anweisungen vor, wie bei Störungen in einer komplexen Anlage oder Maschine vorzugehen ist:</a:t>
            </a:r>
          </a:p>
          <a:p>
            <a:endParaRPr lang="de-DE" dirty="0"/>
          </a:p>
          <a:p>
            <a:r>
              <a:rPr lang="de-DE" dirty="0"/>
              <a:t>-</a:t>
            </a:r>
            <a:r>
              <a:rPr lang="de-DE" baseline="0" dirty="0"/>
              <a:t> </a:t>
            </a:r>
            <a:r>
              <a:rPr lang="de-DE" dirty="0"/>
              <a:t>Öffnen oder Entfernen von verriegelten Schutzvorrichtungen unterbricht den Programmablauf in einer Weise, dass nach Wiederherstellung des sicheren Zustandes das Programm nicht an der unterbrochenen Stelle weiterläuft.</a:t>
            </a:r>
          </a:p>
          <a:p>
            <a:r>
              <a:rPr lang="de-DE" dirty="0"/>
              <a:t>- Die Störungsbeseitigung gestaltet sich für den Benutzer durch lange Wege oder komplizierte Öffnungsmechanismen als schwierig und zeitaufwändig.</a:t>
            </a:r>
          </a:p>
          <a:p>
            <a:endParaRPr lang="de-DE" dirty="0"/>
          </a:p>
          <a:p>
            <a:r>
              <a:rPr lang="de-DE" dirty="0"/>
              <a:t>Nicht nur aus Bequemlichkeit, sondern auch zur Optimierung der Abläufe werden die Schutzeinrichtungen so manipuliert, dass sich die Störungsbeseitigung für den Benutzer so einfach wie möglich gestaltet.</a:t>
            </a:r>
          </a:p>
          <a:p>
            <a:r>
              <a:rPr lang="de-DE" dirty="0"/>
              <a:t> </a:t>
            </a:r>
          </a:p>
          <a:p>
            <a:r>
              <a:rPr lang="de-DE" u="sng" dirty="0"/>
              <a:t>Beispiel</a:t>
            </a:r>
            <a:r>
              <a:rPr lang="de-DE" dirty="0"/>
              <a:t>: Automatisches Hochregallager</a:t>
            </a:r>
          </a:p>
          <a:p>
            <a:endParaRPr lang="de-DE" dirty="0"/>
          </a:p>
          <a:p>
            <a:r>
              <a:rPr lang="de-DE" dirty="0"/>
              <a:t>Im Lagerbereich kann es zu Störungen kommen, z. B. durch verschobene oder defekte </a:t>
            </a:r>
            <a:r>
              <a:rPr lang="de-DE" dirty="0" err="1"/>
              <a:t>Einlagerbehälter</a:t>
            </a:r>
            <a:r>
              <a:rPr lang="de-DE" dirty="0"/>
              <a:t>. Der Lagerbereich ist mit einer Umzäunung gegen unbefugten Zutritt gesichert und darf nur betreten werden, wenn die Automatik sicher abgeschaltet ist (Handbetrieb). Die Zugangstür ist mechanisch verriegelt.</a:t>
            </a:r>
          </a:p>
          <a:p>
            <a:endParaRPr lang="de-DE" dirty="0"/>
          </a:p>
          <a:p>
            <a:r>
              <a:rPr lang="de-DE" dirty="0"/>
              <a:t> </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27</a:t>
            </a:fld>
            <a:endParaRPr lang="de-DE" dirty="0"/>
          </a:p>
        </p:txBody>
      </p:sp>
    </p:spTree>
    <p:extLst>
      <p:ext uri="{BB962C8B-B14F-4D97-AF65-F5344CB8AC3E}">
        <p14:creationId xmlns:p14="http://schemas.microsoft.com/office/powerpoint/2010/main" val="3790296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Maßnahme</a:t>
            </a:r>
            <a:r>
              <a:rPr lang="de-DE" dirty="0"/>
              <a:t>:</a:t>
            </a:r>
          </a:p>
          <a:p>
            <a:r>
              <a:rPr lang="de-DE" dirty="0"/>
              <a:t> </a:t>
            </a:r>
          </a:p>
          <a:p>
            <a:r>
              <a:rPr lang="de-DE" dirty="0"/>
              <a:t>Bei bestimmten Produktionsprozessen lassen sich Störungen nicht vollständig vermeiden. Dem Benutzer werden Möglichkeiten zur Störungsbeseitigung eingeräumt, die diese so einfach durchführbar machen, dass ihm durch Manipulation von Schutzeinrichtungen keine Vorteile entstehen würden. Die Konzepte zur Störungsbeseitigung sind in Betriebsanweisungen festgehalten.</a:t>
            </a:r>
          </a:p>
          <a:p>
            <a:endParaRPr lang="de-DE" dirty="0"/>
          </a:p>
          <a:p>
            <a:r>
              <a:rPr lang="de-DE" u="sng" dirty="0"/>
              <a:t>Beispiel</a:t>
            </a:r>
            <a:r>
              <a:rPr lang="de-DE" dirty="0"/>
              <a:t>:</a:t>
            </a:r>
          </a:p>
          <a:p>
            <a:endParaRPr lang="de-DE" dirty="0"/>
          </a:p>
          <a:p>
            <a:r>
              <a:rPr lang="de-DE" dirty="0"/>
              <a:t>Jeweils ein Schlüssel zum Betrieb des zugeordneten Regalbediengerätes innerhalb des Gefahrenbereiches und ein Schlüssel für die jeweilige Zugangstüre sind mit einem verschweißten Ring untrennbar miteinander verbunden. Dadurch ist ein bestimmter Ablauf bei der Störungsbeseitigung sichergestellt. Im Automatikbetrieb muss der Schlüssel im Steuerpult eingesteckt sein. Er lässt sich nicht aus dem Steuerpult abziehen, wenn die Betriebsart „Automatik“ eingestellt ist. Es muss zuvor also die Betriebsart „Manuell“ gewählt werden, bevor die Zugangstür geöffnet werden kann. </a:t>
            </a:r>
          </a:p>
          <a:p>
            <a:endParaRPr lang="de-DE" dirty="0"/>
          </a:p>
          <a:p>
            <a:r>
              <a:rPr lang="de-DE" dirty="0"/>
              <a:t>Das System verhindert den Betrieb des Regalbediengerätes, wenn der folgende Ablauf  nicht eingehalten wird:</a:t>
            </a:r>
          </a:p>
          <a:p>
            <a:endParaRPr lang="de-DE" dirty="0"/>
          </a:p>
          <a:p>
            <a:r>
              <a:rPr lang="de-DE" dirty="0"/>
              <a:t>1.	Betriebsartenwahlschalter am Steuerpult außerhalb des Gefahrenbereichs von „Automatik“ auf „Manuell“ stellen und Schlüssel entnehmen</a:t>
            </a:r>
          </a:p>
          <a:p>
            <a:r>
              <a:rPr lang="de-DE" dirty="0"/>
              <a:t>2.	Zugang zum Gefahrenbereich mit Schlüssel über die mit Endschalter überwachte Tür; Tür schließen, um Zutritt weiterer Personen zu verhindern</a:t>
            </a:r>
          </a:p>
          <a:p>
            <a:r>
              <a:rPr lang="de-DE" dirty="0"/>
              <a:t>3.	Aktivierung des Regalbediengeräts mit Schlüssel</a:t>
            </a:r>
          </a:p>
          <a:p>
            <a:r>
              <a:rPr lang="de-DE" dirty="0"/>
              <a:t>4.	Verfahren von gefahrbringenden Bewegungen des Regalbediengeräts im Handbetrieb</a:t>
            </a:r>
          </a:p>
          <a:p>
            <a:endParaRPr lang="de-DE" dirty="0"/>
          </a:p>
          <a:p>
            <a:r>
              <a:rPr lang="de-DE" dirty="0"/>
              <a:t>Das Verlassen des Lagers und die erneute Aktivierung des Automatikbetriebs erfolgt in umgekehrter Reihenfolge.</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28</a:t>
            </a:fld>
            <a:endParaRPr lang="de-DE" dirty="0"/>
          </a:p>
        </p:txBody>
      </p:sp>
    </p:spTree>
    <p:extLst>
      <p:ext uri="{BB962C8B-B14F-4D97-AF65-F5344CB8AC3E}">
        <p14:creationId xmlns:p14="http://schemas.microsoft.com/office/powerpoint/2010/main" val="297216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800" u="sng" dirty="0"/>
              <a:t>Problem</a:t>
            </a:r>
            <a:r>
              <a:rPr lang="de-DE" sz="1800" dirty="0"/>
              <a:t>:</a:t>
            </a:r>
          </a:p>
          <a:p>
            <a:pPr marL="0" indent="0">
              <a:buFont typeface="Arial" panose="020B0604020202020204" pitchFamily="34" charset="0"/>
              <a:buNone/>
            </a:pPr>
            <a:endParaRPr lang="de-DE" sz="1800" dirty="0"/>
          </a:p>
          <a:p>
            <a:pPr marL="0" indent="0">
              <a:buFont typeface="Arial" panose="020B0604020202020204" pitchFamily="34" charset="0"/>
              <a:buNone/>
            </a:pPr>
            <a:r>
              <a:rPr lang="de-DE" sz="1800" dirty="0"/>
              <a:t>Leicht</a:t>
            </a:r>
            <a:r>
              <a:rPr lang="de-DE" sz="1800" baseline="0" dirty="0"/>
              <a:t> zu manipulierende Schutzeinrichtungen.</a:t>
            </a:r>
          </a:p>
          <a:p>
            <a:pPr marL="0" indent="0">
              <a:buFont typeface="Arial" panose="020B0604020202020204" pitchFamily="34" charset="0"/>
              <a:buNone/>
            </a:pPr>
            <a:endParaRPr lang="de-DE" sz="1800" baseline="0" dirty="0"/>
          </a:p>
          <a:p>
            <a:pPr marL="0" indent="0">
              <a:buFont typeface="Arial" panose="020B0604020202020204" pitchFamily="34" charset="0"/>
              <a:buNone/>
            </a:pPr>
            <a:r>
              <a:rPr lang="de-DE" sz="1800" u="sng" baseline="0" dirty="0"/>
              <a:t>Beispiel</a:t>
            </a:r>
            <a:r>
              <a:rPr lang="de-DE" sz="1800" baseline="0" dirty="0"/>
              <a:t>:</a:t>
            </a:r>
            <a:endParaRPr lang="de-DE" sz="1800" dirty="0"/>
          </a:p>
          <a:p>
            <a:pPr marL="0" indent="0">
              <a:buFont typeface="Arial" panose="020B0604020202020204" pitchFamily="34" charset="0"/>
              <a:buNone/>
            </a:pPr>
            <a:endParaRPr lang="de-DE" sz="1800" dirty="0"/>
          </a:p>
          <a:p>
            <a:pPr marL="0" indent="0">
              <a:buFont typeface="Arial" panose="020B0604020202020204" pitchFamily="34" charset="0"/>
              <a:buNone/>
            </a:pPr>
            <a:r>
              <a:rPr lang="de-DE" sz="1800" dirty="0"/>
              <a:t>Verriegelungseinrichtungen mit </a:t>
            </a:r>
            <a:r>
              <a:rPr lang="de-DE" sz="1800" b="0" dirty="0"/>
              <a:t>gering kodierten </a:t>
            </a:r>
            <a:r>
              <a:rPr lang="de-DE" sz="1800" b="0" dirty="0" err="1"/>
              <a:t>Betätigern</a:t>
            </a:r>
            <a:r>
              <a:rPr lang="de-DE" sz="1800" b="0" dirty="0"/>
              <a:t> </a:t>
            </a:r>
            <a:r>
              <a:rPr lang="de-DE" sz="1800" dirty="0"/>
              <a:t>lassen sich ohne zusätzliche Maßnahmen in der Regel</a:t>
            </a:r>
          </a:p>
          <a:p>
            <a:pPr marL="0" indent="0">
              <a:buFont typeface="Arial" panose="020B0604020202020204" pitchFamily="34" charset="0"/>
              <a:buNone/>
            </a:pPr>
            <a:endParaRPr lang="de-DE" sz="1800" dirty="0"/>
          </a:p>
          <a:p>
            <a:pPr marL="285750" lvl="0" indent="-285750">
              <a:buFont typeface="Arial" panose="020B0604020202020204" pitchFamily="34" charset="0"/>
              <a:buChar char="•"/>
            </a:pPr>
            <a:r>
              <a:rPr lang="de-DE" sz="1800" dirty="0"/>
              <a:t>in kurzer Zeit</a:t>
            </a:r>
          </a:p>
          <a:p>
            <a:pPr marL="285750" lvl="0" indent="-285750">
              <a:buFont typeface="Arial" panose="020B0604020202020204" pitchFamily="34" charset="0"/>
              <a:buChar char="•"/>
            </a:pPr>
            <a:r>
              <a:rPr lang="de-DE" sz="1800" dirty="0"/>
              <a:t>ohne spezielle Vorkenntnisse</a:t>
            </a:r>
          </a:p>
          <a:p>
            <a:pPr marL="285750" lvl="0" indent="-285750">
              <a:buFont typeface="Arial" panose="020B0604020202020204" pitchFamily="34" charset="0"/>
              <a:buChar char="•"/>
            </a:pPr>
            <a:r>
              <a:rPr lang="de-DE" sz="1800" dirty="0"/>
              <a:t>mit leicht verfügbaren Gegenständen (z.B. mit zusätzlichem, unerlaubtem </a:t>
            </a:r>
            <a:r>
              <a:rPr lang="de-DE" sz="1800" dirty="0" err="1"/>
              <a:t>Betätiger</a:t>
            </a:r>
            <a:r>
              <a:rPr lang="de-DE" sz="1800" dirty="0"/>
              <a:t>)</a:t>
            </a:r>
          </a:p>
          <a:p>
            <a:pPr marL="285750" lvl="0" indent="-285750">
              <a:buFont typeface="Arial" panose="020B0604020202020204" pitchFamily="34" charset="0"/>
              <a:buChar char="•"/>
            </a:pPr>
            <a:endParaRPr lang="de-DE" sz="1800" dirty="0"/>
          </a:p>
          <a:p>
            <a:pPr marL="0" lvl="0" indent="0">
              <a:buFont typeface="Arial" panose="020B0604020202020204" pitchFamily="34" charset="0"/>
              <a:buNone/>
            </a:pPr>
            <a:r>
              <a:rPr lang="de-DE" sz="1800" dirty="0"/>
              <a:t>manipulieren. Dies gilt für alle </a:t>
            </a:r>
            <a:r>
              <a:rPr lang="de-DE" sz="1800" baseline="0" dirty="0"/>
              <a:t>Verriegelungseinrichtungen mit externem </a:t>
            </a:r>
            <a:r>
              <a:rPr lang="de-DE" sz="1800" baseline="0" dirty="0" err="1"/>
              <a:t>Betätiger</a:t>
            </a:r>
            <a:r>
              <a:rPr lang="de-DE" sz="1800" baseline="0" dirty="0"/>
              <a:t> (Bauart 2 und 4). </a:t>
            </a:r>
            <a:r>
              <a:rPr lang="de-DE" sz="1800" dirty="0"/>
              <a:t>Die Manipulation lässt sich zudem schnell rückgängig machen. Entsprechend</a:t>
            </a:r>
            <a:r>
              <a:rPr lang="de-DE" sz="1800" baseline="0" dirty="0"/>
              <a:t> machen Manipulationen an Verriegelungseinrichtungen mit geringer Kodierungsstufe den größten Anteil der Manipulationshandlungen an Schutzeinrichtungen aus.</a:t>
            </a:r>
            <a:endParaRPr lang="de-DE" sz="1800" dirty="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29</a:t>
            </a:fld>
            <a:endParaRPr lang="de-DE" dirty="0"/>
          </a:p>
        </p:txBody>
      </p:sp>
    </p:spTree>
    <p:extLst>
      <p:ext uri="{BB962C8B-B14F-4D97-AF65-F5344CB8AC3E}">
        <p14:creationId xmlns:p14="http://schemas.microsoft.com/office/powerpoint/2010/main" val="176369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6F18E7-3038-458F-B63D-87D1C661FC42}" type="slidenum">
              <a:rPr lang="de-DE" altLang="de-DE" sz="1300">
                <a:latin typeface="Arial" charset="0"/>
              </a:rPr>
              <a:pPr eaLnBrk="1" hangingPunct="1">
                <a:spcBef>
                  <a:spcPct val="0"/>
                </a:spcBef>
              </a:pPr>
              <a:t>3</a:t>
            </a:fld>
            <a:endParaRPr lang="de-DE" altLang="de-DE" sz="1300" dirty="0">
              <a:latin typeface="Arial" charset="0"/>
            </a:endParaRPr>
          </a:p>
        </p:txBody>
      </p:sp>
      <p:sp>
        <p:nvSpPr>
          <p:cNvPr id="18435" name="Rectangle 2"/>
          <p:cNvSpPr>
            <a:spLocks noGrp="1" noRot="1" noChangeAspect="1" noChangeArrowheads="1" noTextEdit="1"/>
          </p:cNvSpPr>
          <p:nvPr>
            <p:ph type="sldImg"/>
          </p:nvPr>
        </p:nvSpPr>
        <p:spPr>
          <a:xfrm>
            <a:off x="3263900" y="509588"/>
            <a:ext cx="3398838" cy="25495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t>Diese und die nächsten zwei Folien</a:t>
            </a:r>
            <a:r>
              <a:rPr lang="de-DE" altLang="de-DE" baseline="0" dirty="0"/>
              <a:t> dienen der vertiefenden Beschäftigung mit jeder der drei Stufen zur Manipulationsvermeidung. Die Schlagworte in den Ovalen nennen Möglichkeiten, das Ziel der jeweiligen Stufe zu erreichen. Es handelt sich nicht um abschließende Nennungen, viele weitere sind denkbar.</a:t>
            </a:r>
          </a:p>
          <a:p>
            <a:pPr eaLnBrk="1" hangingPunct="1"/>
            <a:endParaRPr lang="de-DE" altLang="de-DE" baseline="0" dirty="0"/>
          </a:p>
          <a:p>
            <a:pPr eaLnBrk="1" hangingPunct="1"/>
            <a:r>
              <a:rPr lang="de-DE" altLang="de-DE" baseline="0" dirty="0"/>
              <a:t>Mit den Teilnehmern sollten diese Schlagworte im Lehrgespräch weiter mit Inhalt gefüllt werden. Einzelne Begriffe können durch Mausklick einzeln hervorgehoben und durch weitere Erläuterungen ergänzt werden. Mit einem zweiten Mausklick werden die Ovale wieder geschlossen.</a:t>
            </a:r>
          </a:p>
          <a:p>
            <a:pPr eaLnBrk="1" hangingPunct="1"/>
            <a:endParaRPr lang="de-DE" altLang="de-DE" baseline="0" dirty="0"/>
          </a:p>
          <a:p>
            <a:pPr eaLnBrk="1" hangingPunct="1"/>
            <a:r>
              <a:rPr lang="de-DE" altLang="de-DE" baseline="0" dirty="0"/>
              <a:t>Zur Ergänzung empfiehlt sich ein Hinweis auf die Seite www.stopp-manipulation.org (Link in blauem Feld hinterlegt) zum Nachlesen.</a:t>
            </a:r>
          </a:p>
          <a:p>
            <a:pPr eaLnBrk="1" hangingPunct="1"/>
            <a:endParaRPr lang="de-DE" altLang="de-DE" baseline="0" dirty="0"/>
          </a:p>
          <a:p>
            <a:pPr eaLnBrk="1" hangingPunct="1"/>
            <a:r>
              <a:rPr lang="de-DE" altLang="de-DE" baseline="0" dirty="0"/>
              <a:t>Die Anordnung und Größe der Ovale stellt keine Aussage zur Wertigkeit der Lösungen dar.</a:t>
            </a:r>
            <a:endParaRPr lang="de-DE" altLang="de-DE" dirty="0"/>
          </a:p>
        </p:txBody>
      </p:sp>
    </p:spTree>
    <p:extLst>
      <p:ext uri="{BB962C8B-B14F-4D97-AF65-F5344CB8AC3E}">
        <p14:creationId xmlns:p14="http://schemas.microsoft.com/office/powerpoint/2010/main" val="1201072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a:t>Maßnahme</a:t>
            </a:r>
            <a:r>
              <a:rPr lang="de-DE" dirty="0"/>
              <a:t>:</a:t>
            </a:r>
          </a:p>
          <a:p>
            <a:endParaRPr lang="de-DE" dirty="0"/>
          </a:p>
          <a:p>
            <a:r>
              <a:rPr lang="de-DE" baseline="0" dirty="0"/>
              <a:t>A: Verwendung von Verriegelungseinrichtung mit höherer Kodierungsstufe (Bauart 2 oder Bauart 4)</a:t>
            </a:r>
          </a:p>
          <a:p>
            <a:endParaRPr lang="de-DE" sz="1800" baseline="0" dirty="0"/>
          </a:p>
          <a:p>
            <a:r>
              <a:rPr lang="de-DE" sz="1800" dirty="0"/>
              <a:t>Bauart 4-Schalter sind Verriegelungseinrichtungen mit berührungslos betätigtem Positionsschalter</a:t>
            </a:r>
            <a:r>
              <a:rPr lang="de-DE" sz="1800" i="0" dirty="0"/>
              <a:t>. </a:t>
            </a:r>
            <a:r>
              <a:rPr lang="de-DE" sz="1200" i="0" kern="1200" dirty="0">
                <a:solidFill>
                  <a:schemeClr val="tx1"/>
                </a:solidFill>
                <a:effectLst/>
                <a:latin typeface="Times New Roman" pitchFamily="18" charset="0"/>
                <a:ea typeface="+mn-ea"/>
                <a:cs typeface="+mn-cs"/>
              </a:rPr>
              <a:t>Die Kodierung von Bauart 4-Schaltern mit hoher Kodierungsstufe wird – im Gegensatz zur magnetischen Kodierung kodierter Bauart </a:t>
            </a:r>
            <a:r>
              <a:rPr lang="de-DE" sz="1200" kern="1200" dirty="0">
                <a:solidFill>
                  <a:schemeClr val="tx1"/>
                </a:solidFill>
                <a:effectLst/>
                <a:latin typeface="Times New Roman" pitchFamily="18" charset="0"/>
                <a:ea typeface="+mn-ea"/>
                <a:cs typeface="+mn-cs"/>
              </a:rPr>
              <a:t>4-Schalter mit geringer Kodierungsstufe – über RFID-Transponder realisiert.</a:t>
            </a:r>
          </a:p>
          <a:p>
            <a:endParaRPr lang="de-DE"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dirty="0"/>
              <a:t>Ein</a:t>
            </a:r>
            <a:r>
              <a:rPr lang="de-DE" sz="1800" baseline="0" dirty="0"/>
              <a:t> </a:t>
            </a:r>
            <a:r>
              <a:rPr lang="de-DE" sz="1800" dirty="0"/>
              <a:t>Vorteil von Bauart 4-Schaltern gegenüber Verriegelungseinrichtungen der Bauarten 1 und 2 ist die gekapselte Bauweise. Diese macht die Schalter unempfindlich gegenüber umgebungs- oder prozessbedingten Emissionen,</a:t>
            </a:r>
            <a:r>
              <a:rPr lang="de-DE" sz="1800" baseline="0" dirty="0"/>
              <a:t> was sie für den Einsatz in Industrieumgebungen mit hohen Emissionen prädestiniert.</a:t>
            </a:r>
            <a:endParaRPr lang="de-DE" sz="1800" dirty="0"/>
          </a:p>
          <a:p>
            <a:endParaRPr lang="de-DE" sz="1800" dirty="0"/>
          </a:p>
          <a:p>
            <a:r>
              <a:rPr lang="de-DE" sz="1200" kern="1200" dirty="0">
                <a:solidFill>
                  <a:schemeClr val="tx1"/>
                </a:solidFill>
                <a:effectLst/>
                <a:latin typeface="Times New Roman" pitchFamily="18" charset="0"/>
                <a:ea typeface="+mn-ea"/>
                <a:cs typeface="+mn-cs"/>
              </a:rPr>
              <a:t>Um den Instandhaltungsaufwand zu begrenzen und die Maschinen verfügbar zu halten bieten moderne Bauart-4-Schalter die Möglichkeit, bei einem Defekt des </a:t>
            </a:r>
            <a:r>
              <a:rPr lang="de-DE" sz="1200" kern="1200" dirty="0" err="1">
                <a:solidFill>
                  <a:schemeClr val="tx1"/>
                </a:solidFill>
                <a:effectLst/>
                <a:latin typeface="Times New Roman" pitchFamily="18" charset="0"/>
                <a:ea typeface="+mn-ea"/>
                <a:cs typeface="+mn-cs"/>
              </a:rPr>
              <a:t>Betätigers</a:t>
            </a:r>
            <a:r>
              <a:rPr lang="de-DE" sz="1200" kern="1200" dirty="0">
                <a:solidFill>
                  <a:schemeClr val="tx1"/>
                </a:solidFill>
                <a:effectLst/>
                <a:latin typeface="Times New Roman" pitchFamily="18" charset="0"/>
                <a:ea typeface="+mn-ea"/>
                <a:cs typeface="+mn-cs"/>
              </a:rPr>
              <a:t> einen neuen </a:t>
            </a:r>
            <a:r>
              <a:rPr lang="de-DE" sz="1200" kern="1200" dirty="0" err="1">
                <a:solidFill>
                  <a:schemeClr val="tx1"/>
                </a:solidFill>
                <a:effectLst/>
                <a:latin typeface="Times New Roman" pitchFamily="18" charset="0"/>
                <a:ea typeface="+mn-ea"/>
                <a:cs typeface="+mn-cs"/>
              </a:rPr>
              <a:t>Betätiger</a:t>
            </a:r>
            <a:r>
              <a:rPr lang="de-DE" sz="1200" kern="1200" dirty="0">
                <a:solidFill>
                  <a:schemeClr val="tx1"/>
                </a:solidFill>
                <a:effectLst/>
                <a:latin typeface="Times New Roman" pitchFamily="18" charset="0"/>
                <a:ea typeface="+mn-ea"/>
                <a:cs typeface="+mn-cs"/>
              </a:rPr>
              <a:t> am Schalter „anzulernen“. Der Schalter merkt sich den vorherigen </a:t>
            </a:r>
            <a:r>
              <a:rPr lang="de-DE" sz="1200" kern="1200" dirty="0" err="1">
                <a:solidFill>
                  <a:schemeClr val="tx1"/>
                </a:solidFill>
                <a:effectLst/>
                <a:latin typeface="Times New Roman" pitchFamily="18" charset="0"/>
                <a:ea typeface="+mn-ea"/>
                <a:cs typeface="+mn-cs"/>
              </a:rPr>
              <a:t>Betätiger</a:t>
            </a:r>
            <a:r>
              <a:rPr lang="de-DE" sz="1200" kern="1200" dirty="0">
                <a:solidFill>
                  <a:schemeClr val="tx1"/>
                </a:solidFill>
                <a:effectLst/>
                <a:latin typeface="Times New Roman" pitchFamily="18" charset="0"/>
                <a:ea typeface="+mn-ea"/>
                <a:cs typeface="+mn-cs"/>
              </a:rPr>
              <a:t> und lässt diesen nicht mehr zu. So kann der defekte </a:t>
            </a:r>
            <a:r>
              <a:rPr lang="de-DE" sz="1200" kern="1200" dirty="0" err="1">
                <a:solidFill>
                  <a:schemeClr val="tx1"/>
                </a:solidFill>
                <a:effectLst/>
                <a:latin typeface="Times New Roman" pitchFamily="18" charset="0"/>
                <a:ea typeface="+mn-ea"/>
                <a:cs typeface="+mn-cs"/>
              </a:rPr>
              <a:t>Betätiger</a:t>
            </a:r>
            <a:r>
              <a:rPr lang="de-DE" sz="1200" kern="1200" dirty="0">
                <a:solidFill>
                  <a:schemeClr val="tx1"/>
                </a:solidFill>
                <a:effectLst/>
                <a:latin typeface="Times New Roman" pitchFamily="18" charset="0"/>
                <a:ea typeface="+mn-ea"/>
                <a:cs typeface="+mn-cs"/>
              </a:rPr>
              <a:t> repariert werden ohne dadurch eine neue Manipulationsmöglichkeit zu schaffen. Manipulationen sind nahezu ausgeschlossen.</a:t>
            </a:r>
            <a:endParaRPr lang="de-DE" sz="1800" dirty="0"/>
          </a:p>
          <a:p>
            <a:pPr marL="0" indent="0">
              <a:buFont typeface="Arial" panose="020B0604020202020204" pitchFamily="34" charset="0"/>
              <a:buNone/>
            </a:pPr>
            <a:endParaRPr lang="de-DE" sz="1800" dirty="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30</a:t>
            </a:fld>
            <a:endParaRPr lang="de-DE" dirty="0"/>
          </a:p>
        </p:txBody>
      </p:sp>
    </p:spTree>
    <p:extLst>
      <p:ext uri="{BB962C8B-B14F-4D97-AF65-F5344CB8AC3E}">
        <p14:creationId xmlns:p14="http://schemas.microsoft.com/office/powerpoint/2010/main" val="2638085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a:t>Maßnahme:</a:t>
            </a:r>
          </a:p>
          <a:p>
            <a:endParaRPr lang="de-DE" u="none" dirty="0"/>
          </a:p>
          <a:p>
            <a:r>
              <a:rPr lang="de-DE" u="none" dirty="0"/>
              <a:t>B: </a:t>
            </a:r>
            <a:r>
              <a:rPr lang="de-DE" baseline="0" dirty="0"/>
              <a:t>Anbringung der Verriegelungseinrichtung an verdeckter Position</a:t>
            </a:r>
          </a:p>
          <a:p>
            <a:endParaRPr lang="de-DE" baseline="0" dirty="0"/>
          </a:p>
          <a:p>
            <a:r>
              <a:rPr lang="de-DE" baseline="0" dirty="0"/>
              <a:t>Wird der Schalter an einer verdeckten Stelle angebracht, ist er für Ersatzbetätigungselementen gar nicht oder nur noch schwer zu erreichen. Die Manipulation des Schalters wird erheblich erschwert.</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31</a:t>
            </a:fld>
            <a:endParaRPr lang="de-DE" dirty="0"/>
          </a:p>
        </p:txBody>
      </p:sp>
    </p:spTree>
    <p:extLst>
      <p:ext uri="{BB962C8B-B14F-4D97-AF65-F5344CB8AC3E}">
        <p14:creationId xmlns:p14="http://schemas.microsoft.com/office/powerpoint/2010/main" val="145587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a:t>Maßnahme</a:t>
            </a:r>
            <a:r>
              <a:rPr lang="de-DE" dirty="0"/>
              <a:t>:</a:t>
            </a:r>
          </a:p>
          <a:p>
            <a:endParaRPr lang="de-DE" dirty="0"/>
          </a:p>
          <a:p>
            <a:r>
              <a:rPr lang="de-DE" dirty="0"/>
              <a:t>C: Öffner-Schließer-Kombination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Öffner-Schießer-Kombinationen</a:t>
            </a:r>
            <a:r>
              <a:rPr lang="de-DE" sz="1200" baseline="0" dirty="0"/>
              <a:t> bestehen aus zwei Bauart 1-Schaltern, wobei einer der Schalter als Öffner (öffnet bei Betätigung), der andere als Schließer (schließt bei Betätigung) verwendet wird. </a:t>
            </a:r>
            <a:r>
              <a:rPr lang="de-DE" sz="1200" dirty="0"/>
              <a:t>Die Stellungssignale der Schalter müssen in der Maschinensteuerung ausgewertet und auf Plausibilität überwacht werden. Auf diese Weise wird erkannt, ob einer der Schalter</a:t>
            </a:r>
            <a:r>
              <a:rPr lang="de-DE" sz="1200" baseline="0" dirty="0"/>
              <a:t> manipuliert oder die zu überwachende Schutzeinrichtung entfernt wurde.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aseline="0"/>
              <a:t>Voraussetzung ist, dass bei der Montage der Schalter auf eine nicht lösbare Befestigung geachtet wurde, da die Schalter sonst demontiert und die Schutzeinrichtung manipuliert werden könnte.</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32</a:t>
            </a:fld>
            <a:endParaRPr lang="de-DE" dirty="0"/>
          </a:p>
        </p:txBody>
      </p:sp>
    </p:spTree>
    <p:extLst>
      <p:ext uri="{BB962C8B-B14F-4D97-AF65-F5344CB8AC3E}">
        <p14:creationId xmlns:p14="http://schemas.microsoft.com/office/powerpoint/2010/main" val="4256379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r>
              <a:rPr lang="de-DE" dirty="0"/>
              <a:t>Wenn an Maschinen oder Anlagen Schutzeinrichtungen regelmäßig ausgetauscht werden müssen, um z. B. den Prozess an unterschiedliche Werkstücke oder Anforderungen anzupassen, sind Benutzer verleitet, solche Schutzeinrichtungen montiert zu lassen, mit denen die meisten oder alle vorkommenden Prozesse durchgeführt werden können. Hierbei kann es durch unzureichende Absicherung der Gefahrenstellen zu Gefährdungen kommen. </a:t>
            </a:r>
          </a:p>
          <a:p>
            <a:endParaRPr lang="de-DE" dirty="0"/>
          </a:p>
          <a:p>
            <a:r>
              <a:rPr lang="de-DE" u="sng" dirty="0"/>
              <a:t>Beispiel</a:t>
            </a:r>
            <a:r>
              <a:rPr lang="de-DE" dirty="0"/>
              <a:t>: </a:t>
            </a:r>
            <a:r>
              <a:rPr lang="de-DE" dirty="0" err="1"/>
              <a:t>Flaschenkartonierer</a:t>
            </a:r>
            <a:endParaRPr lang="de-DE" dirty="0"/>
          </a:p>
          <a:p>
            <a:r>
              <a:rPr lang="de-DE" dirty="0"/>
              <a:t> </a:t>
            </a:r>
          </a:p>
          <a:p>
            <a:r>
              <a:rPr lang="de-DE" dirty="0"/>
              <a:t>An einer </a:t>
            </a:r>
            <a:r>
              <a:rPr lang="de-DE" dirty="0" err="1"/>
              <a:t>Flaschenkartonierstation</a:t>
            </a:r>
            <a:r>
              <a:rPr lang="de-DE" dirty="0"/>
              <a:t> werden Flaschen unterschiedlicher Größe verarbeitet. Die Flaschen neigen formbedingt zum gelegentlichen Umfallen. Der Zugriff zur Gefahrenstelle ist durch eine stellungsüberwachte Haube und eine auswechselbare Verdeckung verhindert (siehe Bild). Falls keine Verdeckung montiert ist, wird das über einen Positionsschalter erkannt und der Anlauf der Maschine wird in sicherer Technik unterbunden. In der auswechselbaren Verdeckung befindet sich eine auf die Flaschengröße angepasste Öffnung. Bei falscher Verdeckung mit zu großer Öffnung können die Mitarbeiter an den Flaschen vorbei auf die umgekippten Flaschen zugreifen. Die Haube muss dann nicht geöffnet werden, der Produktionsprozess wird nicht gestoppt, aber der Bediener kann den Gefahrenbereich erreichen.</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33</a:t>
            </a:fld>
            <a:endParaRPr lang="de-DE" dirty="0"/>
          </a:p>
        </p:txBody>
      </p:sp>
    </p:spTree>
    <p:extLst>
      <p:ext uri="{BB962C8B-B14F-4D97-AF65-F5344CB8AC3E}">
        <p14:creationId xmlns:p14="http://schemas.microsoft.com/office/powerpoint/2010/main" val="2677782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Maßnahme</a:t>
            </a:r>
            <a:r>
              <a:rPr lang="de-DE" dirty="0"/>
              <a:t>:</a:t>
            </a:r>
          </a:p>
          <a:p>
            <a:r>
              <a:rPr lang="de-DE" dirty="0"/>
              <a:t> </a:t>
            </a:r>
          </a:p>
          <a:p>
            <a:r>
              <a:rPr lang="de-DE" dirty="0"/>
              <a:t>Die Prozesssteuerung erhält Informationen über die aktuell montierte Schutzeinrichtung. Im Produktionsprogramm wird ein Vergleich mit der erwarteten Schutzeinrichtung durchgeführt. Bei Abweichung ist die Verwendung einer falschen Schutzeinrichtung aufgedeckt worden und der Produktionsprozess wird verhindert. Zur Erkennung der Schutzeinrichtung werden daran Kodierungen angebracht. Dies kann auch nachträglich an bereits ausgelieferten Maschinen erfolgen. Die Steuerungstechnik muss nicht sicherheitsgerichtet ausgeführt werden.</a:t>
            </a:r>
          </a:p>
          <a:p>
            <a:endParaRPr lang="de-DE" dirty="0"/>
          </a:p>
          <a:p>
            <a:r>
              <a:rPr lang="de-DE" u="sng" dirty="0"/>
              <a:t>Beispiel</a:t>
            </a:r>
            <a:r>
              <a:rPr lang="de-DE" dirty="0"/>
              <a:t>:</a:t>
            </a:r>
          </a:p>
          <a:p>
            <a:endParaRPr lang="de-DE" dirty="0"/>
          </a:p>
          <a:p>
            <a:pPr algn="l"/>
            <a:r>
              <a:rPr lang="de-DE" dirty="0">
                <a:latin typeface="Arial" panose="020B0604020202020204" pitchFamily="34" charset="0"/>
              </a:rPr>
              <a:t>Es wird sichergestellt, dass die korrekte Verdeckung eingesetzt ist. Dazu ist an den Verdeckungen ein Kodierungs-Winkel mit jeweils unterschiedlichen Bohrungen angebracht. Mit Hilfe von Näherungsschaltern liest die SPS die Kodierung ein. Im SPS-Programm ist die aktuelle Flaschengröße und damit auch die erforderliche Verdeckung bekannt. Falls eine falsche eingesetzt ist, wird ein Maschinenanlauf verhindert.</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34</a:t>
            </a:fld>
            <a:endParaRPr lang="de-DE" dirty="0"/>
          </a:p>
        </p:txBody>
      </p:sp>
    </p:spTree>
    <p:extLst>
      <p:ext uri="{BB962C8B-B14F-4D97-AF65-F5344CB8AC3E}">
        <p14:creationId xmlns:p14="http://schemas.microsoft.com/office/powerpoint/2010/main" val="1222094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r>
              <a:rPr lang="de-DE" dirty="0"/>
              <a:t>Manche Prozesse erfordern einen häufigen manuellen Eingriff durch den Benutzer. Ist es aufgrund des Verletzungsrisikos unumgänglich den Prozess für die Zeit des Eingriffs auszusetzen, werden oft verriegelte trennende Schutzeinrichtungen eingesetzt, bei deren Betätigung die gefahrbringende Bewegung stillgesetzt wird. Für den Benutzer bedeutet die häufige Betätigung der Schutzeinrichtung aber einen hohen zeitlichen Aufwand. Um ein schnelleres Arbeiten zu ermöglichen und die Arbeit zu erleichtern werden solche Schutzeinrichtungen daher oft manipuliert.</a:t>
            </a:r>
          </a:p>
          <a:p>
            <a:r>
              <a:rPr lang="de-DE" dirty="0"/>
              <a:t> </a:t>
            </a:r>
          </a:p>
          <a:p>
            <a:r>
              <a:rPr lang="de-DE" u="sng" dirty="0"/>
              <a:t>Beispiel</a:t>
            </a:r>
            <a:r>
              <a:rPr lang="de-DE" dirty="0"/>
              <a:t>: Brotschneidemaschine</a:t>
            </a:r>
          </a:p>
          <a:p>
            <a:r>
              <a:rPr lang="de-DE" dirty="0"/>
              <a:t> </a:t>
            </a:r>
          </a:p>
          <a:p>
            <a:r>
              <a:rPr lang="de-DE" dirty="0"/>
              <a:t>Der Bediener einer Brotschneidemaschine muss vor der Entnahme eines fertig geschnittenen Brotes die </a:t>
            </a:r>
            <a:r>
              <a:rPr lang="de-DE" dirty="0" err="1"/>
              <a:t>Entnahmenklappe</a:t>
            </a:r>
            <a:r>
              <a:rPr lang="de-DE" dirty="0"/>
              <a:t> öffnen und nach der Entnahme wieder schließen, um das nächste Brot schneiden zu können. Um das zwangsweise Schließen der Entnahmeklappe nach jedem Zyklus zu umgehen, wurde der zugehörige Schalter an der Schutzeinrichtung unwirksam gemacht.</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35</a:t>
            </a:fld>
            <a:endParaRPr lang="de-DE" dirty="0"/>
          </a:p>
        </p:txBody>
      </p:sp>
    </p:spTree>
    <p:extLst>
      <p:ext uri="{BB962C8B-B14F-4D97-AF65-F5344CB8AC3E}">
        <p14:creationId xmlns:p14="http://schemas.microsoft.com/office/powerpoint/2010/main" val="396577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Maßnahme</a:t>
            </a:r>
            <a:r>
              <a:rPr lang="de-DE" dirty="0"/>
              <a:t>:</a:t>
            </a:r>
          </a:p>
          <a:p>
            <a:r>
              <a:rPr lang="de-DE" dirty="0"/>
              <a:t> </a:t>
            </a:r>
          </a:p>
          <a:p>
            <a:r>
              <a:rPr lang="de-DE" dirty="0"/>
              <a:t>Sofern in der Maschine eine logische Steuerung (SPS) vorhanden ist, ist es mit geringem Aufwand möglich, den prozessbedingten Zustandswechsel von Verriegelungen zu überwachen und den Maschinenbetrieb bei Manipulation zu blockieren. Natürlich kann auch dies wieder umgangen werden, jedoch ist der Aufwand hierfür wesentlich größer.</a:t>
            </a:r>
          </a:p>
          <a:p>
            <a:endParaRPr lang="de-DE" dirty="0"/>
          </a:p>
          <a:p>
            <a:r>
              <a:rPr lang="de-DE" u="sng" dirty="0"/>
              <a:t>Beispiel</a:t>
            </a:r>
            <a:r>
              <a:rPr lang="de-DE" dirty="0"/>
              <a:t>:</a:t>
            </a:r>
          </a:p>
          <a:p>
            <a:endParaRPr lang="de-DE" dirty="0"/>
          </a:p>
          <a:p>
            <a:r>
              <a:rPr lang="de-DE" dirty="0"/>
              <a:t>An der Brotschneidemaschine ist die Entnahmeklappe über der Entnahmestelle (linkes Bild, linke Seite) so mit dem Antrieb verriegelt, dass bei geöffneter Klappe ein Stillstand des Antriebs erfolgt. Durch diese Maßnahme wird ein möglicher Zugriff zum Wirkbereich des Messers verhindert. Die Steuerung wurde dahingehend optimiert, dass sie eine Manipulation erkennt: Die Steuerung prüft, ob nach einer vorgegebenen Anzahl von Arbeitszyklen, die Entnahmeklappe (mindestens einmal) geöffnet worden ist. Ist dies nicht der Fall, scheint eine Manipulation vorzuliegen und die Maschine schaltet sich ab.</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36</a:t>
            </a:fld>
            <a:endParaRPr lang="de-DE" dirty="0"/>
          </a:p>
        </p:txBody>
      </p:sp>
    </p:spTree>
    <p:extLst>
      <p:ext uri="{BB962C8B-B14F-4D97-AF65-F5344CB8AC3E}">
        <p14:creationId xmlns:p14="http://schemas.microsoft.com/office/powerpoint/2010/main" val="3664443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pPr fontAlgn="base">
              <a:spcBef>
                <a:spcPct val="0"/>
              </a:spcBef>
              <a:spcAft>
                <a:spcPct val="0"/>
              </a:spcAft>
            </a:pPr>
            <a:r>
              <a:rPr lang="de-DE" sz="1200" dirty="0"/>
              <a:t>Montage</a:t>
            </a:r>
            <a:r>
              <a:rPr lang="de-DE" sz="1200" baseline="0" dirty="0"/>
              <a:t> feststehender trennender Schutzeinrichtungen, sodass diese nach Lösen der Befestigungselemente weiterhin in Schutzstellung verbleiben.</a:t>
            </a:r>
            <a:endParaRPr lang="de-DE" sz="1200" dirty="0"/>
          </a:p>
          <a:p>
            <a:endParaRPr lang="de-DE" dirty="0"/>
          </a:p>
          <a:p>
            <a:r>
              <a:rPr lang="de-DE" u="sng" dirty="0"/>
              <a:t>Beispiel:</a:t>
            </a:r>
          </a:p>
          <a:p>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Zur Vereinfachung der Montage werden </a:t>
            </a:r>
            <a:r>
              <a:rPr lang="de-DE" sz="1200" b="0" dirty="0"/>
              <a:t>Schutzzäune</a:t>
            </a:r>
            <a:r>
              <a:rPr lang="de-DE" sz="1200" dirty="0"/>
              <a:t> oft so befestigt, dass sie am</a:t>
            </a:r>
            <a:r>
              <a:rPr lang="de-DE" sz="1200" baseline="0" dirty="0"/>
              <a:t> oberen </a:t>
            </a:r>
            <a:r>
              <a:rPr lang="de-DE" sz="1200" dirty="0"/>
              <a:t>Ende verschraubt, am anderen Ende aber nur lose eingesteckt werden.  Kritisch ist dies, wenn die Schutzeinrichtung nach Lösen der Verschraubung in ihrer Schutzstellung verbleibt, jedoch ohne Werkzeug entfernt werden kann. </a:t>
            </a:r>
            <a:r>
              <a:rPr lang="de-DE" sz="1200" baseline="0" dirty="0"/>
              <a:t>Ein Entfernen der Schutzeinrichtung ist dann nur noch ein einzelner Handgriff. Ebenso leicht kann die Schutzeinrichtung nach Entfernen wieder eingesetzt werden. </a:t>
            </a:r>
            <a:r>
              <a:rPr lang="de-DE" sz="1200" dirty="0"/>
              <a:t>So kann nicht nur leicht manipuliert werden; die Manipulation ist auch, z. B. vom Vorgesetzten, nicht leicht zu erkennen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37</a:t>
            </a:fld>
            <a:endParaRPr lang="de-DE" dirty="0">
              <a:solidFill>
                <a:prstClr val="black"/>
              </a:solidFill>
            </a:endParaRPr>
          </a:p>
        </p:txBody>
      </p:sp>
    </p:spTree>
    <p:extLst>
      <p:ext uri="{BB962C8B-B14F-4D97-AF65-F5344CB8AC3E}">
        <p14:creationId xmlns:p14="http://schemas.microsoft.com/office/powerpoint/2010/main" val="899827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a:t>Lösung</a:t>
            </a:r>
            <a:r>
              <a:rPr lang="de-DE" dirty="0"/>
              <a:t>:</a:t>
            </a:r>
          </a:p>
          <a:p>
            <a:endParaRPr lang="de-DE" dirty="0"/>
          </a:p>
          <a:p>
            <a:r>
              <a:rPr lang="de-DE" dirty="0"/>
              <a:t>Verwendung</a:t>
            </a:r>
            <a:r>
              <a:rPr lang="de-DE" baseline="0" dirty="0"/>
              <a:t> von speziellen Halterungen, sodass nach Lösen der Befestigungselemente die Schutzeinrichtung nicht in der Schutzposition verbleibt.</a:t>
            </a:r>
            <a:endParaRPr lang="de-DE" dirty="0"/>
          </a:p>
          <a:p>
            <a:endParaRPr lang="de-DE" dirty="0"/>
          </a:p>
          <a:p>
            <a:r>
              <a:rPr lang="de-DE" u="sng" dirty="0"/>
              <a:t>Beispiel A:</a:t>
            </a:r>
            <a:endParaRPr lang="de-DE" u="sng" baseline="0" dirty="0"/>
          </a:p>
          <a:p>
            <a:endParaRPr lang="de-DE" baseline="0" dirty="0"/>
          </a:p>
          <a:p>
            <a:pPr marL="0" indent="0">
              <a:buFont typeface="Arial" panose="020B0604020202020204" pitchFamily="34" charset="0"/>
              <a:buNone/>
            </a:pPr>
            <a:r>
              <a:rPr lang="de-DE" sz="1200" dirty="0"/>
              <a:t>Bei Verwendung spezieller Halterungen kippt nach Lösen der Befestigungselemente der </a:t>
            </a:r>
            <a:r>
              <a:rPr lang="de-DE" sz="1200" b="0" dirty="0"/>
              <a:t>Schutzzaun</a:t>
            </a:r>
            <a:r>
              <a:rPr lang="de-DE" sz="1200" dirty="0"/>
              <a:t> automatisch aus seiner Schutzposition.</a:t>
            </a:r>
            <a:r>
              <a:rPr lang="de-DE" sz="1200" baseline="0" dirty="0"/>
              <a:t> </a:t>
            </a:r>
            <a:r>
              <a:rPr lang="de-DE" sz="1200" dirty="0">
                <a:solidFill>
                  <a:srgbClr val="555555"/>
                </a:solidFill>
              </a:rPr>
              <a:t>Nicht verschraubte Schutzeinrichtungen können so deutlich erkannt werden. </a:t>
            </a:r>
          </a:p>
          <a:p>
            <a:endParaRPr lang="de-DE" dirty="0"/>
          </a:p>
          <a:p>
            <a:r>
              <a:rPr lang="de-DE" dirty="0"/>
              <a:t>Ebenfalls vorgeschrieben</a:t>
            </a:r>
            <a:r>
              <a:rPr lang="de-DE" baseline="0" dirty="0"/>
              <a:t> ist die Verwendung </a:t>
            </a:r>
            <a:r>
              <a:rPr lang="de-DE" b="0" baseline="0" dirty="0"/>
              <a:t>unverlierbarer Befestigungselemente</a:t>
            </a:r>
            <a:r>
              <a:rPr lang="de-DE" baseline="0" dirty="0"/>
              <a:t>, was einem Verlust der Befestigungselemente vorbeugt.</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38</a:t>
            </a:fld>
            <a:endParaRPr lang="de-DE" dirty="0">
              <a:solidFill>
                <a:prstClr val="black"/>
              </a:solidFill>
            </a:endParaRPr>
          </a:p>
        </p:txBody>
      </p:sp>
    </p:spTree>
    <p:extLst>
      <p:ext uri="{BB962C8B-B14F-4D97-AF65-F5344CB8AC3E}">
        <p14:creationId xmlns:p14="http://schemas.microsoft.com/office/powerpoint/2010/main" val="326854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a:t>Beispiel</a:t>
            </a:r>
            <a:r>
              <a:rPr lang="de-DE" u="sng" baseline="0" dirty="0"/>
              <a:t> B:</a:t>
            </a:r>
          </a:p>
          <a:p>
            <a:endParaRPr lang="de-DE" baseline="0" dirty="0"/>
          </a:p>
          <a:p>
            <a:pPr marL="0" indent="0" fontAlgn="base">
              <a:spcBef>
                <a:spcPct val="0"/>
              </a:spcBef>
              <a:spcAft>
                <a:spcPct val="0"/>
              </a:spcAft>
              <a:buFont typeface="Arial" panose="020B0604020202020204" pitchFamily="34" charset="0"/>
              <a:buNone/>
            </a:pPr>
            <a:r>
              <a:rPr lang="de-DE" sz="1200" dirty="0">
                <a:solidFill>
                  <a:srgbClr val="555555"/>
                </a:solidFill>
              </a:rPr>
              <a:t>Auch bei </a:t>
            </a:r>
            <a:r>
              <a:rPr lang="de-DE" sz="1200" b="0" dirty="0">
                <a:solidFill>
                  <a:srgbClr val="555555"/>
                </a:solidFill>
              </a:rPr>
              <a:t>Wartungsklappen</a:t>
            </a:r>
            <a:r>
              <a:rPr lang="de-DE" sz="1200" dirty="0">
                <a:solidFill>
                  <a:srgbClr val="555555"/>
                </a:solidFill>
              </a:rPr>
              <a:t> gilt: Verbleibt die Klappe nach Entfernen der Verschraubung in Schutzstellung, kann eine Manipulation leicht übersehen werden. Eine</a:t>
            </a:r>
            <a:r>
              <a:rPr lang="de-DE" sz="1200" baseline="0" dirty="0">
                <a:solidFill>
                  <a:srgbClr val="555555"/>
                </a:solidFill>
              </a:rPr>
              <a:t> Lösung des Problems stellt die </a:t>
            </a:r>
            <a:r>
              <a:rPr lang="de-DE" sz="1200" dirty="0">
                <a:solidFill>
                  <a:srgbClr val="555555"/>
                </a:solidFill>
              </a:rPr>
              <a:t>Verwendung von Schwerkraftscharnieren dar. Hier stellt die schräge Scharnierführung sicher, dass die Schutzeinrichtung bei gelösten Schrauben aufschwingt. Nicht verschraubte Schutzeinrichtungen werden nun deutlich erkannt. </a:t>
            </a:r>
          </a:p>
          <a:p>
            <a:pPr marL="0" indent="0" fontAlgn="base">
              <a:spcBef>
                <a:spcPct val="0"/>
              </a:spcBef>
              <a:spcAft>
                <a:spcPct val="0"/>
              </a:spcAft>
              <a:buFont typeface="Arial" panose="020B0604020202020204" pitchFamily="34" charset="0"/>
              <a:buNone/>
            </a:pPr>
            <a:endParaRPr lang="de-DE" sz="1200" dirty="0">
              <a:solidFill>
                <a:srgbClr val="555555"/>
              </a:solidFill>
            </a:endParaRPr>
          </a:p>
          <a:p>
            <a:pPr marL="0" indent="0" fontAlgn="base">
              <a:spcBef>
                <a:spcPct val="0"/>
              </a:spcBef>
              <a:spcAft>
                <a:spcPct val="0"/>
              </a:spcAft>
              <a:buFont typeface="Arial" panose="020B0604020202020204" pitchFamily="34" charset="0"/>
              <a:buNone/>
            </a:pPr>
            <a:r>
              <a:rPr lang="de-DE" sz="1200" dirty="0">
                <a:solidFill>
                  <a:srgbClr val="555555"/>
                </a:solidFill>
              </a:rPr>
              <a:t>Auch</a:t>
            </a:r>
            <a:r>
              <a:rPr lang="de-DE" sz="1200" baseline="0" dirty="0">
                <a:solidFill>
                  <a:srgbClr val="555555"/>
                </a:solidFill>
              </a:rPr>
              <a:t> bei Wartungsklappen ist die Verwendung unverlierbarer Befestigungselemente Pflicht.</a:t>
            </a:r>
            <a:endParaRPr lang="de-DE" sz="1200" dirty="0">
              <a:solidFill>
                <a:srgbClr val="555555"/>
              </a:solidFill>
            </a:endParaRP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39</a:t>
            </a:fld>
            <a:endParaRPr lang="de-DE" dirty="0">
              <a:solidFill>
                <a:prstClr val="black"/>
              </a:solidFill>
            </a:endParaRPr>
          </a:p>
        </p:txBody>
      </p:sp>
    </p:spTree>
    <p:extLst>
      <p:ext uri="{BB962C8B-B14F-4D97-AF65-F5344CB8AC3E}">
        <p14:creationId xmlns:p14="http://schemas.microsoft.com/office/powerpoint/2010/main" val="198539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6F18E7-3038-458F-B63D-87D1C661FC42}" type="slidenum">
              <a:rPr lang="de-DE" altLang="de-DE" sz="1300">
                <a:latin typeface="Arial" charset="0"/>
              </a:rPr>
              <a:pPr eaLnBrk="1" hangingPunct="1">
                <a:spcBef>
                  <a:spcPct val="0"/>
                </a:spcBef>
              </a:pPr>
              <a:t>4</a:t>
            </a:fld>
            <a:endParaRPr lang="de-DE" altLang="de-DE" sz="1300" dirty="0">
              <a:latin typeface="Arial" charset="0"/>
            </a:endParaRPr>
          </a:p>
        </p:txBody>
      </p:sp>
      <p:sp>
        <p:nvSpPr>
          <p:cNvPr id="18435" name="Rectangle 2"/>
          <p:cNvSpPr>
            <a:spLocks noGrp="1" noRot="1" noChangeAspect="1" noChangeArrowheads="1" noTextEdit="1"/>
          </p:cNvSpPr>
          <p:nvPr>
            <p:ph type="sldImg"/>
          </p:nvPr>
        </p:nvSpPr>
        <p:spPr>
          <a:xfrm>
            <a:off x="3263900" y="509588"/>
            <a:ext cx="3398838" cy="25495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782905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C40F4EC-8E02-45C9-B30E-D81D627BF7C2}" type="slidenum">
              <a:rPr lang="de-DE" altLang="de-DE" sz="1300">
                <a:latin typeface="Arial" charset="0"/>
              </a:rPr>
              <a:pPr eaLnBrk="1" hangingPunct="1">
                <a:spcBef>
                  <a:spcPct val="0"/>
                </a:spcBef>
              </a:pPr>
              <a:t>40</a:t>
            </a:fld>
            <a:endParaRPr lang="de-DE" altLang="de-DE" sz="1300" dirty="0">
              <a:latin typeface="Arial" charset="0"/>
            </a:endParaRPr>
          </a:p>
        </p:txBody>
      </p:sp>
      <p:sp>
        <p:nvSpPr>
          <p:cNvPr id="27651" name="Rectangle 2"/>
          <p:cNvSpPr>
            <a:spLocks noGrp="1" noRot="1" noChangeAspect="1" noChangeArrowheads="1" noTextEdit="1"/>
          </p:cNvSpPr>
          <p:nvPr>
            <p:ph type="sldImg"/>
          </p:nvPr>
        </p:nvSpPr>
        <p:spPr>
          <a:xfrm>
            <a:off x="3263900" y="509588"/>
            <a:ext cx="3398838" cy="2549525"/>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t>Der „Teufelskreis der Manipulation“. Durch die Nutzung möglichst vieler der hier vorgestellten Ansätze schon während</a:t>
            </a:r>
            <a:r>
              <a:rPr lang="de-DE" altLang="de-DE" baseline="0" dirty="0"/>
              <a:t> der Konstruktion </a:t>
            </a:r>
            <a:r>
              <a:rPr lang="de-DE" altLang="de-DE" dirty="0"/>
              <a:t>als eines der ersten Glieder der Ursachenkette</a:t>
            </a:r>
            <a:r>
              <a:rPr lang="de-DE" altLang="de-DE" baseline="0" dirty="0"/>
              <a:t> einer Manipulation kann der Teufelskreis durchbrochen werden.</a:t>
            </a:r>
            <a:endParaRPr lang="de-DE" altLang="de-DE" dirty="0"/>
          </a:p>
        </p:txBody>
      </p:sp>
    </p:spTree>
    <p:extLst>
      <p:ext uri="{BB962C8B-B14F-4D97-AF65-F5344CB8AC3E}">
        <p14:creationId xmlns:p14="http://schemas.microsoft.com/office/powerpoint/2010/main" val="364941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6F18E7-3038-458F-B63D-87D1C661FC42}" type="slidenum">
              <a:rPr lang="de-DE" altLang="de-DE" sz="1300">
                <a:latin typeface="Arial" charset="0"/>
              </a:rPr>
              <a:pPr eaLnBrk="1" hangingPunct="1">
                <a:spcBef>
                  <a:spcPct val="0"/>
                </a:spcBef>
              </a:pPr>
              <a:t>5</a:t>
            </a:fld>
            <a:endParaRPr lang="de-DE" altLang="de-DE" sz="1300" dirty="0">
              <a:latin typeface="Arial" charset="0"/>
            </a:endParaRPr>
          </a:p>
        </p:txBody>
      </p:sp>
      <p:sp>
        <p:nvSpPr>
          <p:cNvPr id="18435" name="Rectangle 2"/>
          <p:cNvSpPr>
            <a:spLocks noGrp="1" noRot="1" noChangeAspect="1" noChangeArrowheads="1" noTextEdit="1"/>
          </p:cNvSpPr>
          <p:nvPr>
            <p:ph type="sldImg"/>
          </p:nvPr>
        </p:nvSpPr>
        <p:spPr>
          <a:xfrm>
            <a:off x="3263900" y="509588"/>
            <a:ext cx="3398838" cy="25495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kern="1200" dirty="0">
                <a:solidFill>
                  <a:schemeClr val="tx1"/>
                </a:solidFill>
                <a:effectLst/>
                <a:latin typeface="Times New Roman" pitchFamily="18" charset="0"/>
                <a:ea typeface="+mn-ea"/>
                <a:cs typeface="+mn-cs"/>
              </a:rPr>
              <a:t>Werden an Maschinen technische Veränderungen zur Vermeidung von Manipulationen vorgenommen, muss geprüft werden, ob die durchgeführten Veränderungen als „wesentliche Veränderung“ im Sinne des ProdSG anzusehen sind. In den meisten Fällen, wie auch in den hier vorgestellten Konstruktionsbeispielen, sind die ergriffenen Maßnahmen nicht als wesentliche Veränderung einzustufen</a:t>
            </a:r>
            <a:r>
              <a:rPr lang="de-DE" sz="1200" kern="1200">
                <a:solidFill>
                  <a:schemeClr val="tx1"/>
                </a:solidFill>
                <a:effectLst/>
                <a:latin typeface="Times New Roman" pitchFamily="18" charset="0"/>
                <a:ea typeface="+mn-ea"/>
                <a:cs typeface="+mn-cs"/>
              </a:rPr>
              <a:t>, solange </a:t>
            </a:r>
            <a:r>
              <a:rPr lang="de-DE" sz="1200" kern="1200" dirty="0">
                <a:solidFill>
                  <a:schemeClr val="tx1"/>
                </a:solidFill>
                <a:effectLst/>
                <a:latin typeface="Times New Roman" pitchFamily="18" charset="0"/>
                <a:ea typeface="+mn-ea"/>
                <a:cs typeface="+mn-cs"/>
              </a:rPr>
              <a:t>keine Risikoerhöhung stattfindet. Informationen zum Thema finden Sie im Anhang der Erläuterungen für Dozenten und den dort verlinkten Dokumenten.</a:t>
            </a:r>
            <a:endParaRPr lang="de-DE" altLang="de-DE" dirty="0"/>
          </a:p>
        </p:txBody>
      </p:sp>
    </p:spTree>
    <p:extLst>
      <p:ext uri="{BB962C8B-B14F-4D97-AF65-F5344CB8AC3E}">
        <p14:creationId xmlns:p14="http://schemas.microsoft.com/office/powerpoint/2010/main" val="115549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dirty="0"/>
              <a:t>In dieser Tabelle sind die</a:t>
            </a:r>
            <a:r>
              <a:rPr lang="de-DE" baseline="0" dirty="0"/>
              <a:t> auf den vorangegangenen Seiten vorgestellten Möglichkeiten in einer Tabelle zusammengefasst. Es ist nicht vorgesehen, dass diese Präsentation Seite für Seite durchgegangen wird, sondern es können gezielt Beispiele in beliebiger Folge ausgewählt werden. Über die Sprungfunktionen gelangt man direkt auf die vorhandenen Beispiele (mit einer Rücksprungmarke auf diese Tabelle). </a:t>
            </a:r>
          </a:p>
          <a:p>
            <a:endParaRPr lang="de-DE" baseline="0" dirty="0"/>
          </a:p>
          <a:p>
            <a:r>
              <a:rPr lang="de-DE" baseline="0" dirty="0"/>
              <a:t>Die in der zweiten Spalte gelisteten Punkte ‚Kodierte Betätiger‘, ‚Verdeckte Anbringung‘ und ‚Öffner-/Schließerkombination‘ sind verschiedene Lösungen für die gleiche Problemstellung. Es empfiehlt sich daher, sie hintereinander zu behandeln und erst nach der Präsentation der Öffner-/Schließerkombination auf diese Folie zurückzuspringen.</a:t>
            </a:r>
          </a:p>
          <a:p>
            <a:endParaRPr lang="de-DE" baseline="0" dirty="0"/>
          </a:p>
          <a:p>
            <a:r>
              <a:rPr lang="de-DE" baseline="0" dirty="0"/>
              <a:t>Die kleine Grafik weist darauf hin, dass wir ständig auf der Suche nach weiteren guten Ideen und Beispielen sind. Die Teilnehmer dürfen dies gern als Aufforderung verstehen! Gute Beispiele bitte an den PLK Arbeitskreis Manipulation weiterleiten. </a:t>
            </a:r>
          </a:p>
          <a:p>
            <a:endParaRPr lang="de-DE" baseline="0" dirty="0"/>
          </a:p>
          <a:p>
            <a:r>
              <a:rPr lang="de-DE" baseline="0" dirty="0"/>
              <a:t>Die Grafik hat eine Sprungmarke auf die letzte Seite dieser Präsentation, um damit den Vortrag abschließen zu können.</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6</a:t>
            </a:fld>
            <a:endParaRPr lang="de-DE" dirty="0"/>
          </a:p>
        </p:txBody>
      </p:sp>
    </p:spTree>
    <p:extLst>
      <p:ext uri="{BB962C8B-B14F-4D97-AF65-F5344CB8AC3E}">
        <p14:creationId xmlns:p14="http://schemas.microsoft.com/office/powerpoint/2010/main" val="10632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a:t>Problem</a:t>
            </a:r>
            <a:r>
              <a:rPr lang="de-DE" dirty="0"/>
              <a:t>:</a:t>
            </a:r>
          </a:p>
          <a:p>
            <a:endParaRPr lang="de-DE" dirty="0"/>
          </a:p>
          <a:p>
            <a:r>
              <a:rPr lang="de-DE" dirty="0"/>
              <a:t>In </a:t>
            </a:r>
            <a:r>
              <a:rPr lang="de-DE" b="0" dirty="0"/>
              <a:t>einer dynamischen Prozesskette können Störungen oder</a:t>
            </a:r>
            <a:r>
              <a:rPr lang="de-DE" b="0" baseline="0" dirty="0"/>
              <a:t> Schwankungen in der Durchlaufzeit eines Einzelprozesses bzw. eines einzelnen Anlagenteils zum temporären Stillstand der gesamten Anlage führen. Die Folge ist eine deutliche Verringerung der Systemleistung.</a:t>
            </a:r>
            <a:endParaRPr lang="de-DE" b="0" dirty="0"/>
          </a:p>
          <a:p>
            <a:endParaRPr lang="de-DE" dirty="0"/>
          </a:p>
          <a:p>
            <a:r>
              <a:rPr lang="de-DE" u="sng" dirty="0"/>
              <a:t>Beispiel</a:t>
            </a:r>
            <a:r>
              <a:rPr lang="de-DE" dirty="0"/>
              <a:t>: </a:t>
            </a:r>
            <a:r>
              <a:rPr lang="de-DE" dirty="0" err="1"/>
              <a:t>Palettierroboter</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Ein </a:t>
            </a:r>
            <a:r>
              <a:rPr lang="de-DE" b="0" dirty="0" err="1"/>
              <a:t>Palettierroboter</a:t>
            </a:r>
            <a:r>
              <a:rPr lang="de-DE" b="0" baseline="0" dirty="0"/>
              <a:t> verlädt Pakete von einem Förderband auf eine Palette. Der Gefahrenbereich des Palettierroboters ist durch einen Schutzzaun abgeschirmt, der Bereich zum Herausfahren der Palette ist über ein Lichtgitter gesichert. Bei Betreten des Gefahrenbereichs über die Lichtschranke im Rahmen einer Störungsbehebung wird der Roboter sicher stillgesetzt.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Durch </a:t>
            </a:r>
            <a:r>
              <a:rPr lang="de-DE" b="0" baseline="0" dirty="0"/>
              <a:t>die direkten Verkettung an die vorhergehenden Anlagenteile ist für eine Behebung von Störungen im Bereich des Palettierroboters ein Stillsetzen aller zusammenhängenden Anlagenteile erforderlich.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7</a:t>
            </a:fld>
            <a:endParaRPr lang="de-DE" dirty="0">
              <a:solidFill>
                <a:prstClr val="black"/>
              </a:solidFill>
            </a:endParaRPr>
          </a:p>
        </p:txBody>
      </p:sp>
    </p:spTree>
    <p:extLst>
      <p:ext uri="{BB962C8B-B14F-4D97-AF65-F5344CB8AC3E}">
        <p14:creationId xmlns:p14="http://schemas.microsoft.com/office/powerpoint/2010/main" val="2499533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Die Folge des Stillsetzens aller Anlagenteile ist eine deutliche </a:t>
            </a:r>
            <a:r>
              <a:rPr lang="de-DE" sz="1200" b="0" dirty="0"/>
              <a:t>Verringerung des Durchsatzes der Anlage. Für den Bediener</a:t>
            </a:r>
            <a:r>
              <a:rPr lang="de-DE" sz="1200" b="0" dirty="0">
                <a:solidFill>
                  <a:srgbClr val="555555"/>
                </a:solidFill>
              </a:rPr>
              <a:t> stellt dies einen erheblichen Anreiz zur Umgehung der Lichtschranke</a:t>
            </a:r>
            <a:r>
              <a:rPr lang="de-DE" sz="1200" b="0" baseline="0" dirty="0">
                <a:solidFill>
                  <a:srgbClr val="555555"/>
                </a:solidFill>
              </a:rPr>
              <a:t> </a:t>
            </a:r>
            <a:r>
              <a:rPr lang="de-DE" sz="1200" b="0" dirty="0">
                <a:solidFill>
                  <a:srgbClr val="555555"/>
                </a:solidFill>
              </a:rPr>
              <a:t>dar, um </a:t>
            </a:r>
            <a:r>
              <a:rPr lang="de-DE" sz="1200" b="0" baseline="0" dirty="0">
                <a:solidFill>
                  <a:srgbClr val="555555"/>
                </a:solidFill>
              </a:rPr>
              <a:t>während einer Störungsbehebung den Betrieb der Anlage nicht aussetzen zu müssen. Die Folge ist ein stark erhöhtes, ungemindertes Unfallrisiko!</a:t>
            </a:r>
            <a:endParaRPr lang="de-DE" sz="1200" dirty="0">
              <a:solidFill>
                <a:srgbClr val="555555"/>
              </a:solidFill>
            </a:endParaRP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8</a:t>
            </a:fld>
            <a:endParaRPr lang="de-DE" dirty="0">
              <a:solidFill>
                <a:prstClr val="black"/>
              </a:solidFill>
            </a:endParaRPr>
          </a:p>
        </p:txBody>
      </p:sp>
    </p:spTree>
    <p:extLst>
      <p:ext uri="{BB962C8B-B14F-4D97-AF65-F5344CB8AC3E}">
        <p14:creationId xmlns:p14="http://schemas.microsoft.com/office/powerpoint/2010/main" val="70750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indent="0" fontAlgn="base">
              <a:spcBef>
                <a:spcPct val="0"/>
              </a:spcBef>
              <a:spcAft>
                <a:spcPct val="0"/>
              </a:spcAft>
              <a:buFont typeface="Arial" panose="020B0604020202020204" pitchFamily="34" charset="0"/>
              <a:buNone/>
            </a:pPr>
            <a:r>
              <a:rPr lang="de-DE" sz="1200" u="sng" dirty="0">
                <a:solidFill>
                  <a:srgbClr val="555555"/>
                </a:solidFill>
              </a:rPr>
              <a:t>Lösung</a:t>
            </a:r>
            <a:r>
              <a:rPr lang="de-DE" sz="1200" dirty="0">
                <a:solidFill>
                  <a:srgbClr val="555555"/>
                </a:solidFill>
              </a:rPr>
              <a:t>:</a:t>
            </a:r>
          </a:p>
          <a:p>
            <a:pPr marL="0" indent="0" fontAlgn="base">
              <a:spcBef>
                <a:spcPct val="0"/>
              </a:spcBef>
              <a:spcAft>
                <a:spcPct val="0"/>
              </a:spcAft>
              <a:buFont typeface="Arial" panose="020B0604020202020204" pitchFamily="34" charset="0"/>
              <a:buNone/>
            </a:pPr>
            <a:endParaRPr lang="de-DE" sz="1200" dirty="0">
              <a:solidFill>
                <a:srgbClr val="555555"/>
              </a:solidFill>
            </a:endParaRPr>
          </a:p>
          <a:p>
            <a:pPr marL="0" indent="0" fontAlgn="base">
              <a:spcBef>
                <a:spcPct val="0"/>
              </a:spcBef>
              <a:spcAft>
                <a:spcPct val="0"/>
              </a:spcAft>
              <a:buFont typeface="Arial" panose="020B0604020202020204" pitchFamily="34" charset="0"/>
              <a:buNone/>
            </a:pPr>
            <a:r>
              <a:rPr lang="de-DE" sz="1200" dirty="0">
                <a:solidFill>
                  <a:srgbClr val="555555"/>
                </a:solidFill>
              </a:rPr>
              <a:t>Die</a:t>
            </a:r>
            <a:r>
              <a:rPr lang="de-DE" sz="1200" baseline="0" dirty="0">
                <a:solidFill>
                  <a:srgbClr val="555555"/>
                </a:solidFill>
              </a:rPr>
              <a:t> Lösung besteht in einer </a:t>
            </a:r>
            <a:r>
              <a:rPr lang="de-DE" sz="1200" b="0" baseline="0" dirty="0">
                <a:solidFill>
                  <a:srgbClr val="555555"/>
                </a:solidFill>
              </a:rPr>
              <a:t>temporären Entkopplung des störungsbehafteten Prozesses vom Gesamtprozess. Die Entkopplung ermöglicht bei Störung eines Anlagenteils den Fortbetrieb der Gesamtanlage, oder bewirkt zumindest, dass der Stillstand der Gesamtanlage bei Auftauchen einer Störung erst mit einer erheblichen Verzögerung eintritt. </a:t>
            </a:r>
          </a:p>
          <a:p>
            <a:pPr marL="0" indent="0" fontAlgn="base">
              <a:spcBef>
                <a:spcPct val="0"/>
              </a:spcBef>
              <a:spcAft>
                <a:spcPct val="0"/>
              </a:spcAft>
              <a:buFont typeface="Arial" panose="020B0604020202020204" pitchFamily="34" charset="0"/>
              <a:buNone/>
            </a:pPr>
            <a:endParaRPr lang="de-DE" sz="1200" b="0" baseline="0" dirty="0">
              <a:solidFill>
                <a:srgbClr val="555555"/>
              </a:solidFill>
            </a:endParaRPr>
          </a:p>
          <a:p>
            <a:pPr marL="0" indent="0" fontAlgn="base">
              <a:spcBef>
                <a:spcPct val="0"/>
              </a:spcBef>
              <a:spcAft>
                <a:spcPct val="0"/>
              </a:spcAft>
              <a:buFont typeface="Arial" panose="020B0604020202020204" pitchFamily="34" charset="0"/>
              <a:buNone/>
            </a:pPr>
            <a:r>
              <a:rPr lang="de-DE" sz="1200" b="0" u="sng" baseline="0" dirty="0">
                <a:solidFill>
                  <a:srgbClr val="555555"/>
                </a:solidFill>
              </a:rPr>
              <a:t>Beispiel</a:t>
            </a:r>
            <a:r>
              <a:rPr lang="de-DE" sz="1200" b="0" baseline="0" dirty="0">
                <a:solidFill>
                  <a:srgbClr val="555555"/>
                </a:solidFill>
              </a:rPr>
              <a:t>: </a:t>
            </a:r>
            <a:endParaRPr lang="de-DE" sz="1200" b="0" dirty="0">
              <a:solidFill>
                <a:srgbClr val="555555"/>
              </a:solidFill>
            </a:endParaRPr>
          </a:p>
          <a:p>
            <a:pPr marL="0" indent="0" fontAlgn="base">
              <a:spcBef>
                <a:spcPct val="0"/>
              </a:spcBef>
              <a:spcAft>
                <a:spcPct val="0"/>
              </a:spcAft>
              <a:buFont typeface="Arial" panose="020B0604020202020204" pitchFamily="34" charset="0"/>
              <a:buNone/>
            </a:pPr>
            <a:endParaRPr lang="de-DE" sz="1200" b="0" dirty="0">
              <a:solidFill>
                <a:srgbClr val="555555"/>
              </a:solidFill>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de-DE" sz="1200" b="0" dirty="0">
                <a:solidFill>
                  <a:srgbClr val="555555"/>
                </a:solidFill>
              </a:rPr>
              <a:t>Einrichten einer Pufferzone für die Paketzufuhr ermöglicht die temporäre Entkopplung des Paketierprozesses vom restlichen Prozess. Die restlichen</a:t>
            </a:r>
            <a:r>
              <a:rPr lang="de-DE" sz="1200" b="0" baseline="0" dirty="0">
                <a:solidFill>
                  <a:srgbClr val="555555"/>
                </a:solidFill>
              </a:rPr>
              <a:t> </a:t>
            </a:r>
            <a:r>
              <a:rPr lang="de-DE" sz="1200" b="0" dirty="0">
                <a:solidFill>
                  <a:srgbClr val="555555"/>
                </a:solidFill>
              </a:rPr>
              <a:t>Anlagenteile können für die Dauer der Störungsbehebung </a:t>
            </a:r>
            <a:r>
              <a:rPr lang="de-DE" sz="1200" dirty="0">
                <a:solidFill>
                  <a:srgbClr val="555555"/>
                </a:solidFill>
              </a:rPr>
              <a:t>weiter betrieben werden.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de-DE" sz="1200" dirty="0">
              <a:solidFill>
                <a:srgbClr val="555555"/>
              </a:solidFill>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de-DE" sz="1200" dirty="0">
                <a:solidFill>
                  <a:srgbClr val="555555"/>
                </a:solidFill>
              </a:rPr>
              <a:t>Neben der Verhinderung</a:t>
            </a:r>
            <a:r>
              <a:rPr lang="de-DE" sz="1200" baseline="0" dirty="0">
                <a:solidFill>
                  <a:srgbClr val="555555"/>
                </a:solidFill>
              </a:rPr>
              <a:t> der Blockade vorangehender Anlagenteile kann durch das Einrichten einer Pufferzone auch die Leerlaufzeit der hinter der Pufferzone liegenden Anlagenteile reduziert werden. Der Puffer hält Pakete da vor, wo auch vorhergehende Anlagenteile wegen einer etwaigen Störung kurzzeitig außer Betrieb gesetzt werden müssen.</a:t>
            </a:r>
            <a:endParaRPr lang="de-DE" sz="1200" dirty="0">
              <a:solidFill>
                <a:srgbClr val="555555"/>
              </a:solidFill>
            </a:endParaRPr>
          </a:p>
          <a:p>
            <a:pPr marL="0" indent="0" fontAlgn="base">
              <a:spcBef>
                <a:spcPct val="0"/>
              </a:spcBef>
              <a:spcAft>
                <a:spcPct val="0"/>
              </a:spcAft>
              <a:buFont typeface="Arial" panose="020B0604020202020204" pitchFamily="34" charset="0"/>
              <a:buNone/>
            </a:pPr>
            <a:endParaRPr lang="de-DE" sz="1200" dirty="0">
              <a:solidFill>
                <a:srgbClr val="555555"/>
              </a:solidFill>
            </a:endParaRP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9</a:t>
            </a:fld>
            <a:endParaRPr lang="de-DE" dirty="0">
              <a:solidFill>
                <a:prstClr val="black"/>
              </a:solidFill>
            </a:endParaRPr>
          </a:p>
        </p:txBody>
      </p:sp>
    </p:spTree>
    <p:extLst>
      <p:ext uri="{BB962C8B-B14F-4D97-AF65-F5344CB8AC3E}">
        <p14:creationId xmlns:p14="http://schemas.microsoft.com/office/powerpoint/2010/main" val="1570647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9" descr="01-DGUV PPT-Titel4z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01-DGUV PPT-Titel_Fuß4zu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noProof="0"/>
              <a:t>Titelmasterformat durch Klicken bearbeiten</a:t>
            </a:r>
          </a:p>
        </p:txBody>
      </p:sp>
      <p:sp>
        <p:nvSpPr>
          <p:cNvPr id="50192" name="Rectangle 16"/>
          <p:cNvSpPr>
            <a:spLocks noGrp="1" noChangeArrowheads="1"/>
          </p:cNvSpPr>
          <p:nvPr>
            <p:ph type="subTitle" idx="1"/>
          </p:nvPr>
        </p:nvSpPr>
        <p:spPr>
          <a:xfrm>
            <a:off x="2593975" y="3103563"/>
            <a:ext cx="6102350" cy="1587500"/>
          </a:xfrm>
          <a:extLst>
            <a:ext uri="{909E8E84-426E-40DD-AFC4-6F175D3DCCD1}">
              <a14:hiddenFill xmlns:a14="http://schemas.microsoft.com/office/drawing/2010/main">
                <a:solidFill>
                  <a:schemeClr val="accent1"/>
                </a:solidFill>
              </a14:hiddenFill>
            </a:ext>
          </a:extLst>
        </p:spPr>
        <p:txBody>
          <a:bodyPr/>
          <a:lstStyle>
            <a:lvl1pPr>
              <a:defRPr sz="2400" b="1"/>
            </a:lvl1pPr>
          </a:lstStyle>
          <a:p>
            <a:pPr lvl="0"/>
            <a:r>
              <a:rPr lang="de-DE" noProof="0"/>
              <a:t>Formatvorlage des Untertitelmasters durch Klicken bearbeiten</a:t>
            </a:r>
          </a:p>
        </p:txBody>
      </p:sp>
      <p:sp>
        <p:nvSpPr>
          <p:cNvPr id="6" name="Rectangle 13"/>
          <p:cNvSpPr>
            <a:spLocks noGrp="1" noChangeArrowheads="1"/>
          </p:cNvSpPr>
          <p:nvPr>
            <p:ph type="dt" sz="half" idx="10"/>
          </p:nvPr>
        </p:nvSpPr>
        <p:spPr>
          <a:xfrm>
            <a:off x="2593975" y="6243638"/>
            <a:ext cx="5984875" cy="254000"/>
          </a:xfrm>
          <a:extLst>
            <a:ext uri="{909E8E84-426E-40DD-AFC4-6F175D3DCCD1}">
              <a14:hiddenFill xmlns:a14="http://schemas.microsoft.com/office/drawing/2010/main">
                <a:solidFill>
                  <a:schemeClr val="accent1"/>
                </a:solidFill>
              </a14:hiddenFill>
            </a:ext>
          </a:extLst>
        </p:spPr>
        <p:txBody>
          <a:bodyPr anchor="t"/>
          <a:lstStyle>
            <a:lvl1pPr algn="l" defTabSz="914400" eaLnBrk="0" hangingPunct="0">
              <a:defRPr sz="1500">
                <a:solidFill>
                  <a:srgbClr val="555555"/>
                </a:solidFill>
              </a:defRPr>
            </a:lvl1pPr>
          </a:lstStyle>
          <a:p>
            <a:pPr>
              <a:defRPr/>
            </a:pPr>
            <a:fld id="{D1842DC2-6359-42B6-99DD-21EDD706B734}" type="datetime1">
              <a:rPr lang="de-DE" smtClean="0"/>
              <a:t>02.02.2022</a:t>
            </a:fld>
            <a:endParaRPr lang="de-DE" dirty="0"/>
          </a:p>
        </p:txBody>
      </p:sp>
      <p:sp>
        <p:nvSpPr>
          <p:cNvPr id="7" name="Rectangle 14"/>
          <p:cNvSpPr>
            <a:spLocks noGrp="1" noChangeArrowheads="1"/>
          </p:cNvSpPr>
          <p:nvPr>
            <p:ph type="ftr" sz="quarter" idx="11"/>
          </p:nvPr>
        </p:nvSpPr>
        <p:spPr>
          <a:xfrm>
            <a:off x="2593975" y="5910263"/>
            <a:ext cx="5984875" cy="260350"/>
          </a:xfrm>
          <a:extLst>
            <a:ext uri="{909E8E84-426E-40DD-AFC4-6F175D3DCCD1}">
              <a14:hiddenFill xmlns:a14="http://schemas.microsoft.com/office/drawing/2010/main">
                <a:solidFill>
                  <a:schemeClr val="accent1"/>
                </a:solidFill>
              </a14:hiddenFill>
            </a:ext>
          </a:extLst>
        </p:spPr>
        <p:txBody>
          <a:bodyPr anchor="t"/>
          <a:lstStyle>
            <a:lvl1pPr defTabSz="914400" eaLnBrk="0" hangingPunct="0">
              <a:defRPr sz="1700">
                <a:solidFill>
                  <a:srgbClr val="555555"/>
                </a:solidFill>
              </a:defRPr>
            </a:lvl1pPr>
          </a:lstStyle>
          <a:p>
            <a:pPr>
              <a:defRPr/>
            </a:pPr>
            <a:r>
              <a:rPr lang="de-DE"/>
              <a:t>Manipulation verhindern, Modul 4: Konstruktionsbeispiele</a:t>
            </a:r>
            <a:endParaRPr lang="de-DE" dirty="0"/>
          </a:p>
        </p:txBody>
      </p:sp>
    </p:spTree>
    <p:extLst>
      <p:ext uri="{BB962C8B-B14F-4D97-AF65-F5344CB8AC3E}">
        <p14:creationId xmlns:p14="http://schemas.microsoft.com/office/powerpoint/2010/main" val="70307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fld id="{65000F7F-7C6D-4074-9838-F6E424DDBD56}" type="datetime1">
              <a:rPr lang="de-DE" smtClean="0"/>
              <a:t>02.02.2022</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D3AA7F48-9333-420B-AD0F-A236DE66F236}" type="slidenum">
              <a:rPr lang="de-DE"/>
              <a:pPr>
                <a:defRPr/>
              </a:pPr>
              <a:t>‹Nr.›</a:t>
            </a:fld>
            <a:endParaRPr lang="de-DE" dirty="0"/>
          </a:p>
        </p:txBody>
      </p:sp>
    </p:spTree>
    <p:extLst>
      <p:ext uri="{BB962C8B-B14F-4D97-AF65-F5344CB8AC3E}">
        <p14:creationId xmlns:p14="http://schemas.microsoft.com/office/powerpoint/2010/main" val="88179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fld id="{2A9E11DC-3A7F-48A9-B48D-673494658696}" type="datetime1">
              <a:rPr lang="de-DE" smtClean="0"/>
              <a:t>02.02.2022</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2AD8E317-CF3A-4A6B-A340-6EEF4ADE8D0F}" type="slidenum">
              <a:rPr lang="de-DE"/>
              <a:pPr>
                <a:defRPr/>
              </a:pPr>
              <a:t>‹Nr.›</a:t>
            </a:fld>
            <a:endParaRPr lang="de-DE" dirty="0"/>
          </a:p>
        </p:txBody>
      </p:sp>
    </p:spTree>
    <p:extLst>
      <p:ext uri="{BB962C8B-B14F-4D97-AF65-F5344CB8AC3E}">
        <p14:creationId xmlns:p14="http://schemas.microsoft.com/office/powerpoint/2010/main" val="115449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9" descr="01-DGUV PPT-Titel4z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01-DGUV PPT-Titel_Fuß4zu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noProof="0"/>
              <a:t>Titelmasterformat durch Klicken bearbeiten</a:t>
            </a:r>
          </a:p>
        </p:txBody>
      </p:sp>
      <p:sp>
        <p:nvSpPr>
          <p:cNvPr id="50192" name="Rectangle 16"/>
          <p:cNvSpPr>
            <a:spLocks noGrp="1" noChangeArrowheads="1"/>
          </p:cNvSpPr>
          <p:nvPr>
            <p:ph type="subTitle" idx="1"/>
          </p:nvPr>
        </p:nvSpPr>
        <p:spPr>
          <a:xfrm>
            <a:off x="2593975" y="3103563"/>
            <a:ext cx="6102350" cy="1587500"/>
          </a:xfrm>
          <a:extLst>
            <a:ext uri="{909E8E84-426E-40DD-AFC4-6F175D3DCCD1}">
              <a14:hiddenFill xmlns:a14="http://schemas.microsoft.com/office/drawing/2010/main">
                <a:solidFill>
                  <a:schemeClr val="accent1"/>
                </a:solidFill>
              </a14:hiddenFill>
            </a:ext>
          </a:extLst>
        </p:spPr>
        <p:txBody>
          <a:bodyPr/>
          <a:lstStyle>
            <a:lvl1pPr>
              <a:defRPr sz="2400" b="1"/>
            </a:lvl1pPr>
          </a:lstStyle>
          <a:p>
            <a:pPr lvl="0"/>
            <a:r>
              <a:rPr lang="de-DE" noProof="0"/>
              <a:t>Formatvorlage des Untertitelmasters durch Klicken bearbeiten</a:t>
            </a:r>
          </a:p>
        </p:txBody>
      </p:sp>
      <p:sp>
        <p:nvSpPr>
          <p:cNvPr id="6" name="Rectangle 13"/>
          <p:cNvSpPr>
            <a:spLocks noGrp="1" noChangeArrowheads="1"/>
          </p:cNvSpPr>
          <p:nvPr>
            <p:ph type="dt" sz="half" idx="10"/>
          </p:nvPr>
        </p:nvSpPr>
        <p:spPr>
          <a:xfrm>
            <a:off x="2593975" y="6243638"/>
            <a:ext cx="5984875" cy="254000"/>
          </a:xfrm>
          <a:extLst>
            <a:ext uri="{909E8E84-426E-40DD-AFC4-6F175D3DCCD1}">
              <a14:hiddenFill xmlns:a14="http://schemas.microsoft.com/office/drawing/2010/main">
                <a:solidFill>
                  <a:schemeClr val="accent1"/>
                </a:solidFill>
              </a14:hiddenFill>
            </a:ext>
          </a:extLst>
        </p:spPr>
        <p:txBody>
          <a:bodyPr anchor="t"/>
          <a:lstStyle>
            <a:lvl1pPr algn="l" defTabSz="914400" eaLnBrk="0" hangingPunct="0">
              <a:defRPr sz="1500">
                <a:solidFill>
                  <a:srgbClr val="555555"/>
                </a:solidFill>
              </a:defRPr>
            </a:lvl1pPr>
          </a:lstStyle>
          <a:p>
            <a:pPr>
              <a:defRPr/>
            </a:pPr>
            <a:fld id="{D1842DC2-6359-42B6-99DD-21EDD706B734}" type="datetime1">
              <a:rPr lang="de-DE" smtClean="0"/>
              <a:t>02.02.2022</a:t>
            </a:fld>
            <a:endParaRPr lang="de-DE" dirty="0"/>
          </a:p>
        </p:txBody>
      </p:sp>
      <p:sp>
        <p:nvSpPr>
          <p:cNvPr id="7" name="Rectangle 14"/>
          <p:cNvSpPr>
            <a:spLocks noGrp="1" noChangeArrowheads="1"/>
          </p:cNvSpPr>
          <p:nvPr>
            <p:ph type="ftr" sz="quarter" idx="11"/>
          </p:nvPr>
        </p:nvSpPr>
        <p:spPr>
          <a:xfrm>
            <a:off x="2593975" y="5910263"/>
            <a:ext cx="5984875" cy="260350"/>
          </a:xfrm>
          <a:extLst>
            <a:ext uri="{909E8E84-426E-40DD-AFC4-6F175D3DCCD1}">
              <a14:hiddenFill xmlns:a14="http://schemas.microsoft.com/office/drawing/2010/main">
                <a:solidFill>
                  <a:schemeClr val="accent1"/>
                </a:solidFill>
              </a14:hiddenFill>
            </a:ext>
          </a:extLst>
        </p:spPr>
        <p:txBody>
          <a:bodyPr anchor="t"/>
          <a:lstStyle>
            <a:lvl1pPr defTabSz="914400" eaLnBrk="0" hangingPunct="0">
              <a:defRPr sz="1700">
                <a:solidFill>
                  <a:srgbClr val="555555"/>
                </a:solidFill>
              </a:defRPr>
            </a:lvl1pPr>
          </a:lstStyle>
          <a:p>
            <a:pPr>
              <a:defRPr/>
            </a:pPr>
            <a:r>
              <a:rPr lang="de-DE"/>
              <a:t>Manipulation verhindern, Modul 4: Konstruktionsbeispiele</a:t>
            </a:r>
            <a:endParaRPr lang="de-DE" dirty="0"/>
          </a:p>
        </p:txBody>
      </p:sp>
    </p:spTree>
    <p:extLst>
      <p:ext uri="{BB962C8B-B14F-4D97-AF65-F5344CB8AC3E}">
        <p14:creationId xmlns:p14="http://schemas.microsoft.com/office/powerpoint/2010/main" val="251423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fld id="{37ADFF96-EBD6-4226-BB60-9B8093E1C8D8}" type="datetime1">
              <a:rPr lang="de-DE" smtClean="0"/>
              <a:t>02.02.2022</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891615BE-B739-444D-AB08-0929A0E06EC0}" type="slidenum">
              <a:rPr lang="de-DE"/>
              <a:pPr>
                <a:defRPr/>
              </a:pPr>
              <a:t>‹Nr.›</a:t>
            </a:fld>
            <a:endParaRPr lang="de-DE" dirty="0"/>
          </a:p>
        </p:txBody>
      </p:sp>
    </p:spTree>
    <p:extLst>
      <p:ext uri="{BB962C8B-B14F-4D97-AF65-F5344CB8AC3E}">
        <p14:creationId xmlns:p14="http://schemas.microsoft.com/office/powerpoint/2010/main" val="1451046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890EBBE6-0EE7-483E-8A0B-EBB23B3D98C2}" type="datetime1">
              <a:rPr lang="de-DE" smtClean="0"/>
              <a:t>02.02.2022</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89D1D351-7C2F-4655-B38A-970B352350FD}" type="slidenum">
              <a:rPr lang="de-DE"/>
              <a:pPr>
                <a:defRPr/>
              </a:pPr>
              <a:t>‹Nr.›</a:t>
            </a:fld>
            <a:endParaRPr lang="de-DE" dirty="0"/>
          </a:p>
        </p:txBody>
      </p:sp>
    </p:spTree>
    <p:extLst>
      <p:ext uri="{BB962C8B-B14F-4D97-AF65-F5344CB8AC3E}">
        <p14:creationId xmlns:p14="http://schemas.microsoft.com/office/powerpoint/2010/main" val="140231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a:ln/>
        </p:spPr>
        <p:txBody>
          <a:bodyPr/>
          <a:lstStyle>
            <a:lvl1pPr>
              <a:defRPr/>
            </a:lvl1pPr>
          </a:lstStyle>
          <a:p>
            <a:pPr>
              <a:defRPr/>
            </a:pPr>
            <a:fld id="{5AA4964F-C608-4EF2-BA98-7B62E7BF3181}" type="datetime1">
              <a:rPr lang="de-DE" smtClean="0"/>
              <a:t>02.02.2022</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53BED096-387C-4D8E-B9F4-1CCE3766495B}" type="slidenum">
              <a:rPr lang="de-DE"/>
              <a:pPr>
                <a:defRPr/>
              </a:pPr>
              <a:t>‹Nr.›</a:t>
            </a:fld>
            <a:endParaRPr lang="de-DE" dirty="0"/>
          </a:p>
        </p:txBody>
      </p:sp>
    </p:spTree>
    <p:extLst>
      <p:ext uri="{BB962C8B-B14F-4D97-AF65-F5344CB8AC3E}">
        <p14:creationId xmlns:p14="http://schemas.microsoft.com/office/powerpoint/2010/main" val="23975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p:cNvSpPr>
            <a:spLocks noGrp="1" noChangeArrowheads="1"/>
          </p:cNvSpPr>
          <p:nvPr>
            <p:ph type="dt" sz="half" idx="10"/>
          </p:nvPr>
        </p:nvSpPr>
        <p:spPr>
          <a:ln/>
        </p:spPr>
        <p:txBody>
          <a:bodyPr/>
          <a:lstStyle>
            <a:lvl1pPr>
              <a:defRPr/>
            </a:lvl1pPr>
          </a:lstStyle>
          <a:p>
            <a:pPr>
              <a:defRPr/>
            </a:pPr>
            <a:fld id="{37A54F9D-A5E0-4A41-A20C-369A23F40393}" type="datetime1">
              <a:rPr lang="de-DE" smtClean="0"/>
              <a:t>02.02.2022</a:t>
            </a:fld>
            <a:endParaRPr lang="de-DE" dirty="0"/>
          </a:p>
        </p:txBody>
      </p:sp>
      <p:sp>
        <p:nvSpPr>
          <p:cNvPr id="8"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9" name="Rectangle 13"/>
          <p:cNvSpPr>
            <a:spLocks noGrp="1" noChangeArrowheads="1"/>
          </p:cNvSpPr>
          <p:nvPr>
            <p:ph type="sldNum" sz="quarter" idx="12"/>
          </p:nvPr>
        </p:nvSpPr>
        <p:spPr>
          <a:ln/>
        </p:spPr>
        <p:txBody>
          <a:bodyPr/>
          <a:lstStyle>
            <a:lvl1pPr>
              <a:defRPr/>
            </a:lvl1pPr>
          </a:lstStyle>
          <a:p>
            <a:pPr>
              <a:defRPr/>
            </a:pPr>
            <a:r>
              <a:rPr lang="de-DE" dirty="0"/>
              <a:t>Seite </a:t>
            </a:r>
            <a:fld id="{06E9F22A-243F-4A5C-86B0-2698B86A2325}" type="slidenum">
              <a:rPr lang="de-DE"/>
              <a:pPr>
                <a:defRPr/>
              </a:pPr>
              <a:t>‹Nr.›</a:t>
            </a:fld>
            <a:endParaRPr lang="de-DE" dirty="0"/>
          </a:p>
        </p:txBody>
      </p:sp>
    </p:spTree>
    <p:extLst>
      <p:ext uri="{BB962C8B-B14F-4D97-AF65-F5344CB8AC3E}">
        <p14:creationId xmlns:p14="http://schemas.microsoft.com/office/powerpoint/2010/main" val="227937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dt" sz="half" idx="10"/>
          </p:nvPr>
        </p:nvSpPr>
        <p:spPr>
          <a:ln/>
        </p:spPr>
        <p:txBody>
          <a:bodyPr/>
          <a:lstStyle>
            <a:lvl1pPr>
              <a:defRPr/>
            </a:lvl1pPr>
          </a:lstStyle>
          <a:p>
            <a:pPr>
              <a:defRPr/>
            </a:pPr>
            <a:fld id="{6B5EF14E-5D66-4586-BD5D-8B0FBA2B715A}" type="datetime1">
              <a:rPr lang="de-DE" smtClean="0"/>
              <a:t>02.02.2022</a:t>
            </a:fld>
            <a:endParaRPr lang="de-DE" dirty="0"/>
          </a:p>
        </p:txBody>
      </p:sp>
      <p:sp>
        <p:nvSpPr>
          <p:cNvPr id="4"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5" name="Rectangle 13"/>
          <p:cNvSpPr>
            <a:spLocks noGrp="1" noChangeArrowheads="1"/>
          </p:cNvSpPr>
          <p:nvPr>
            <p:ph type="sldNum" sz="quarter" idx="12"/>
          </p:nvPr>
        </p:nvSpPr>
        <p:spPr>
          <a:ln/>
        </p:spPr>
        <p:txBody>
          <a:bodyPr/>
          <a:lstStyle>
            <a:lvl1pPr>
              <a:defRPr/>
            </a:lvl1pPr>
          </a:lstStyle>
          <a:p>
            <a:pPr>
              <a:defRPr/>
            </a:pPr>
            <a:r>
              <a:rPr lang="de-DE" dirty="0"/>
              <a:t>Seite </a:t>
            </a:r>
            <a:fld id="{4D79FC45-FF3C-48AF-9775-12071FC682CF}" type="slidenum">
              <a:rPr lang="de-DE"/>
              <a:pPr>
                <a:defRPr/>
              </a:pPr>
              <a:t>‹Nr.›</a:t>
            </a:fld>
            <a:endParaRPr lang="de-DE" dirty="0"/>
          </a:p>
        </p:txBody>
      </p:sp>
    </p:spTree>
    <p:extLst>
      <p:ext uri="{BB962C8B-B14F-4D97-AF65-F5344CB8AC3E}">
        <p14:creationId xmlns:p14="http://schemas.microsoft.com/office/powerpoint/2010/main" val="324823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B0B30173-96E9-4B81-820E-A1B5307BDBA9}" type="datetime1">
              <a:rPr lang="de-DE" smtClean="0"/>
              <a:t>02.02.2022</a:t>
            </a:fld>
            <a:endParaRPr lang="de-DE" dirty="0"/>
          </a:p>
        </p:txBody>
      </p:sp>
      <p:sp>
        <p:nvSpPr>
          <p:cNvPr id="3"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4" name="Rectangle 13"/>
          <p:cNvSpPr>
            <a:spLocks noGrp="1" noChangeArrowheads="1"/>
          </p:cNvSpPr>
          <p:nvPr>
            <p:ph type="sldNum" sz="quarter" idx="12"/>
          </p:nvPr>
        </p:nvSpPr>
        <p:spPr>
          <a:ln/>
        </p:spPr>
        <p:txBody>
          <a:bodyPr/>
          <a:lstStyle>
            <a:lvl1pPr>
              <a:defRPr/>
            </a:lvl1pPr>
          </a:lstStyle>
          <a:p>
            <a:pPr>
              <a:defRPr/>
            </a:pPr>
            <a:r>
              <a:rPr lang="de-DE" dirty="0"/>
              <a:t>Seite </a:t>
            </a:r>
            <a:fld id="{84A4C3BA-27AB-4E9A-A495-3D4548E1D852}" type="slidenum">
              <a:rPr lang="de-DE"/>
              <a:pPr>
                <a:defRPr/>
              </a:pPr>
              <a:t>‹Nr.›</a:t>
            </a:fld>
            <a:endParaRPr lang="de-DE" dirty="0"/>
          </a:p>
        </p:txBody>
      </p:sp>
    </p:spTree>
    <p:extLst>
      <p:ext uri="{BB962C8B-B14F-4D97-AF65-F5344CB8AC3E}">
        <p14:creationId xmlns:p14="http://schemas.microsoft.com/office/powerpoint/2010/main" val="2403077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858318B6-A49C-433B-B5EE-F86FD8DDCAB2}" type="datetime1">
              <a:rPr lang="de-DE" smtClean="0"/>
              <a:t>02.02.2022</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E5BB49A3-86B0-4A9F-BFBA-4B258893247A}" type="slidenum">
              <a:rPr lang="de-DE"/>
              <a:pPr>
                <a:defRPr/>
              </a:pPr>
              <a:t>‹Nr.›</a:t>
            </a:fld>
            <a:endParaRPr lang="de-DE" dirty="0"/>
          </a:p>
        </p:txBody>
      </p:sp>
    </p:spTree>
    <p:extLst>
      <p:ext uri="{BB962C8B-B14F-4D97-AF65-F5344CB8AC3E}">
        <p14:creationId xmlns:p14="http://schemas.microsoft.com/office/powerpoint/2010/main" val="210369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fld id="{37ADFF96-EBD6-4226-BB60-9B8093E1C8D8}" type="datetime1">
              <a:rPr lang="de-DE" smtClean="0"/>
              <a:t>02.02.2022</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891615BE-B739-444D-AB08-0929A0E06EC0}" type="slidenum">
              <a:rPr lang="de-DE"/>
              <a:pPr>
                <a:defRPr/>
              </a:pPr>
              <a:t>‹Nr.›</a:t>
            </a:fld>
            <a:endParaRPr lang="de-DE" dirty="0"/>
          </a:p>
        </p:txBody>
      </p:sp>
    </p:spTree>
    <p:extLst>
      <p:ext uri="{BB962C8B-B14F-4D97-AF65-F5344CB8AC3E}">
        <p14:creationId xmlns:p14="http://schemas.microsoft.com/office/powerpoint/2010/main" val="203172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AB107040-9097-4A4A-B562-CA6D578B1723}" type="datetime1">
              <a:rPr lang="de-DE" smtClean="0"/>
              <a:t>02.02.2022</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228A07C2-2639-4F55-85DB-BBD756239A19}" type="slidenum">
              <a:rPr lang="de-DE"/>
              <a:pPr>
                <a:defRPr/>
              </a:pPr>
              <a:t>‹Nr.›</a:t>
            </a:fld>
            <a:endParaRPr lang="de-DE" dirty="0"/>
          </a:p>
        </p:txBody>
      </p:sp>
    </p:spTree>
    <p:extLst>
      <p:ext uri="{BB962C8B-B14F-4D97-AF65-F5344CB8AC3E}">
        <p14:creationId xmlns:p14="http://schemas.microsoft.com/office/powerpoint/2010/main" val="415718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fld id="{65000F7F-7C6D-4074-9838-F6E424DDBD56}" type="datetime1">
              <a:rPr lang="de-DE" smtClean="0"/>
              <a:t>02.02.2022</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D3AA7F48-9333-420B-AD0F-A236DE66F236}" type="slidenum">
              <a:rPr lang="de-DE"/>
              <a:pPr>
                <a:defRPr/>
              </a:pPr>
              <a:t>‹Nr.›</a:t>
            </a:fld>
            <a:endParaRPr lang="de-DE" dirty="0"/>
          </a:p>
        </p:txBody>
      </p:sp>
    </p:spTree>
    <p:extLst>
      <p:ext uri="{BB962C8B-B14F-4D97-AF65-F5344CB8AC3E}">
        <p14:creationId xmlns:p14="http://schemas.microsoft.com/office/powerpoint/2010/main" val="3194102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fld id="{2A9E11DC-3A7F-48A9-B48D-673494658696}" type="datetime1">
              <a:rPr lang="de-DE" smtClean="0"/>
              <a:t>02.02.2022</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2AD8E317-CF3A-4A6B-A340-6EEF4ADE8D0F}" type="slidenum">
              <a:rPr lang="de-DE"/>
              <a:pPr>
                <a:defRPr/>
              </a:pPr>
              <a:t>‹Nr.›</a:t>
            </a:fld>
            <a:endParaRPr lang="de-DE" dirty="0"/>
          </a:p>
        </p:txBody>
      </p:sp>
    </p:spTree>
    <p:extLst>
      <p:ext uri="{BB962C8B-B14F-4D97-AF65-F5344CB8AC3E}">
        <p14:creationId xmlns:p14="http://schemas.microsoft.com/office/powerpoint/2010/main" val="93195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890EBBE6-0EE7-483E-8A0B-EBB23B3D98C2}" type="datetime1">
              <a:rPr lang="de-DE" smtClean="0"/>
              <a:t>02.02.2022</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89D1D351-7C2F-4655-B38A-970B352350FD}" type="slidenum">
              <a:rPr lang="de-DE"/>
              <a:pPr>
                <a:defRPr/>
              </a:pPr>
              <a:t>‹Nr.›</a:t>
            </a:fld>
            <a:endParaRPr lang="de-DE" dirty="0"/>
          </a:p>
        </p:txBody>
      </p:sp>
    </p:spTree>
    <p:extLst>
      <p:ext uri="{BB962C8B-B14F-4D97-AF65-F5344CB8AC3E}">
        <p14:creationId xmlns:p14="http://schemas.microsoft.com/office/powerpoint/2010/main" val="145103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a:ln/>
        </p:spPr>
        <p:txBody>
          <a:bodyPr/>
          <a:lstStyle>
            <a:lvl1pPr>
              <a:defRPr/>
            </a:lvl1pPr>
          </a:lstStyle>
          <a:p>
            <a:pPr>
              <a:defRPr/>
            </a:pPr>
            <a:fld id="{5AA4964F-C608-4EF2-BA98-7B62E7BF3181}" type="datetime1">
              <a:rPr lang="de-DE" smtClean="0"/>
              <a:t>02.02.2022</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53BED096-387C-4D8E-B9F4-1CCE3766495B}" type="slidenum">
              <a:rPr lang="de-DE"/>
              <a:pPr>
                <a:defRPr/>
              </a:pPr>
              <a:t>‹Nr.›</a:t>
            </a:fld>
            <a:endParaRPr lang="de-DE" dirty="0"/>
          </a:p>
        </p:txBody>
      </p:sp>
    </p:spTree>
    <p:extLst>
      <p:ext uri="{BB962C8B-B14F-4D97-AF65-F5344CB8AC3E}">
        <p14:creationId xmlns:p14="http://schemas.microsoft.com/office/powerpoint/2010/main" val="283213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p:cNvSpPr>
            <a:spLocks noGrp="1" noChangeArrowheads="1"/>
          </p:cNvSpPr>
          <p:nvPr>
            <p:ph type="dt" sz="half" idx="10"/>
          </p:nvPr>
        </p:nvSpPr>
        <p:spPr>
          <a:ln/>
        </p:spPr>
        <p:txBody>
          <a:bodyPr/>
          <a:lstStyle>
            <a:lvl1pPr>
              <a:defRPr/>
            </a:lvl1pPr>
          </a:lstStyle>
          <a:p>
            <a:pPr>
              <a:defRPr/>
            </a:pPr>
            <a:fld id="{37A54F9D-A5E0-4A41-A20C-369A23F40393}" type="datetime1">
              <a:rPr lang="de-DE" smtClean="0"/>
              <a:t>02.02.2022</a:t>
            </a:fld>
            <a:endParaRPr lang="de-DE" dirty="0"/>
          </a:p>
        </p:txBody>
      </p:sp>
      <p:sp>
        <p:nvSpPr>
          <p:cNvPr id="8"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9" name="Rectangle 13"/>
          <p:cNvSpPr>
            <a:spLocks noGrp="1" noChangeArrowheads="1"/>
          </p:cNvSpPr>
          <p:nvPr>
            <p:ph type="sldNum" sz="quarter" idx="12"/>
          </p:nvPr>
        </p:nvSpPr>
        <p:spPr>
          <a:ln/>
        </p:spPr>
        <p:txBody>
          <a:bodyPr/>
          <a:lstStyle>
            <a:lvl1pPr>
              <a:defRPr/>
            </a:lvl1pPr>
          </a:lstStyle>
          <a:p>
            <a:pPr>
              <a:defRPr/>
            </a:pPr>
            <a:r>
              <a:rPr lang="de-DE" dirty="0"/>
              <a:t>Seite </a:t>
            </a:r>
            <a:fld id="{06E9F22A-243F-4A5C-86B0-2698B86A2325}" type="slidenum">
              <a:rPr lang="de-DE"/>
              <a:pPr>
                <a:defRPr/>
              </a:pPr>
              <a:t>‹Nr.›</a:t>
            </a:fld>
            <a:endParaRPr lang="de-DE" dirty="0"/>
          </a:p>
        </p:txBody>
      </p:sp>
    </p:spTree>
    <p:extLst>
      <p:ext uri="{BB962C8B-B14F-4D97-AF65-F5344CB8AC3E}">
        <p14:creationId xmlns:p14="http://schemas.microsoft.com/office/powerpoint/2010/main" val="334078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dt" sz="half" idx="10"/>
          </p:nvPr>
        </p:nvSpPr>
        <p:spPr>
          <a:ln/>
        </p:spPr>
        <p:txBody>
          <a:bodyPr/>
          <a:lstStyle>
            <a:lvl1pPr>
              <a:defRPr/>
            </a:lvl1pPr>
          </a:lstStyle>
          <a:p>
            <a:pPr>
              <a:defRPr/>
            </a:pPr>
            <a:fld id="{6B5EF14E-5D66-4586-BD5D-8B0FBA2B715A}" type="datetime1">
              <a:rPr lang="de-DE" smtClean="0"/>
              <a:t>02.02.2022</a:t>
            </a:fld>
            <a:endParaRPr lang="de-DE" dirty="0"/>
          </a:p>
        </p:txBody>
      </p:sp>
      <p:sp>
        <p:nvSpPr>
          <p:cNvPr id="4"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5" name="Rectangle 13"/>
          <p:cNvSpPr>
            <a:spLocks noGrp="1" noChangeArrowheads="1"/>
          </p:cNvSpPr>
          <p:nvPr>
            <p:ph type="sldNum" sz="quarter" idx="12"/>
          </p:nvPr>
        </p:nvSpPr>
        <p:spPr>
          <a:ln/>
        </p:spPr>
        <p:txBody>
          <a:bodyPr/>
          <a:lstStyle>
            <a:lvl1pPr>
              <a:defRPr/>
            </a:lvl1pPr>
          </a:lstStyle>
          <a:p>
            <a:pPr>
              <a:defRPr/>
            </a:pPr>
            <a:r>
              <a:rPr lang="de-DE" dirty="0"/>
              <a:t>Seite </a:t>
            </a:r>
            <a:fld id="{4D79FC45-FF3C-48AF-9775-12071FC682CF}" type="slidenum">
              <a:rPr lang="de-DE"/>
              <a:pPr>
                <a:defRPr/>
              </a:pPr>
              <a:t>‹Nr.›</a:t>
            </a:fld>
            <a:endParaRPr lang="de-DE" dirty="0"/>
          </a:p>
        </p:txBody>
      </p:sp>
    </p:spTree>
    <p:extLst>
      <p:ext uri="{BB962C8B-B14F-4D97-AF65-F5344CB8AC3E}">
        <p14:creationId xmlns:p14="http://schemas.microsoft.com/office/powerpoint/2010/main" val="366698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B0B30173-96E9-4B81-820E-A1B5307BDBA9}" type="datetime1">
              <a:rPr lang="de-DE" smtClean="0"/>
              <a:t>02.02.2022</a:t>
            </a:fld>
            <a:endParaRPr lang="de-DE" dirty="0"/>
          </a:p>
        </p:txBody>
      </p:sp>
      <p:sp>
        <p:nvSpPr>
          <p:cNvPr id="3"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4" name="Rectangle 13"/>
          <p:cNvSpPr>
            <a:spLocks noGrp="1" noChangeArrowheads="1"/>
          </p:cNvSpPr>
          <p:nvPr>
            <p:ph type="sldNum" sz="quarter" idx="12"/>
          </p:nvPr>
        </p:nvSpPr>
        <p:spPr>
          <a:ln/>
        </p:spPr>
        <p:txBody>
          <a:bodyPr/>
          <a:lstStyle>
            <a:lvl1pPr>
              <a:defRPr/>
            </a:lvl1pPr>
          </a:lstStyle>
          <a:p>
            <a:pPr>
              <a:defRPr/>
            </a:pPr>
            <a:r>
              <a:rPr lang="de-DE" dirty="0"/>
              <a:t>Seite </a:t>
            </a:r>
            <a:fld id="{84A4C3BA-27AB-4E9A-A495-3D4548E1D852}" type="slidenum">
              <a:rPr lang="de-DE"/>
              <a:pPr>
                <a:defRPr/>
              </a:pPr>
              <a:t>‹Nr.›</a:t>
            </a:fld>
            <a:endParaRPr lang="de-DE" dirty="0"/>
          </a:p>
        </p:txBody>
      </p:sp>
    </p:spTree>
    <p:extLst>
      <p:ext uri="{BB962C8B-B14F-4D97-AF65-F5344CB8AC3E}">
        <p14:creationId xmlns:p14="http://schemas.microsoft.com/office/powerpoint/2010/main" val="78450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858318B6-A49C-433B-B5EE-F86FD8DDCAB2}" type="datetime1">
              <a:rPr lang="de-DE" smtClean="0"/>
              <a:t>02.02.2022</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E5BB49A3-86B0-4A9F-BFBA-4B258893247A}" type="slidenum">
              <a:rPr lang="de-DE"/>
              <a:pPr>
                <a:defRPr/>
              </a:pPr>
              <a:t>‹Nr.›</a:t>
            </a:fld>
            <a:endParaRPr lang="de-DE" dirty="0"/>
          </a:p>
        </p:txBody>
      </p:sp>
    </p:spTree>
    <p:extLst>
      <p:ext uri="{BB962C8B-B14F-4D97-AF65-F5344CB8AC3E}">
        <p14:creationId xmlns:p14="http://schemas.microsoft.com/office/powerpoint/2010/main" val="385978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AB107040-9097-4A4A-B562-CA6D578B1723}" type="datetime1">
              <a:rPr lang="de-DE" smtClean="0"/>
              <a:t>02.02.2022</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228A07C2-2639-4F55-85DB-BBD756239A19}" type="slidenum">
              <a:rPr lang="de-DE"/>
              <a:pPr>
                <a:defRPr/>
              </a:pPr>
              <a:t>‹Nr.›</a:t>
            </a:fld>
            <a:endParaRPr lang="de-DE" dirty="0"/>
          </a:p>
        </p:txBody>
      </p:sp>
    </p:spTree>
    <p:extLst>
      <p:ext uri="{BB962C8B-B14F-4D97-AF65-F5344CB8AC3E}">
        <p14:creationId xmlns:p14="http://schemas.microsoft.com/office/powerpoint/2010/main" val="144128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0" descr="02-DGUV PPT_Kopf-Folgeseite_3zu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fld id="{7512C204-F369-422A-A2F3-28BAC7F1C38F}" type="datetime1">
              <a:rPr lang="de-DE" smtClean="0"/>
              <a:t>02.02.2022</a:t>
            </a:fld>
            <a:endParaRPr lang="de-DE" dirty="0"/>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defRPr sz="1300" b="0">
                <a:solidFill>
                  <a:schemeClr val="bg1"/>
                </a:solidFill>
              </a:defRPr>
            </a:lvl1pPr>
          </a:lstStyle>
          <a:p>
            <a:pPr>
              <a:defRPr/>
            </a:pPr>
            <a:r>
              <a:rPr lang="de-DE"/>
              <a:t>Manipulation verhindern, Modul 4: Konstruktionsbeispiele</a:t>
            </a:r>
            <a:endParaRPr lang="de-DE" dirty="0"/>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r>
              <a:rPr lang="de-DE" dirty="0"/>
              <a:t>Seite </a:t>
            </a:r>
            <a:fld id="{660EDC56-35A5-4AFC-B496-C00340FB7317}"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943"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charset="0"/>
        </a:defRPr>
      </a:lvl2pPr>
      <a:lvl3pPr algn="l" rtl="0" eaLnBrk="0" fontAlgn="base" hangingPunct="0">
        <a:spcBef>
          <a:spcPct val="0"/>
        </a:spcBef>
        <a:spcAft>
          <a:spcPct val="0"/>
        </a:spcAft>
        <a:defRPr sz="2600" b="1">
          <a:solidFill>
            <a:srgbClr val="004994"/>
          </a:solidFill>
          <a:latin typeface="Arial" charset="0"/>
        </a:defRPr>
      </a:lvl3pPr>
      <a:lvl4pPr algn="l" rtl="0" eaLnBrk="0" fontAlgn="base" hangingPunct="0">
        <a:spcBef>
          <a:spcPct val="0"/>
        </a:spcBef>
        <a:spcAft>
          <a:spcPct val="0"/>
        </a:spcAft>
        <a:defRPr sz="2600" b="1">
          <a:solidFill>
            <a:srgbClr val="004994"/>
          </a:solidFill>
          <a:latin typeface="Arial" charset="0"/>
        </a:defRPr>
      </a:lvl4pPr>
      <a:lvl5pPr algn="l" rtl="0" eaLnBrk="0" fontAlgn="base" hangingPunct="0">
        <a:spcBef>
          <a:spcPct val="0"/>
        </a:spcBef>
        <a:spcAft>
          <a:spcPct val="0"/>
        </a:spcAft>
        <a:defRPr sz="2600" b="1">
          <a:solidFill>
            <a:srgbClr val="004994"/>
          </a:solidFill>
          <a:latin typeface="Arial" charset="0"/>
        </a:defRPr>
      </a:lvl5pPr>
      <a:lvl6pPr marL="457200" algn="l" rtl="0" eaLnBrk="1" fontAlgn="base" hangingPunct="1">
        <a:spcBef>
          <a:spcPct val="0"/>
        </a:spcBef>
        <a:spcAft>
          <a:spcPct val="0"/>
        </a:spcAft>
        <a:defRPr sz="2600" b="1">
          <a:solidFill>
            <a:srgbClr val="004994"/>
          </a:solidFill>
          <a:latin typeface="Arial" charset="0"/>
        </a:defRPr>
      </a:lvl6pPr>
      <a:lvl7pPr marL="914400" algn="l" rtl="0" eaLnBrk="1" fontAlgn="base" hangingPunct="1">
        <a:spcBef>
          <a:spcPct val="0"/>
        </a:spcBef>
        <a:spcAft>
          <a:spcPct val="0"/>
        </a:spcAft>
        <a:defRPr sz="2600" b="1">
          <a:solidFill>
            <a:srgbClr val="004994"/>
          </a:solidFill>
          <a:latin typeface="Arial" charset="0"/>
        </a:defRPr>
      </a:lvl7pPr>
      <a:lvl8pPr marL="1371600" algn="l" rtl="0" eaLnBrk="1" fontAlgn="base" hangingPunct="1">
        <a:spcBef>
          <a:spcPct val="0"/>
        </a:spcBef>
        <a:spcAft>
          <a:spcPct val="0"/>
        </a:spcAft>
        <a:defRPr sz="2600" b="1">
          <a:solidFill>
            <a:srgbClr val="004994"/>
          </a:solidFill>
          <a:latin typeface="Arial" charset="0"/>
        </a:defRPr>
      </a:lvl8pPr>
      <a:lvl9pPr marL="1828800" algn="l" rtl="0" eaLnBrk="1" fontAlgn="base" hangingPunct="1">
        <a:spcBef>
          <a:spcPct val="0"/>
        </a:spcBef>
        <a:spcAft>
          <a:spcPct val="0"/>
        </a:spcAft>
        <a:defRPr sz="2600" b="1">
          <a:solidFill>
            <a:srgbClr val="004994"/>
          </a:solidFill>
          <a:latin typeface="Arial" charset="0"/>
        </a:defRPr>
      </a:lvl9pPr>
    </p:titleStyle>
    <p:body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1" fontAlgn="base" hangingPunct="1">
        <a:spcBef>
          <a:spcPct val="20000"/>
        </a:spcBef>
        <a:spcAft>
          <a:spcPct val="0"/>
        </a:spcAft>
        <a:buChar char="•"/>
        <a:defRPr sz="1700">
          <a:solidFill>
            <a:srgbClr val="555555"/>
          </a:solidFill>
          <a:latin typeface="+mn-lt"/>
        </a:defRPr>
      </a:lvl6pPr>
      <a:lvl7pPr marL="1544638" indent="-147638" algn="l" rtl="0" eaLnBrk="1" fontAlgn="base" hangingPunct="1">
        <a:spcBef>
          <a:spcPct val="20000"/>
        </a:spcBef>
        <a:spcAft>
          <a:spcPct val="0"/>
        </a:spcAft>
        <a:buChar char="•"/>
        <a:defRPr sz="1700">
          <a:solidFill>
            <a:srgbClr val="555555"/>
          </a:solidFill>
          <a:latin typeface="+mn-lt"/>
        </a:defRPr>
      </a:lvl7pPr>
      <a:lvl8pPr marL="2001838" indent="-147638" algn="l" rtl="0" eaLnBrk="1" fontAlgn="base" hangingPunct="1">
        <a:spcBef>
          <a:spcPct val="20000"/>
        </a:spcBef>
        <a:spcAft>
          <a:spcPct val="0"/>
        </a:spcAft>
        <a:buChar char="•"/>
        <a:defRPr sz="1700">
          <a:solidFill>
            <a:srgbClr val="555555"/>
          </a:solidFill>
          <a:latin typeface="+mn-lt"/>
        </a:defRPr>
      </a:lvl8pPr>
      <a:lvl9pPr marL="2459038" indent="-147638" algn="l" rtl="0" eaLnBrk="1" fontAlgn="base" hangingPunct="1">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0" descr="02-DGUV PPT_Kopf-Folgeseite_3zu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fld id="{7512C204-F369-422A-A2F3-28BAC7F1C38F}" type="datetime1">
              <a:rPr lang="de-DE" smtClean="0"/>
              <a:t>02.02.2022</a:t>
            </a:fld>
            <a:endParaRPr lang="de-DE" dirty="0"/>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defRPr sz="1300" b="0">
                <a:solidFill>
                  <a:schemeClr val="bg1"/>
                </a:solidFill>
              </a:defRPr>
            </a:lvl1pPr>
          </a:lstStyle>
          <a:p>
            <a:pPr>
              <a:defRPr/>
            </a:pPr>
            <a:r>
              <a:rPr lang="de-DE"/>
              <a:t>Manipulation verhindern, Modul 4: Konstruktionsbeispiele</a:t>
            </a:r>
            <a:endParaRPr lang="de-DE" dirty="0"/>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r>
              <a:rPr lang="de-DE" dirty="0"/>
              <a:t>Seite </a:t>
            </a:r>
            <a:fld id="{660EDC56-35A5-4AFC-B496-C00340FB7317}" type="slidenum">
              <a:rPr lang="de-DE"/>
              <a:pPr>
                <a:defRPr/>
              </a:pPr>
              <a:t>‹Nr.›</a:t>
            </a:fld>
            <a:endParaRPr lang="de-DE" dirty="0"/>
          </a:p>
        </p:txBody>
      </p:sp>
    </p:spTree>
    <p:extLst>
      <p:ext uri="{BB962C8B-B14F-4D97-AF65-F5344CB8AC3E}">
        <p14:creationId xmlns:p14="http://schemas.microsoft.com/office/powerpoint/2010/main" val="82263450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charset="0"/>
        </a:defRPr>
      </a:lvl2pPr>
      <a:lvl3pPr algn="l" rtl="0" eaLnBrk="0" fontAlgn="base" hangingPunct="0">
        <a:spcBef>
          <a:spcPct val="0"/>
        </a:spcBef>
        <a:spcAft>
          <a:spcPct val="0"/>
        </a:spcAft>
        <a:defRPr sz="2600" b="1">
          <a:solidFill>
            <a:srgbClr val="004994"/>
          </a:solidFill>
          <a:latin typeface="Arial" charset="0"/>
        </a:defRPr>
      </a:lvl3pPr>
      <a:lvl4pPr algn="l" rtl="0" eaLnBrk="0" fontAlgn="base" hangingPunct="0">
        <a:spcBef>
          <a:spcPct val="0"/>
        </a:spcBef>
        <a:spcAft>
          <a:spcPct val="0"/>
        </a:spcAft>
        <a:defRPr sz="2600" b="1">
          <a:solidFill>
            <a:srgbClr val="004994"/>
          </a:solidFill>
          <a:latin typeface="Arial" charset="0"/>
        </a:defRPr>
      </a:lvl4pPr>
      <a:lvl5pPr algn="l" rtl="0" eaLnBrk="0" fontAlgn="base" hangingPunct="0">
        <a:spcBef>
          <a:spcPct val="0"/>
        </a:spcBef>
        <a:spcAft>
          <a:spcPct val="0"/>
        </a:spcAft>
        <a:defRPr sz="2600" b="1">
          <a:solidFill>
            <a:srgbClr val="004994"/>
          </a:solidFill>
          <a:latin typeface="Arial" charset="0"/>
        </a:defRPr>
      </a:lvl5pPr>
      <a:lvl6pPr marL="457200" algn="l" rtl="0" eaLnBrk="1" fontAlgn="base" hangingPunct="1">
        <a:spcBef>
          <a:spcPct val="0"/>
        </a:spcBef>
        <a:spcAft>
          <a:spcPct val="0"/>
        </a:spcAft>
        <a:defRPr sz="2600" b="1">
          <a:solidFill>
            <a:srgbClr val="004994"/>
          </a:solidFill>
          <a:latin typeface="Arial" charset="0"/>
        </a:defRPr>
      </a:lvl6pPr>
      <a:lvl7pPr marL="914400" algn="l" rtl="0" eaLnBrk="1" fontAlgn="base" hangingPunct="1">
        <a:spcBef>
          <a:spcPct val="0"/>
        </a:spcBef>
        <a:spcAft>
          <a:spcPct val="0"/>
        </a:spcAft>
        <a:defRPr sz="2600" b="1">
          <a:solidFill>
            <a:srgbClr val="004994"/>
          </a:solidFill>
          <a:latin typeface="Arial" charset="0"/>
        </a:defRPr>
      </a:lvl7pPr>
      <a:lvl8pPr marL="1371600" algn="l" rtl="0" eaLnBrk="1" fontAlgn="base" hangingPunct="1">
        <a:spcBef>
          <a:spcPct val="0"/>
        </a:spcBef>
        <a:spcAft>
          <a:spcPct val="0"/>
        </a:spcAft>
        <a:defRPr sz="2600" b="1">
          <a:solidFill>
            <a:srgbClr val="004994"/>
          </a:solidFill>
          <a:latin typeface="Arial" charset="0"/>
        </a:defRPr>
      </a:lvl8pPr>
      <a:lvl9pPr marL="1828800" algn="l" rtl="0" eaLnBrk="1" fontAlgn="base" hangingPunct="1">
        <a:spcBef>
          <a:spcPct val="0"/>
        </a:spcBef>
        <a:spcAft>
          <a:spcPct val="0"/>
        </a:spcAft>
        <a:defRPr sz="2600" b="1">
          <a:solidFill>
            <a:srgbClr val="004994"/>
          </a:solidFill>
          <a:latin typeface="Arial" charset="0"/>
        </a:defRPr>
      </a:lvl9pPr>
    </p:titleStyle>
    <p:body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1" fontAlgn="base" hangingPunct="1">
        <a:spcBef>
          <a:spcPct val="20000"/>
        </a:spcBef>
        <a:spcAft>
          <a:spcPct val="0"/>
        </a:spcAft>
        <a:buChar char="•"/>
        <a:defRPr sz="1700">
          <a:solidFill>
            <a:srgbClr val="555555"/>
          </a:solidFill>
          <a:latin typeface="+mn-lt"/>
        </a:defRPr>
      </a:lvl6pPr>
      <a:lvl7pPr marL="1544638" indent="-147638" algn="l" rtl="0" eaLnBrk="1" fontAlgn="base" hangingPunct="1">
        <a:spcBef>
          <a:spcPct val="20000"/>
        </a:spcBef>
        <a:spcAft>
          <a:spcPct val="0"/>
        </a:spcAft>
        <a:buChar char="•"/>
        <a:defRPr sz="1700">
          <a:solidFill>
            <a:srgbClr val="555555"/>
          </a:solidFill>
          <a:latin typeface="+mn-lt"/>
        </a:defRPr>
      </a:lvl7pPr>
      <a:lvl8pPr marL="2001838" indent="-147638" algn="l" rtl="0" eaLnBrk="1" fontAlgn="base" hangingPunct="1">
        <a:spcBef>
          <a:spcPct val="20000"/>
        </a:spcBef>
        <a:spcAft>
          <a:spcPct val="0"/>
        </a:spcAft>
        <a:buChar char="•"/>
        <a:defRPr sz="1700">
          <a:solidFill>
            <a:srgbClr val="555555"/>
          </a:solidFill>
          <a:latin typeface="+mn-lt"/>
        </a:defRPr>
      </a:lvl8pPr>
      <a:lvl9pPr marL="2459038" indent="-147638" algn="l" rtl="0" eaLnBrk="1" fontAlgn="base" hangingPunct="1">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stop-defeating.org/manipulationen-hintergrunde/konstruktionsbeispiele/manipulation-verhinder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top-defeating.org/aus-der-praxis/konstruktionsbeispiele/manipulation-verhinder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www.stop-defeating.org/manipulationen-hintergrunde/konstruktionsbeispiele/manipulation-erschwere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top-defeating.org/aus-der-praxis/konstruktionsbeispiele/manipulation-erschwere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stopp-manipulation.org/" TargetMode="External"/><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www.stop-defeating.org/manipulationen-hintergrunde/konstruktionsbeispiele/manipulation-erkenne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top-defeating.org/aus-der-praxis/konstruktionsbeispiele/manipulation-erkennen"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32.xml"/><Relationship Id="rId18" Type="http://schemas.openxmlformats.org/officeDocument/2006/relationships/slide" Target="slide25.xml"/><Relationship Id="rId3" Type="http://schemas.openxmlformats.org/officeDocument/2006/relationships/slide" Target="slide7.xml"/><Relationship Id="rId7" Type="http://schemas.openxmlformats.org/officeDocument/2006/relationships/slide" Target="slide35.xml"/><Relationship Id="rId12" Type="http://schemas.openxmlformats.org/officeDocument/2006/relationships/slide" Target="slide14.xml"/><Relationship Id="rId17" Type="http://schemas.openxmlformats.org/officeDocument/2006/relationships/slide" Target="slide22.xml"/><Relationship Id="rId2" Type="http://schemas.openxmlformats.org/officeDocument/2006/relationships/notesSlide" Target="../notesSlides/notesSlide6.xml"/><Relationship Id="rId16" Type="http://schemas.openxmlformats.org/officeDocument/2006/relationships/slide" Target="slide20.xml"/><Relationship Id="rId20"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slide" Target="slide29.xml"/><Relationship Id="rId11" Type="http://schemas.openxmlformats.org/officeDocument/2006/relationships/slide" Target="slide12.xml"/><Relationship Id="rId5" Type="http://schemas.openxmlformats.org/officeDocument/2006/relationships/slide" Target="slide33.xml"/><Relationship Id="rId15" Type="http://schemas.openxmlformats.org/officeDocument/2006/relationships/slide" Target="slide18.xml"/><Relationship Id="rId10" Type="http://schemas.openxmlformats.org/officeDocument/2006/relationships/slide" Target="slide37.xml"/><Relationship Id="rId19" Type="http://schemas.openxmlformats.org/officeDocument/2006/relationships/slide" Target="slide40.xml"/><Relationship Id="rId4" Type="http://schemas.openxmlformats.org/officeDocument/2006/relationships/slide" Target="slide27.xml"/><Relationship Id="rId9" Type="http://schemas.openxmlformats.org/officeDocument/2006/relationships/slide" Target="slide31.xml"/><Relationship Id="rId1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1"/>
          <p:cNvSpPr>
            <a:spLocks noGrp="1" noChangeArrowheads="1"/>
          </p:cNvSpPr>
          <p:nvPr>
            <p:ph type="ctrTitle"/>
          </p:nvPr>
        </p:nvSpPr>
        <p:spPr>
          <a:xfrm>
            <a:off x="1979712" y="2189163"/>
            <a:ext cx="7056784" cy="849312"/>
          </a:xfrm>
        </p:spPr>
        <p:txBody>
          <a:bodyPr/>
          <a:lstStyle/>
          <a:p>
            <a:pPr eaLnBrk="1" hangingPunct="1"/>
            <a:r>
              <a:rPr lang="de-DE" altLang="de-DE" dirty="0"/>
              <a:t>Manipulation von Schutzeinrichtungen</a:t>
            </a:r>
            <a:br>
              <a:rPr lang="de-DE" altLang="de-DE" dirty="0"/>
            </a:br>
            <a:r>
              <a:rPr lang="de-DE" altLang="de-DE" dirty="0"/>
              <a:t>an </a:t>
            </a:r>
            <a:r>
              <a:rPr lang="de-DE" altLang="de-DE"/>
              <a:t>Maschinen verhindern</a:t>
            </a:r>
            <a:br>
              <a:rPr lang="de-DE" altLang="de-DE" dirty="0"/>
            </a:br>
            <a:br>
              <a:rPr lang="de-DE" altLang="de-DE" dirty="0"/>
            </a:br>
            <a:r>
              <a:rPr lang="de-DE" altLang="de-DE" sz="2400" dirty="0">
                <a:solidFill>
                  <a:srgbClr val="555555"/>
                </a:solidFill>
                <a:latin typeface="+mn-lt"/>
                <a:ea typeface="+mn-ea"/>
                <a:cs typeface="+mn-cs"/>
              </a:rPr>
              <a:t>Modul 4:	Konstruktionsbeispiele</a:t>
            </a:r>
            <a:br>
              <a:rPr lang="de-DE" altLang="de-DE" dirty="0"/>
            </a:br>
            <a:endParaRPr lang="de-DE" altLang="de-DE" dirty="0"/>
          </a:p>
        </p:txBody>
      </p:sp>
      <p:sp>
        <p:nvSpPr>
          <p:cNvPr id="3" name="Datumsplatzhalter 3"/>
          <p:cNvSpPr>
            <a:spLocks noGrp="1"/>
          </p:cNvSpPr>
          <p:nvPr>
            <p:ph type="dt" sz="half" idx="10"/>
          </p:nvPr>
        </p:nvSpPr>
        <p:spPr/>
        <p:txBody>
          <a:bodyPr/>
          <a:lstStyle/>
          <a:p>
            <a:fld id="{C7BDE851-5906-4014-A719-6181880C5020}" type="datetime1">
              <a:rPr lang="de-DE" smtClean="0"/>
              <a:t>02.02.2022</a:t>
            </a:fld>
            <a:endParaRPr lang="de-DE" dirty="0"/>
          </a:p>
        </p:txBody>
      </p:sp>
      <p:sp>
        <p:nvSpPr>
          <p:cNvPr id="4" name="Fußzeilenplatzhalter 4"/>
          <p:cNvSpPr>
            <a:spLocks noGrp="1"/>
          </p:cNvSpPr>
          <p:nvPr>
            <p:ph type="ftr" sz="quarter" idx="11"/>
          </p:nvPr>
        </p:nvSpPr>
        <p:spPr/>
        <p:txBody>
          <a:bodyPr/>
          <a:lstStyle/>
          <a:p>
            <a:r>
              <a:rPr lang="de-DE"/>
              <a:t>Manipulation verhindern, </a:t>
            </a:r>
            <a:r>
              <a:rPr lang="de-DE" dirty="0"/>
              <a:t>Arbeitskreis Manipulation der DGUV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Prozessbeobachtung bei geschlossener Schutzeinrichtung am …</a:t>
            </a:r>
            <a:br>
              <a:rPr lang="de-DE" dirty="0"/>
            </a:br>
            <a:br>
              <a:rPr lang="de-DE" dirty="0"/>
            </a:br>
            <a:r>
              <a:rPr lang="de-DE" sz="2400" kern="1200" dirty="0">
                <a:solidFill>
                  <a:schemeClr val="tx1"/>
                </a:solidFill>
                <a:latin typeface="Arial" charset="0"/>
                <a:ea typeface="+mn-ea"/>
                <a:cs typeface="+mn-cs"/>
              </a:rPr>
              <a:t>Beispiel Verpackungsmaschine für Schüttgut</a:t>
            </a:r>
          </a:p>
        </p:txBody>
      </p:sp>
      <p:sp>
        <p:nvSpPr>
          <p:cNvPr id="3" name="Datumsplatzhalter 2"/>
          <p:cNvSpPr>
            <a:spLocks noGrp="1"/>
          </p:cNvSpPr>
          <p:nvPr>
            <p:ph type="dt" sz="half" idx="10"/>
          </p:nvPr>
        </p:nvSpPr>
        <p:spPr/>
        <p:txBody>
          <a:bodyPr/>
          <a:lstStyle/>
          <a:p>
            <a:pPr>
              <a:defRPr/>
            </a:pPr>
            <a:fld id="{BF83B24E-A66A-49AC-B06D-7FC038382618}"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10</a:t>
            </a:fld>
            <a:endParaRPr lang="de-DE" dirty="0"/>
          </a:p>
        </p:txBody>
      </p:sp>
      <p:sp>
        <p:nvSpPr>
          <p:cNvPr id="7" name="Textfeld 6"/>
          <p:cNvSpPr txBox="1"/>
          <p:nvPr/>
        </p:nvSpPr>
        <p:spPr>
          <a:xfrm>
            <a:off x="378735" y="3144511"/>
            <a:ext cx="8748100" cy="1938992"/>
          </a:xfrm>
          <a:prstGeom prst="rect">
            <a:avLst/>
          </a:prstGeom>
          <a:noFill/>
        </p:spPr>
        <p:txBody>
          <a:bodyPr wrap="none" rtlCol="0">
            <a:spAutoFit/>
          </a:bodyPr>
          <a:lstStyle/>
          <a:p>
            <a:pPr marL="342900" indent="-342900">
              <a:buFont typeface="Arial" panose="020B0604020202020204" pitchFamily="34" charset="0"/>
              <a:buChar char="•"/>
            </a:pPr>
            <a:r>
              <a:rPr lang="de-DE" sz="2000" dirty="0"/>
              <a:t>Prozesse sind wegen der „formlosen Werkstücke“ schwierig einzustellen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Häufiges Nachjustieren erforderlich</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Wenn das Ergebnis erst am Auslauf der Maschine begutachtet werden</a:t>
            </a:r>
            <a:br>
              <a:rPr lang="de-DE" sz="2000" dirty="0"/>
            </a:br>
            <a:r>
              <a:rPr lang="de-DE" sz="2000" dirty="0"/>
              <a:t>kann, wurde bereits viel Ausschuss produziert</a:t>
            </a:r>
          </a:p>
        </p:txBody>
      </p:sp>
    </p:spTree>
    <p:extLst>
      <p:ext uri="{BB962C8B-B14F-4D97-AF65-F5344CB8AC3E}">
        <p14:creationId xmlns:p14="http://schemas.microsoft.com/office/powerpoint/2010/main" val="427460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4256437" y="2105789"/>
            <a:ext cx="3287065" cy="3809129"/>
          </a:xfrm>
          <a:prstGeom prst="rect">
            <a:avLst/>
          </a:prstGeom>
        </p:spPr>
      </p:pic>
      <p:sp>
        <p:nvSpPr>
          <p:cNvPr id="2" name="Titel 1"/>
          <p:cNvSpPr>
            <a:spLocks noGrp="1"/>
          </p:cNvSpPr>
          <p:nvPr>
            <p:ph type="title"/>
          </p:nvPr>
        </p:nvSpPr>
        <p:spPr/>
        <p:txBody>
          <a:bodyPr/>
          <a:lstStyle/>
          <a:p>
            <a:r>
              <a:rPr lang="de-DE"/>
              <a:t>Lösung: Transparente trennende Schutzeinrichtung</a:t>
            </a:r>
          </a:p>
        </p:txBody>
      </p:sp>
      <p:sp>
        <p:nvSpPr>
          <p:cNvPr id="3" name="Datumsplatzhalter 2"/>
          <p:cNvSpPr>
            <a:spLocks noGrp="1"/>
          </p:cNvSpPr>
          <p:nvPr>
            <p:ph type="dt" sz="half" idx="10"/>
          </p:nvPr>
        </p:nvSpPr>
        <p:spPr/>
        <p:txBody>
          <a:bodyPr/>
          <a:lstStyle/>
          <a:p>
            <a:pPr>
              <a:defRPr/>
            </a:pPr>
            <a:fld id="{9312D4E6-484B-480F-A304-4AB0680945F4}"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11</a:t>
            </a:fld>
            <a:endParaRPr lang="de-DE" dirty="0"/>
          </a:p>
        </p:txBody>
      </p:sp>
      <p:sp>
        <p:nvSpPr>
          <p:cNvPr id="7" name="Textfeld 6"/>
          <p:cNvSpPr txBox="1"/>
          <p:nvPr/>
        </p:nvSpPr>
        <p:spPr>
          <a:xfrm>
            <a:off x="412867" y="2077076"/>
            <a:ext cx="3689638" cy="2862322"/>
          </a:xfrm>
          <a:prstGeom prst="rect">
            <a:avLst/>
          </a:prstGeom>
          <a:noFill/>
        </p:spPr>
        <p:txBody>
          <a:bodyPr wrap="square" rtlCol="0">
            <a:spAutoFit/>
          </a:bodyPr>
          <a:lstStyle/>
          <a:p>
            <a:pPr marL="342900" indent="-342900">
              <a:buFont typeface="Arial" panose="020B0604020202020204" pitchFamily="34" charset="0"/>
              <a:buChar char="•"/>
            </a:pPr>
            <a:r>
              <a:rPr lang="de-DE" sz="2000" dirty="0"/>
              <a:t>Bei der Wahl transparenter Materialien für Schutz-einrichtungen ist eine direkte Beobachtbarkeit möglich.</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Wenn erforderlich, können auch Spiegel oder Kameras eingesetzt werden.</a:t>
            </a:r>
            <a:endParaRPr lang="de-DE" sz="1800" dirty="0"/>
          </a:p>
        </p:txBody>
      </p:sp>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9" name="Textfeld 1"/>
          <p:cNvSpPr txBox="1">
            <a:spLocks noChangeArrowheads="1"/>
          </p:cNvSpPr>
          <p:nvPr/>
        </p:nvSpPr>
        <p:spPr bwMode="auto">
          <a:xfrm>
            <a:off x="4281093" y="5444108"/>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131899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5133068" y="2562404"/>
            <a:ext cx="3183348" cy="3688939"/>
          </a:xfrm>
          <a:prstGeom prst="rect">
            <a:avLst/>
          </a:prstGeom>
        </p:spPr>
      </p:pic>
      <p:sp>
        <p:nvSpPr>
          <p:cNvPr id="2" name="Titel 1"/>
          <p:cNvSpPr>
            <a:spLocks noGrp="1"/>
          </p:cNvSpPr>
          <p:nvPr>
            <p:ph type="title"/>
          </p:nvPr>
        </p:nvSpPr>
        <p:spPr/>
        <p:txBody>
          <a:bodyPr/>
          <a:lstStyle/>
          <a:p>
            <a:r>
              <a:rPr lang="de-DE" dirty="0"/>
              <a:t>Einfache Störungsbeseitigung am …</a:t>
            </a:r>
            <a:br>
              <a:rPr lang="de-DE" dirty="0"/>
            </a:br>
            <a:br>
              <a:rPr lang="de-DE" dirty="0"/>
            </a:br>
            <a:r>
              <a:rPr lang="de-DE" sz="2400" kern="1200" dirty="0">
                <a:solidFill>
                  <a:schemeClr val="tx1"/>
                </a:solidFill>
                <a:latin typeface="Arial" charset="0"/>
                <a:ea typeface="+mn-ea"/>
                <a:cs typeface="+mn-cs"/>
              </a:rPr>
              <a:t>Beispiel Schlauchbeutel-Verpackungsmaschine</a:t>
            </a:r>
          </a:p>
        </p:txBody>
      </p:sp>
      <p:sp>
        <p:nvSpPr>
          <p:cNvPr id="3" name="Datumsplatzhalter 2"/>
          <p:cNvSpPr>
            <a:spLocks noGrp="1"/>
          </p:cNvSpPr>
          <p:nvPr>
            <p:ph type="dt" sz="half" idx="10"/>
          </p:nvPr>
        </p:nvSpPr>
        <p:spPr/>
        <p:txBody>
          <a:bodyPr/>
          <a:lstStyle/>
          <a:p>
            <a:pPr>
              <a:defRPr/>
            </a:pPr>
            <a:fld id="{A3AFA09C-0F2F-42D6-B796-53C3ED2DF2A2}"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12</a:t>
            </a:fld>
            <a:endParaRPr lang="de-DE" dirty="0"/>
          </a:p>
        </p:txBody>
      </p:sp>
      <p:sp>
        <p:nvSpPr>
          <p:cNvPr id="7" name="Textfeld 6"/>
          <p:cNvSpPr txBox="1"/>
          <p:nvPr/>
        </p:nvSpPr>
        <p:spPr>
          <a:xfrm>
            <a:off x="406636" y="2778111"/>
            <a:ext cx="4597412" cy="3724096"/>
          </a:xfrm>
          <a:prstGeom prst="rect">
            <a:avLst/>
          </a:prstGeom>
          <a:noFill/>
        </p:spPr>
        <p:txBody>
          <a:bodyPr wrap="square" rtlCol="0">
            <a:spAutoFit/>
          </a:bodyPr>
          <a:lstStyle/>
          <a:p>
            <a:pPr marL="342900" indent="-342900">
              <a:buFont typeface="Arial" panose="020B0604020202020204" pitchFamily="34" charset="0"/>
              <a:buChar char="•"/>
            </a:pPr>
            <a:r>
              <a:rPr lang="de-DE" sz="2000" dirty="0"/>
              <a:t>Nach einem Folienwechsel ist für die ersten Beutel eine manuelle „Unterstützung“ notwendig, bevor der Prozess automatisch weiterläuft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Dauerhaft manipulierte Positionsschalter bedeuten eine erhebliche Gefahr, z. B. bei Störungsbeseitigung durch eine nicht sicher stillgesetzte Maschine</a:t>
            </a:r>
          </a:p>
          <a:p>
            <a:endParaRPr lang="de-DE" sz="1800" dirty="0"/>
          </a:p>
          <a:p>
            <a:endParaRPr lang="de-DE" sz="1800" dirty="0"/>
          </a:p>
        </p:txBody>
      </p:sp>
      <p:sp>
        <p:nvSpPr>
          <p:cNvPr id="8" name="Textfeld 1"/>
          <p:cNvSpPr txBox="1">
            <a:spLocks noChangeArrowheads="1"/>
          </p:cNvSpPr>
          <p:nvPr/>
        </p:nvSpPr>
        <p:spPr bwMode="auto">
          <a:xfrm>
            <a:off x="5332403" y="5920348"/>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4702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Lösung: Störungsbeseitigung im Tippbetrieb</a:t>
            </a:r>
          </a:p>
        </p:txBody>
      </p:sp>
      <p:sp>
        <p:nvSpPr>
          <p:cNvPr id="3" name="Datumsplatzhalter 2"/>
          <p:cNvSpPr>
            <a:spLocks noGrp="1"/>
          </p:cNvSpPr>
          <p:nvPr>
            <p:ph type="dt" sz="half" idx="10"/>
          </p:nvPr>
        </p:nvSpPr>
        <p:spPr/>
        <p:txBody>
          <a:bodyPr/>
          <a:lstStyle/>
          <a:p>
            <a:pPr>
              <a:defRPr/>
            </a:pPr>
            <a:fld id="{05106530-845A-4365-A0B9-45EF1594C456}"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13</a:t>
            </a:fld>
            <a:endParaRPr lang="de-DE" dirty="0"/>
          </a:p>
        </p:txBody>
      </p:sp>
      <p:sp>
        <p:nvSpPr>
          <p:cNvPr id="7" name="Textfeld 6"/>
          <p:cNvSpPr txBox="1"/>
          <p:nvPr/>
        </p:nvSpPr>
        <p:spPr>
          <a:xfrm>
            <a:off x="472074" y="2135031"/>
            <a:ext cx="3049801" cy="4031873"/>
          </a:xfrm>
          <a:prstGeom prst="rect">
            <a:avLst/>
          </a:prstGeom>
          <a:noFill/>
        </p:spPr>
        <p:txBody>
          <a:bodyPr wrap="square" rtlCol="0">
            <a:spAutoFit/>
          </a:bodyPr>
          <a:lstStyle/>
          <a:p>
            <a:pPr marL="342900" indent="-342900">
              <a:buFont typeface="Arial" panose="020B0604020202020204" pitchFamily="34" charset="0"/>
              <a:buChar char="•"/>
            </a:pPr>
            <a:r>
              <a:rPr lang="de-DE" sz="2000" dirty="0"/>
              <a:t>Öffnen der Schutzeinrichtung im Tippbetrieb möglich</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Gefahrstellen einzeln gesichert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Bei Bedarf Geschwindigkeit oder Kraft reduziert und sicher begrenzt</a:t>
            </a:r>
          </a:p>
          <a:p>
            <a:endParaRPr lang="de-DE" sz="1800" dirty="0"/>
          </a:p>
          <a:p>
            <a:endParaRPr lang="de-DE" sz="1800" dirty="0"/>
          </a:p>
        </p:txBody>
      </p:sp>
      <p:pic>
        <p:nvPicPr>
          <p:cNvPr id="6" name="Grafik 5"/>
          <p:cNvPicPr>
            <a:picLocks noChangeAspect="1"/>
          </p:cNvPicPr>
          <p:nvPr/>
        </p:nvPicPr>
        <p:blipFill>
          <a:blip r:embed="rId3"/>
          <a:stretch>
            <a:fillRect/>
          </a:stretch>
        </p:blipFill>
        <p:spPr>
          <a:xfrm>
            <a:off x="3968330" y="2062696"/>
            <a:ext cx="3169586" cy="3817033"/>
          </a:xfrm>
          <a:prstGeom prst="rect">
            <a:avLst/>
          </a:prstGeom>
        </p:spPr>
      </p:pic>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9" name="Textfeld 1"/>
          <p:cNvSpPr txBox="1">
            <a:spLocks noChangeArrowheads="1"/>
          </p:cNvSpPr>
          <p:nvPr/>
        </p:nvSpPr>
        <p:spPr bwMode="auto">
          <a:xfrm>
            <a:off x="4281093" y="5602451"/>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458362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a:spLocks noGrp="1" noChangeArrowheads="1"/>
          </p:cNvSpPr>
          <p:nvPr>
            <p:ph type="title"/>
          </p:nvPr>
        </p:nvSpPr>
        <p:spPr>
          <a:xfrm>
            <a:off x="504825" y="1269108"/>
            <a:ext cx="8191500" cy="539750"/>
          </a:xfrm>
        </p:spPr>
        <p:txBody>
          <a:bodyPr/>
          <a:lstStyle/>
          <a:p>
            <a:pPr eaLnBrk="1" hangingPunct="1"/>
            <a:r>
              <a:rPr lang="de-DE" altLang="de-DE" dirty="0"/>
              <a:t>Einfache Störungsbeseitigung am…</a:t>
            </a:r>
            <a:br>
              <a:rPr lang="de-DE" altLang="de-DE" dirty="0"/>
            </a:br>
            <a:br>
              <a:rPr lang="de-DE" altLang="de-DE" dirty="0"/>
            </a:br>
            <a:r>
              <a:rPr lang="de-DE" altLang="de-DE" sz="2400" dirty="0">
                <a:solidFill>
                  <a:schemeClr val="tx1"/>
                </a:solidFill>
              </a:rPr>
              <a:t>Beispiel Drehtisch</a:t>
            </a:r>
            <a:br>
              <a:rPr lang="de-DE" altLang="de-DE" sz="2800" dirty="0">
                <a:solidFill>
                  <a:schemeClr val="tx1"/>
                </a:solidFill>
              </a:rPr>
            </a:br>
            <a:endParaRPr lang="de-DE" altLang="de-DE" dirty="0"/>
          </a:p>
        </p:txBody>
      </p:sp>
      <p:sp>
        <p:nvSpPr>
          <p:cNvPr id="6" name="Text Box 1030"/>
          <p:cNvSpPr txBox="1">
            <a:spLocks noChangeArrowheads="1"/>
          </p:cNvSpPr>
          <p:nvPr/>
        </p:nvSpPr>
        <p:spPr bwMode="auto">
          <a:xfrm>
            <a:off x="533400" y="2581275"/>
            <a:ext cx="292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panose="020B0604020202020204" pitchFamily="34" charset="0"/>
              </a:defRPr>
            </a:lvl1pPr>
            <a:lvl2pPr marL="742950" indent="-285750" eaLnBrk="0" hangingPunct="0">
              <a:spcBef>
                <a:spcPct val="20000"/>
              </a:spcBef>
              <a:buClr>
                <a:srgbClr val="004994"/>
              </a:buClr>
              <a:buChar char="•"/>
              <a:defRPr sz="2100">
                <a:solidFill>
                  <a:srgbClr val="555555"/>
                </a:solidFill>
                <a:latin typeface="Arial" panose="020B0604020202020204" pitchFamily="34" charset="0"/>
              </a:defRPr>
            </a:lvl2pPr>
            <a:lvl3pPr marL="1143000" indent="-228600" eaLnBrk="0" hangingPunct="0">
              <a:spcBef>
                <a:spcPct val="20000"/>
              </a:spcBef>
              <a:buChar char="•"/>
              <a:defRPr sz="2100">
                <a:solidFill>
                  <a:srgbClr val="555555"/>
                </a:solidFill>
                <a:latin typeface="Arial" panose="020B0604020202020204" pitchFamily="34" charset="0"/>
              </a:defRPr>
            </a:lvl3pPr>
            <a:lvl4pPr marL="1600200" indent="-228600" eaLnBrk="0" hangingPunct="0">
              <a:spcBef>
                <a:spcPct val="20000"/>
              </a:spcBef>
              <a:buChar char="•"/>
              <a:defRPr sz="1700">
                <a:solidFill>
                  <a:srgbClr val="555555"/>
                </a:solidFill>
                <a:latin typeface="Arial" panose="020B0604020202020204" pitchFamily="34" charset="0"/>
              </a:defRPr>
            </a:lvl4pPr>
            <a:lvl5pPr marL="2057400" indent="-228600" eaLnBrk="0" hangingPunct="0">
              <a:spcBef>
                <a:spcPct val="20000"/>
              </a:spcBef>
              <a:buChar char="•"/>
              <a:defRPr sz="1700">
                <a:solidFill>
                  <a:srgbClr val="555555"/>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555555"/>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555555"/>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555555"/>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555555"/>
                </a:solidFill>
                <a:latin typeface="Arial" panose="020B0604020202020204" pitchFamily="34" charset="0"/>
              </a:defRPr>
            </a:lvl9pPr>
          </a:lstStyle>
          <a:p>
            <a:pPr>
              <a:spcBef>
                <a:spcPct val="0"/>
              </a:spcBef>
            </a:pPr>
            <a:endParaRPr lang="de-DE" altLang="de-DE" sz="2400" b="0">
              <a:solidFill>
                <a:schemeClr val="tx1"/>
              </a:solidFill>
            </a:endParaRPr>
          </a:p>
          <a:p>
            <a:pPr>
              <a:spcBef>
                <a:spcPct val="0"/>
              </a:spcBef>
              <a:buFontTx/>
              <a:buChar char="•"/>
            </a:pPr>
            <a:endParaRPr lang="de-DE" altLang="de-DE" sz="2400" b="0">
              <a:solidFill>
                <a:schemeClr val="tx1"/>
              </a:solidFill>
            </a:endParaRPr>
          </a:p>
          <a:p>
            <a:pPr>
              <a:spcBef>
                <a:spcPct val="0"/>
              </a:spcBef>
              <a:buFontTx/>
              <a:buChar char="•"/>
            </a:pPr>
            <a:endParaRPr lang="de-DE" altLang="de-DE" sz="2400" b="0">
              <a:solidFill>
                <a:schemeClr val="tx1"/>
              </a:solidFill>
            </a:endParaRPr>
          </a:p>
        </p:txBody>
      </p:sp>
      <p:sp>
        <p:nvSpPr>
          <p:cNvPr id="8" name="Textfeld 7"/>
          <p:cNvSpPr txBox="1"/>
          <p:nvPr/>
        </p:nvSpPr>
        <p:spPr>
          <a:xfrm>
            <a:off x="420688" y="2662315"/>
            <a:ext cx="3719264" cy="3170099"/>
          </a:xfrm>
          <a:prstGeom prst="rect">
            <a:avLst/>
          </a:prstGeom>
          <a:noFill/>
        </p:spPr>
        <p:txBody>
          <a:bodyPr wrap="square">
            <a:spAutoFit/>
          </a:bodyPr>
          <a:lstStyle/>
          <a:p>
            <a:pPr marL="342900" indent="-342900">
              <a:buFont typeface="Arial" panose="020B0604020202020204" pitchFamily="34" charset="0"/>
              <a:buChar char="•"/>
              <a:defRPr/>
            </a:pPr>
            <a:r>
              <a:rPr lang="de-DE" sz="2000" b="0" dirty="0">
                <a:solidFill>
                  <a:schemeClr val="tx1"/>
                </a:solidFill>
                <a:latin typeface="Arial" charset="0"/>
              </a:rPr>
              <a:t>Gefährdungen durch Quetsch-, Scher- und Einzugsstellen an den Anschlussförderern</a:t>
            </a:r>
          </a:p>
          <a:p>
            <a:pPr>
              <a:defRPr/>
            </a:pPr>
            <a:endParaRPr lang="de-DE" sz="2000" b="0" dirty="0">
              <a:solidFill>
                <a:schemeClr val="tx1"/>
              </a:solidFill>
              <a:latin typeface="Arial" charset="0"/>
            </a:endParaRPr>
          </a:p>
          <a:p>
            <a:pPr marL="342900" indent="-342900">
              <a:buFont typeface="Arial" panose="020B0604020202020204" pitchFamily="34" charset="0"/>
              <a:buChar char="•"/>
              <a:defRPr/>
            </a:pPr>
            <a:r>
              <a:rPr lang="de-DE" sz="2000" b="0" dirty="0">
                <a:solidFill>
                  <a:schemeClr val="tx1"/>
                </a:solidFill>
                <a:latin typeface="Arial" charset="0"/>
              </a:rPr>
              <a:t>Trennende Schutz-einrichtungen hinderlich bei</a:t>
            </a:r>
          </a:p>
          <a:p>
            <a:pPr>
              <a:defRPr/>
            </a:pPr>
            <a:endParaRPr lang="de-DE" sz="2000" b="0" dirty="0">
              <a:solidFill>
                <a:schemeClr val="tx1"/>
              </a:solidFill>
              <a:latin typeface="Arial" charset="0"/>
            </a:endParaRPr>
          </a:p>
          <a:p>
            <a:pPr marL="800100" lvl="1" indent="-342900">
              <a:buFont typeface="Arial" panose="020B0604020202020204" pitchFamily="34" charset="0"/>
              <a:buChar char="•"/>
              <a:defRPr/>
            </a:pPr>
            <a:r>
              <a:rPr lang="de-DE" sz="2000" b="0" dirty="0">
                <a:solidFill>
                  <a:schemeClr val="tx1"/>
                </a:solidFill>
                <a:latin typeface="Arial" charset="0"/>
              </a:rPr>
              <a:t>Störungsbeseitigung</a:t>
            </a:r>
          </a:p>
          <a:p>
            <a:pPr marL="800100" lvl="1" indent="-342900">
              <a:buFont typeface="Arial" panose="020B0604020202020204" pitchFamily="34" charset="0"/>
              <a:buChar char="•"/>
              <a:defRPr/>
            </a:pPr>
            <a:r>
              <a:rPr lang="de-DE" sz="2000" b="0" dirty="0">
                <a:solidFill>
                  <a:schemeClr val="tx1"/>
                </a:solidFill>
                <a:latin typeface="Arial" charset="0"/>
              </a:rPr>
              <a:t>Reinigungsarbeiten</a:t>
            </a:r>
          </a:p>
        </p:txBody>
      </p:sp>
      <p:sp>
        <p:nvSpPr>
          <p:cNvPr id="10" name="Textfeld 1"/>
          <p:cNvSpPr txBox="1">
            <a:spLocks noChangeArrowheads="1"/>
          </p:cNvSpPr>
          <p:nvPr/>
        </p:nvSpPr>
        <p:spPr bwMode="auto">
          <a:xfrm>
            <a:off x="7275648" y="5826125"/>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1" name="Datumsplatzhalter 10"/>
          <p:cNvSpPr>
            <a:spLocks noGrp="1"/>
          </p:cNvSpPr>
          <p:nvPr>
            <p:ph type="dt" sz="half" idx="10"/>
          </p:nvPr>
        </p:nvSpPr>
        <p:spPr/>
        <p:txBody>
          <a:bodyPr/>
          <a:lstStyle/>
          <a:p>
            <a:fld id="{EFE2DEA6-9183-4B7A-BC7F-EA98BAD7F974}" type="datetime1">
              <a:rPr lang="de-DE" smtClean="0"/>
              <a:t>02.02.2022</a:t>
            </a:fld>
            <a:endParaRPr lang="de-DE"/>
          </a:p>
        </p:txBody>
      </p:sp>
      <p:sp>
        <p:nvSpPr>
          <p:cNvPr id="12" name="Fußzeilenplatzhalter 11"/>
          <p:cNvSpPr>
            <a:spLocks noGrp="1"/>
          </p:cNvSpPr>
          <p:nvPr>
            <p:ph type="ftr" sz="quarter" idx="11"/>
          </p:nvPr>
        </p:nvSpPr>
        <p:spPr/>
        <p:txBody>
          <a:bodyPr/>
          <a:lstStyle/>
          <a:p>
            <a:r>
              <a:rPr lang="de-DE"/>
              <a:t>Manipulation verhindern, Modul 4: Konstruktionsbeispiele</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1889898"/>
            <a:ext cx="5053954" cy="3609302"/>
          </a:xfrm>
          <a:prstGeom prst="rect">
            <a:avLst/>
          </a:prstGeom>
        </p:spPr>
      </p:pic>
      <p:sp>
        <p:nvSpPr>
          <p:cNvPr id="13" name="Foliennummernplatzhalter 12"/>
          <p:cNvSpPr>
            <a:spLocks noGrp="1"/>
          </p:cNvSpPr>
          <p:nvPr>
            <p:ph type="sldNum" sz="quarter" idx="12"/>
          </p:nvPr>
        </p:nvSpPr>
        <p:spPr/>
        <p:txBody>
          <a:bodyPr/>
          <a:lstStyle/>
          <a:p>
            <a:fld id="{39E47423-5D08-45A6-B60E-C2D471FBBDBB}" type="slidenum">
              <a:rPr lang="de-DE" smtClean="0"/>
              <a:t>14</a:t>
            </a:fld>
            <a:endParaRPr lang="de-DE"/>
          </a:p>
        </p:txBody>
      </p:sp>
    </p:spTree>
    <p:extLst>
      <p:ext uri="{BB962C8B-B14F-4D97-AF65-F5344CB8AC3E}">
        <p14:creationId xmlns:p14="http://schemas.microsoft.com/office/powerpoint/2010/main" val="251843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30"/>
          <p:cNvSpPr txBox="1">
            <a:spLocks noChangeArrowheads="1"/>
          </p:cNvSpPr>
          <p:nvPr/>
        </p:nvSpPr>
        <p:spPr bwMode="auto">
          <a:xfrm>
            <a:off x="533400" y="2362200"/>
            <a:ext cx="292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panose="020B0604020202020204" pitchFamily="34" charset="0"/>
              </a:defRPr>
            </a:lvl1pPr>
            <a:lvl2pPr marL="742950" indent="-285750" eaLnBrk="0" hangingPunct="0">
              <a:spcBef>
                <a:spcPct val="20000"/>
              </a:spcBef>
              <a:buClr>
                <a:srgbClr val="004994"/>
              </a:buClr>
              <a:buChar char="•"/>
              <a:defRPr sz="2100">
                <a:solidFill>
                  <a:srgbClr val="555555"/>
                </a:solidFill>
                <a:latin typeface="Arial" panose="020B0604020202020204" pitchFamily="34" charset="0"/>
              </a:defRPr>
            </a:lvl2pPr>
            <a:lvl3pPr marL="1143000" indent="-228600" eaLnBrk="0" hangingPunct="0">
              <a:spcBef>
                <a:spcPct val="20000"/>
              </a:spcBef>
              <a:buChar char="•"/>
              <a:defRPr sz="2100">
                <a:solidFill>
                  <a:srgbClr val="555555"/>
                </a:solidFill>
                <a:latin typeface="Arial" panose="020B0604020202020204" pitchFamily="34" charset="0"/>
              </a:defRPr>
            </a:lvl3pPr>
            <a:lvl4pPr marL="1600200" indent="-228600" eaLnBrk="0" hangingPunct="0">
              <a:spcBef>
                <a:spcPct val="20000"/>
              </a:spcBef>
              <a:buChar char="•"/>
              <a:defRPr sz="1700">
                <a:solidFill>
                  <a:srgbClr val="555555"/>
                </a:solidFill>
                <a:latin typeface="Arial" panose="020B0604020202020204" pitchFamily="34" charset="0"/>
              </a:defRPr>
            </a:lvl4pPr>
            <a:lvl5pPr marL="2057400" indent="-228600" eaLnBrk="0" hangingPunct="0">
              <a:spcBef>
                <a:spcPct val="20000"/>
              </a:spcBef>
              <a:buChar char="•"/>
              <a:defRPr sz="1700">
                <a:solidFill>
                  <a:srgbClr val="555555"/>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555555"/>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555555"/>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555555"/>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555555"/>
                </a:solidFill>
                <a:latin typeface="Arial" panose="020B0604020202020204" pitchFamily="34" charset="0"/>
              </a:defRPr>
            </a:lvl9pPr>
          </a:lstStyle>
          <a:p>
            <a:pPr>
              <a:spcBef>
                <a:spcPct val="0"/>
              </a:spcBef>
            </a:pPr>
            <a:endParaRPr lang="de-DE" altLang="de-DE" sz="2400" b="0">
              <a:solidFill>
                <a:schemeClr val="tx1"/>
              </a:solidFill>
            </a:endParaRPr>
          </a:p>
          <a:p>
            <a:pPr>
              <a:spcBef>
                <a:spcPct val="0"/>
              </a:spcBef>
              <a:buFontTx/>
              <a:buChar char="•"/>
            </a:pPr>
            <a:endParaRPr lang="de-DE" altLang="de-DE" sz="2400" b="0">
              <a:solidFill>
                <a:schemeClr val="tx1"/>
              </a:solidFill>
            </a:endParaRPr>
          </a:p>
          <a:p>
            <a:pPr>
              <a:spcBef>
                <a:spcPct val="0"/>
              </a:spcBef>
              <a:buFontTx/>
              <a:buChar char="•"/>
            </a:pPr>
            <a:endParaRPr lang="de-DE" altLang="de-DE" sz="2400" b="0">
              <a:solidFill>
                <a:schemeClr val="tx1"/>
              </a:solidFill>
            </a:endParaRPr>
          </a:p>
        </p:txBody>
      </p:sp>
      <p:sp>
        <p:nvSpPr>
          <p:cNvPr id="5" name="Rectangle 1026"/>
          <p:cNvSpPr txBox="1">
            <a:spLocks noChangeArrowheads="1"/>
          </p:cNvSpPr>
          <p:nvPr/>
        </p:nvSpPr>
        <p:spPr bwMode="auto">
          <a:xfrm>
            <a:off x="467544" y="1305074"/>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a:lstStyle>
          <a:p>
            <a:pPr eaLnBrk="1" hangingPunct="1">
              <a:defRPr/>
            </a:pPr>
            <a:r>
              <a:rPr lang="de-DE" kern="0" dirty="0"/>
              <a:t>Lösung: Ausführung mit stehendem Rahmen</a:t>
            </a:r>
            <a:endParaRPr lang="de-DE" altLang="de-DE" kern="0" dirty="0"/>
          </a:p>
        </p:txBody>
      </p:sp>
      <p:sp>
        <p:nvSpPr>
          <p:cNvPr id="6" name="Textfeld 5"/>
          <p:cNvSpPr txBox="1"/>
          <p:nvPr/>
        </p:nvSpPr>
        <p:spPr>
          <a:xfrm>
            <a:off x="433388" y="1916113"/>
            <a:ext cx="3575050" cy="3786187"/>
          </a:xfrm>
          <a:prstGeom prst="rect">
            <a:avLst/>
          </a:prstGeom>
          <a:noFill/>
        </p:spPr>
        <p:txBody>
          <a:bodyPr>
            <a:spAutoFit/>
          </a:bodyPr>
          <a:lstStyle/>
          <a:p>
            <a:pPr marL="342900" indent="-342900">
              <a:buFont typeface="Arial" panose="020B0604020202020204" pitchFamily="34" charset="0"/>
              <a:buChar char="•"/>
              <a:defRPr/>
            </a:pPr>
            <a:r>
              <a:rPr lang="de-DE" sz="2000" b="0" dirty="0">
                <a:solidFill>
                  <a:schemeClr val="tx1"/>
                </a:solidFill>
                <a:latin typeface="Arial" charset="0"/>
              </a:rPr>
              <a:t>Vermeidung von Quetsch-, Scher- und Einzugsstellen durch Anbringung eines stehenden Rahmens</a:t>
            </a:r>
          </a:p>
          <a:p>
            <a:pPr>
              <a:defRPr/>
            </a:pPr>
            <a:endParaRPr lang="de-DE" sz="2000" b="0" dirty="0">
              <a:solidFill>
                <a:schemeClr val="tx1"/>
              </a:solidFill>
              <a:latin typeface="Arial" charset="0"/>
            </a:endParaRPr>
          </a:p>
          <a:p>
            <a:pPr marL="342900" indent="-342900">
              <a:buFont typeface="Arial" panose="020B0604020202020204" pitchFamily="34" charset="0"/>
              <a:buChar char="•"/>
              <a:defRPr/>
            </a:pPr>
            <a:r>
              <a:rPr lang="de-DE" sz="2000" b="0" dirty="0">
                <a:solidFill>
                  <a:schemeClr val="tx1"/>
                </a:solidFill>
                <a:latin typeface="Arial" charset="0"/>
              </a:rPr>
              <a:t>Wegfall der Gefahren-stellen macht trennende Schutzeinrichtungen obsolet, wodurch ein ungehinderter Zugang zur Störungsbeseitigung und Reinigung ermöglicht wird</a:t>
            </a:r>
          </a:p>
        </p:txBody>
      </p:sp>
      <p:sp>
        <p:nvSpPr>
          <p:cNvPr id="8" name="Textfeld 1"/>
          <p:cNvSpPr txBox="1">
            <a:spLocks noChangeArrowheads="1"/>
          </p:cNvSpPr>
          <p:nvPr/>
        </p:nvSpPr>
        <p:spPr bwMode="auto">
          <a:xfrm>
            <a:off x="3871137" y="5529010"/>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9" name="Datumsplatzhalter 8"/>
          <p:cNvSpPr>
            <a:spLocks noGrp="1"/>
          </p:cNvSpPr>
          <p:nvPr>
            <p:ph type="dt" sz="half" idx="10"/>
          </p:nvPr>
        </p:nvSpPr>
        <p:spPr/>
        <p:txBody>
          <a:bodyPr/>
          <a:lstStyle/>
          <a:p>
            <a:fld id="{E474E83D-488C-4B33-AB55-DB647EFC5C10}" type="datetime1">
              <a:rPr lang="de-DE" smtClean="0"/>
              <a:t>02.02.2022</a:t>
            </a:fld>
            <a:endParaRPr lang="de-DE"/>
          </a:p>
        </p:txBody>
      </p:sp>
      <p:sp>
        <p:nvSpPr>
          <p:cNvPr id="10" name="Fußzeilenplatzhalter 9"/>
          <p:cNvSpPr>
            <a:spLocks noGrp="1"/>
          </p:cNvSpPr>
          <p:nvPr>
            <p:ph type="ftr" sz="quarter" idx="11"/>
          </p:nvPr>
        </p:nvSpPr>
        <p:spPr/>
        <p:txBody>
          <a:bodyPr/>
          <a:lstStyle/>
          <a:p>
            <a:r>
              <a:rPr lang="de-DE"/>
              <a:t>Manipulation verhindern, Modul 4: Konstruktionsbeispiele</a:t>
            </a:r>
          </a:p>
        </p:txBody>
      </p:sp>
      <p:sp>
        <p:nvSpPr>
          <p:cNvPr id="11" name="Foliennummernplatzhalter 10"/>
          <p:cNvSpPr>
            <a:spLocks noGrp="1"/>
          </p:cNvSpPr>
          <p:nvPr>
            <p:ph type="sldNum" sz="quarter" idx="12"/>
          </p:nvPr>
        </p:nvSpPr>
        <p:spPr/>
        <p:txBody>
          <a:bodyPr/>
          <a:lstStyle/>
          <a:p>
            <a:fld id="{39E47423-5D08-45A6-B60E-C2D471FBBDBB}" type="slidenum">
              <a:rPr lang="de-DE" smtClean="0"/>
              <a:t>15</a:t>
            </a:fld>
            <a:endParaRPr lang="de-DE"/>
          </a:p>
        </p:txBody>
      </p:sp>
      <p:sp>
        <p:nvSpPr>
          <p:cNvPr id="12" name="Pfeil nach oben 11">
            <a:hlinkClick r:id="rId3" action="ppaction://hlinksldjump"/>
          </p:cNvPr>
          <p:cNvSpPr/>
          <p:nvPr/>
        </p:nvSpPr>
        <p:spPr bwMode="auto">
          <a:xfrm>
            <a:off x="8189358" y="5728451"/>
            <a:ext cx="476065" cy="392771"/>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8450" y="2113204"/>
            <a:ext cx="4716780" cy="3366418"/>
          </a:xfrm>
          <a:prstGeom prst="rect">
            <a:avLst/>
          </a:prstGeom>
        </p:spPr>
      </p:pic>
    </p:spTree>
    <p:extLst>
      <p:ext uri="{BB962C8B-B14F-4D97-AF65-F5344CB8AC3E}">
        <p14:creationId xmlns:p14="http://schemas.microsoft.com/office/powerpoint/2010/main" val="70822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Sichere Antriebssteuerung am …</a:t>
            </a:r>
            <a:br>
              <a:rPr lang="de-DE" dirty="0"/>
            </a:br>
            <a:br>
              <a:rPr lang="de-DE" dirty="0"/>
            </a:br>
            <a:r>
              <a:rPr lang="de-DE" sz="2400" kern="1200" dirty="0">
                <a:solidFill>
                  <a:schemeClr val="tx1"/>
                </a:solidFill>
                <a:latin typeface="Arial" charset="0"/>
                <a:ea typeface="+mn-ea"/>
                <a:cs typeface="+mn-cs"/>
              </a:rPr>
              <a:t>Beispiel Werkzeugmaschine</a:t>
            </a:r>
          </a:p>
        </p:txBody>
      </p:sp>
      <p:sp>
        <p:nvSpPr>
          <p:cNvPr id="3" name="Datumsplatzhalter 2"/>
          <p:cNvSpPr>
            <a:spLocks noGrp="1"/>
          </p:cNvSpPr>
          <p:nvPr>
            <p:ph type="dt" sz="half" idx="10"/>
          </p:nvPr>
        </p:nvSpPr>
        <p:spPr/>
        <p:txBody>
          <a:bodyPr/>
          <a:lstStyle/>
          <a:p>
            <a:pPr>
              <a:defRPr/>
            </a:pPr>
            <a:fld id="{FEC87953-F4D5-4DAA-97C2-5D938DA2FEED}"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16</a:t>
            </a:fld>
            <a:endParaRPr lang="de-DE" dirty="0"/>
          </a:p>
        </p:txBody>
      </p:sp>
      <p:sp>
        <p:nvSpPr>
          <p:cNvPr id="7" name="Textfeld 6"/>
          <p:cNvSpPr txBox="1"/>
          <p:nvPr/>
        </p:nvSpPr>
        <p:spPr>
          <a:xfrm>
            <a:off x="432066" y="2990623"/>
            <a:ext cx="8586197" cy="2246769"/>
          </a:xfrm>
          <a:prstGeom prst="rect">
            <a:avLst/>
          </a:prstGeom>
          <a:noFill/>
        </p:spPr>
        <p:txBody>
          <a:bodyPr wrap="none" rtlCol="0">
            <a:spAutoFit/>
          </a:bodyPr>
          <a:lstStyle/>
          <a:p>
            <a:pPr marL="342900" indent="-342900">
              <a:buFont typeface="Arial" panose="020B0604020202020204" pitchFamily="34" charset="0"/>
              <a:buChar char="•"/>
            </a:pPr>
            <a:r>
              <a:rPr lang="de-DE" sz="2000" dirty="0"/>
              <a:t>Werkstück muss vermessen werden, das heißt …</a:t>
            </a:r>
          </a:p>
          <a:p>
            <a:pPr marL="342900" indent="-342900">
              <a:buFont typeface="Arial" panose="020B0604020202020204" pitchFamily="34" charset="0"/>
              <a:buChar char="•"/>
            </a:pPr>
            <a:endParaRPr lang="de-DE" sz="2000" dirty="0"/>
          </a:p>
          <a:p>
            <a:pPr marL="800100" lvl="1" indent="-342900">
              <a:buFont typeface="Arial" panose="020B0604020202020204" pitchFamily="34" charset="0"/>
              <a:buChar char="•"/>
            </a:pPr>
            <a:r>
              <a:rPr lang="de-DE" sz="2000" dirty="0"/>
              <a:t>die Bearbeitung ist zu unterbrechen, aber</a:t>
            </a:r>
          </a:p>
          <a:p>
            <a:pPr lvl="1"/>
            <a:endParaRPr lang="de-DE" sz="2000" dirty="0"/>
          </a:p>
          <a:p>
            <a:pPr marL="800100" lvl="1" indent="-342900">
              <a:buFont typeface="Arial" panose="020B0604020202020204" pitchFamily="34" charset="0"/>
              <a:buChar char="•"/>
            </a:pPr>
            <a:r>
              <a:rPr lang="de-DE" sz="2000" dirty="0"/>
              <a:t>ohne die Werkzeugspindel energielos zu machen (Lage-Regelung)</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Gefahr durch unerwarteten Anlauf der Spindel!</a:t>
            </a:r>
          </a:p>
        </p:txBody>
      </p:sp>
    </p:spTree>
    <p:extLst>
      <p:ext uri="{BB962C8B-B14F-4D97-AF65-F5344CB8AC3E}">
        <p14:creationId xmlns:p14="http://schemas.microsoft.com/office/powerpoint/2010/main" val="3605655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Lösung: Einrichtbetrieb an Werkzeugmaschinen </a:t>
            </a:r>
          </a:p>
        </p:txBody>
      </p:sp>
      <p:sp>
        <p:nvSpPr>
          <p:cNvPr id="3" name="Datumsplatzhalter 2"/>
          <p:cNvSpPr>
            <a:spLocks noGrp="1"/>
          </p:cNvSpPr>
          <p:nvPr>
            <p:ph type="dt" sz="half" idx="10"/>
          </p:nvPr>
        </p:nvSpPr>
        <p:spPr/>
        <p:txBody>
          <a:bodyPr/>
          <a:lstStyle/>
          <a:p>
            <a:pPr>
              <a:defRPr/>
            </a:pPr>
            <a:fld id="{E83BF180-64DB-46C8-97E6-9ADC3C5A130E}"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17</a:t>
            </a:fld>
            <a:endParaRPr lang="de-DE" dirty="0"/>
          </a:p>
        </p:txBody>
      </p:sp>
      <p:sp>
        <p:nvSpPr>
          <p:cNvPr id="7" name="Textfeld 6"/>
          <p:cNvSpPr txBox="1"/>
          <p:nvPr/>
        </p:nvSpPr>
        <p:spPr>
          <a:xfrm>
            <a:off x="413296" y="2171235"/>
            <a:ext cx="4815742" cy="3477875"/>
          </a:xfrm>
          <a:prstGeom prst="rect">
            <a:avLst/>
          </a:prstGeom>
          <a:noFill/>
        </p:spPr>
        <p:txBody>
          <a:bodyPr wrap="none" rtlCol="0">
            <a:spAutoFit/>
          </a:bodyPr>
          <a:lstStyle/>
          <a:p>
            <a:pPr marL="342900" indent="-342900">
              <a:buFont typeface="Arial" panose="020B0604020202020204" pitchFamily="34" charset="0"/>
              <a:buChar char="•"/>
            </a:pPr>
            <a:r>
              <a:rPr lang="de-DE" sz="2000" dirty="0"/>
              <a:t>Betriebsart Einrichten wird aktiviert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Schutztür wird nicht mehr überwacht, </a:t>
            </a:r>
            <a:br>
              <a:rPr lang="de-DE" sz="2000" dirty="0"/>
            </a:br>
            <a:r>
              <a:rPr lang="de-DE" sz="2000" dirty="0"/>
              <a:t>aber Antriebssteuerung mit </a:t>
            </a:r>
            <a:br>
              <a:rPr lang="de-DE" sz="2000" dirty="0"/>
            </a:br>
            <a:r>
              <a:rPr lang="de-DE" sz="2000" dirty="0"/>
              <a:t>Sicherheitsfunktionen</a:t>
            </a:r>
          </a:p>
          <a:p>
            <a:pPr marL="342900" indent="-342900">
              <a:buFont typeface="Arial" panose="020B0604020202020204" pitchFamily="34" charset="0"/>
              <a:buChar char="•"/>
            </a:pPr>
            <a:endParaRPr lang="de-DE" sz="2000" dirty="0"/>
          </a:p>
          <a:p>
            <a:pPr marL="800100" lvl="1" indent="-342900">
              <a:buFont typeface="Arial" panose="020B0604020202020204" pitchFamily="34" charset="0"/>
              <a:buChar char="•"/>
            </a:pPr>
            <a:r>
              <a:rPr lang="de-DE" sz="2000" dirty="0"/>
              <a:t>Sicherer Betriebshalt</a:t>
            </a:r>
            <a:br>
              <a:rPr lang="de-DE" sz="2000" dirty="0"/>
            </a:br>
            <a:br>
              <a:rPr lang="de-DE" sz="2000" dirty="0"/>
            </a:br>
            <a:r>
              <a:rPr lang="de-DE" sz="2000" dirty="0"/>
              <a:t>oder</a:t>
            </a:r>
          </a:p>
          <a:p>
            <a:pPr marL="800100" lvl="1" indent="-342900">
              <a:buFont typeface="Arial" panose="020B0604020202020204" pitchFamily="34" charset="0"/>
              <a:buChar char="•"/>
            </a:pPr>
            <a:endParaRPr lang="de-DE" sz="2000" dirty="0"/>
          </a:p>
          <a:p>
            <a:pPr marL="800100" lvl="1" indent="-342900">
              <a:buFont typeface="Arial" panose="020B0604020202020204" pitchFamily="34" charset="0"/>
              <a:buChar char="•"/>
            </a:pPr>
            <a:r>
              <a:rPr lang="de-DE" sz="2000" dirty="0"/>
              <a:t>Sicher abgeschaltetes Moment</a:t>
            </a:r>
            <a:endParaRPr lang="de-DE" sz="1800" dirty="0"/>
          </a:p>
        </p:txBody>
      </p:sp>
      <p:pic>
        <p:nvPicPr>
          <p:cNvPr id="6" name="Grafik 5"/>
          <p:cNvPicPr>
            <a:picLocks noChangeAspect="1"/>
          </p:cNvPicPr>
          <p:nvPr/>
        </p:nvPicPr>
        <p:blipFill>
          <a:blip r:embed="rId3">
            <a:clrChange>
              <a:clrFrom>
                <a:srgbClr val="FFFFFF"/>
              </a:clrFrom>
              <a:clrTo>
                <a:srgbClr val="FFFFFF">
                  <a:alpha val="0"/>
                </a:srgbClr>
              </a:clrTo>
            </a:clrChange>
          </a:blip>
          <a:stretch>
            <a:fillRect/>
          </a:stretch>
        </p:blipFill>
        <p:spPr>
          <a:xfrm>
            <a:off x="4900119" y="2201300"/>
            <a:ext cx="4099790" cy="3531956"/>
          </a:xfrm>
          <a:prstGeom prst="rect">
            <a:avLst/>
          </a:prstGeom>
        </p:spPr>
      </p:pic>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9" name="Textfeld 1"/>
          <p:cNvSpPr txBox="1">
            <a:spLocks noChangeArrowheads="1"/>
          </p:cNvSpPr>
          <p:nvPr/>
        </p:nvSpPr>
        <p:spPr bwMode="auto">
          <a:xfrm>
            <a:off x="5633999" y="5518306"/>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116081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fa\f5\intern\alle\allgemein-fb5\Karikaturen für Veröffentlichungen\Hüter Karikaturist\Fahrerrückhaltesystem - Anschnallgurt\Anschnallgurt neu 300dpi.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3070" y="2420888"/>
            <a:ext cx="5566429" cy="39508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a:t>Einfache Handhabung von Schutzeinrichtungen am…</a:t>
            </a:r>
            <a:br>
              <a:rPr lang="de-DE" dirty="0"/>
            </a:br>
            <a:br>
              <a:rPr lang="de-DE" dirty="0"/>
            </a:br>
            <a:r>
              <a:rPr lang="de-DE" sz="2400" kern="1200" dirty="0">
                <a:solidFill>
                  <a:schemeClr val="tx1"/>
                </a:solidFill>
                <a:latin typeface="Arial" charset="0"/>
                <a:ea typeface="+mn-ea"/>
                <a:cs typeface="+mn-cs"/>
              </a:rPr>
              <a:t>Beispiel Gabelstapler </a:t>
            </a:r>
          </a:p>
        </p:txBody>
      </p:sp>
      <p:sp>
        <p:nvSpPr>
          <p:cNvPr id="3" name="Datumsplatzhalter 2"/>
          <p:cNvSpPr>
            <a:spLocks noGrp="1"/>
          </p:cNvSpPr>
          <p:nvPr>
            <p:ph type="dt" sz="half" idx="10"/>
          </p:nvPr>
        </p:nvSpPr>
        <p:spPr/>
        <p:txBody>
          <a:bodyPr/>
          <a:lstStyle/>
          <a:p>
            <a:pPr>
              <a:defRPr/>
            </a:pPr>
            <a:fld id="{FA335EDA-D7F8-4607-B666-78F2B0D33EF7}"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18</a:t>
            </a:fld>
            <a:endParaRPr lang="de-DE" dirty="0"/>
          </a:p>
        </p:txBody>
      </p:sp>
      <p:sp>
        <p:nvSpPr>
          <p:cNvPr id="7" name="Textfeld 6"/>
          <p:cNvSpPr txBox="1"/>
          <p:nvPr/>
        </p:nvSpPr>
        <p:spPr>
          <a:xfrm>
            <a:off x="429168" y="3128144"/>
            <a:ext cx="3566768" cy="2185214"/>
          </a:xfrm>
          <a:prstGeom prst="rect">
            <a:avLst/>
          </a:prstGeom>
          <a:noFill/>
        </p:spPr>
        <p:txBody>
          <a:bodyPr wrap="square" rtlCol="0">
            <a:spAutoFit/>
          </a:bodyPr>
          <a:lstStyle/>
          <a:p>
            <a:pPr marL="342900" indent="-342900">
              <a:buFont typeface="Arial" panose="020B0604020202020204" pitchFamily="34" charset="0"/>
              <a:buChar char="•"/>
            </a:pPr>
            <a:r>
              <a:rPr lang="de-DE" sz="2000" dirty="0"/>
              <a:t>Sitzgurte als Fahrerrückhaltesysteme an Gabelstaplern finden bei den Fahrern wenig Akzeptanz</a:t>
            </a:r>
          </a:p>
          <a:p>
            <a:endParaRPr lang="de-DE" sz="1800" dirty="0"/>
          </a:p>
          <a:p>
            <a:endParaRPr lang="de-DE" sz="1800" dirty="0"/>
          </a:p>
        </p:txBody>
      </p:sp>
      <p:sp>
        <p:nvSpPr>
          <p:cNvPr id="10" name="Textfeld 1"/>
          <p:cNvSpPr txBox="1">
            <a:spLocks noChangeArrowheads="1"/>
          </p:cNvSpPr>
          <p:nvPr/>
        </p:nvSpPr>
        <p:spPr bwMode="auto">
          <a:xfrm>
            <a:off x="7340600" y="5949280"/>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63610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3" y="2006154"/>
            <a:ext cx="4006505" cy="4144662"/>
          </a:xfrm>
          <a:prstGeom prst="rect">
            <a:avLst/>
          </a:prstGeom>
        </p:spPr>
      </p:pic>
      <p:sp>
        <p:nvSpPr>
          <p:cNvPr id="2" name="Titel 1"/>
          <p:cNvSpPr>
            <a:spLocks noGrp="1"/>
          </p:cNvSpPr>
          <p:nvPr>
            <p:ph type="title"/>
          </p:nvPr>
        </p:nvSpPr>
        <p:spPr/>
        <p:txBody>
          <a:bodyPr/>
          <a:lstStyle/>
          <a:p>
            <a:r>
              <a:rPr lang="de-DE" dirty="0"/>
              <a:t>Lösung: Automatisches Fahrerrückhaltesystem</a:t>
            </a:r>
          </a:p>
        </p:txBody>
      </p:sp>
      <p:sp>
        <p:nvSpPr>
          <p:cNvPr id="3" name="Datumsplatzhalter 2"/>
          <p:cNvSpPr>
            <a:spLocks noGrp="1"/>
          </p:cNvSpPr>
          <p:nvPr>
            <p:ph type="dt" sz="half" idx="10"/>
          </p:nvPr>
        </p:nvSpPr>
        <p:spPr/>
        <p:txBody>
          <a:bodyPr/>
          <a:lstStyle/>
          <a:p>
            <a:pPr>
              <a:defRPr/>
            </a:pPr>
            <a:fld id="{C6521CE3-5C04-44FF-AB2B-8D93FD5E836B}"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19</a:t>
            </a:fld>
            <a:endParaRPr lang="de-DE" dirty="0"/>
          </a:p>
        </p:txBody>
      </p:sp>
      <p:sp>
        <p:nvSpPr>
          <p:cNvPr id="7" name="Textfeld 6"/>
          <p:cNvSpPr txBox="1"/>
          <p:nvPr/>
        </p:nvSpPr>
        <p:spPr>
          <a:xfrm>
            <a:off x="511605" y="2060848"/>
            <a:ext cx="4120836" cy="2862322"/>
          </a:xfrm>
          <a:prstGeom prst="rect">
            <a:avLst/>
          </a:prstGeom>
          <a:noFill/>
        </p:spPr>
        <p:txBody>
          <a:bodyPr wrap="square" rtlCol="0">
            <a:spAutoFit/>
          </a:bodyPr>
          <a:lstStyle/>
          <a:p>
            <a:r>
              <a:rPr lang="de-DE" sz="2000" dirty="0"/>
              <a:t>Automatisch schließendes Fahrerrückhaltesystem,</a:t>
            </a:r>
          </a:p>
          <a:p>
            <a:endParaRPr lang="de-DE" sz="2000" dirty="0"/>
          </a:p>
          <a:p>
            <a:pPr marL="342900" indent="-342900">
              <a:buFont typeface="Arial" panose="020B0604020202020204" pitchFamily="34" charset="0"/>
              <a:buChar char="•"/>
            </a:pPr>
            <a:r>
              <a:rPr lang="de-DE" sz="2000" dirty="0"/>
              <a:t>das den Fahrer nicht behindert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sich ggf. geschwindigkeits-abhängig schließt</a:t>
            </a:r>
          </a:p>
          <a:p>
            <a:endParaRPr lang="de-DE" sz="2000" dirty="0"/>
          </a:p>
          <a:p>
            <a:endParaRPr lang="de-DE" sz="2000" dirty="0"/>
          </a:p>
        </p:txBody>
      </p:sp>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9" name="Textfeld 1"/>
          <p:cNvSpPr txBox="1">
            <a:spLocks noChangeArrowheads="1"/>
          </p:cNvSpPr>
          <p:nvPr/>
        </p:nvSpPr>
        <p:spPr bwMode="auto">
          <a:xfrm>
            <a:off x="7334676" y="5877272"/>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178049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spect="1" noChangeArrowheads="1"/>
          </p:cNvSpPr>
          <p:nvPr>
            <p:ph type="title"/>
          </p:nvPr>
        </p:nvSpPr>
        <p:spPr>
          <a:xfrm>
            <a:off x="504825" y="1228124"/>
            <a:ext cx="5939383" cy="8824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3-Stufen-Methode zur </a:t>
            </a:r>
            <a:br>
              <a:rPr lang="de-DE" altLang="de-DE" dirty="0"/>
            </a:br>
            <a:r>
              <a:rPr lang="de-DE" altLang="de-DE" dirty="0"/>
              <a:t>Vermeidung von Manipulationen:</a:t>
            </a:r>
          </a:p>
        </p:txBody>
      </p:sp>
      <p:sp>
        <p:nvSpPr>
          <p:cNvPr id="2" name="Datumsplatzhalter 1"/>
          <p:cNvSpPr>
            <a:spLocks noGrp="1"/>
          </p:cNvSpPr>
          <p:nvPr>
            <p:ph type="dt" sz="half" idx="10"/>
          </p:nvPr>
        </p:nvSpPr>
        <p:spPr/>
        <p:txBody>
          <a:bodyPr/>
          <a:lstStyle/>
          <a:p>
            <a:pPr>
              <a:defRPr/>
            </a:pPr>
            <a:fld id="{388CF13A-40A9-44F1-AE52-AC429FD55EC1}" type="datetime1">
              <a:rPr lang="de-DE" smtClean="0"/>
              <a:t>02.02.2022</a:t>
            </a:fld>
            <a:endParaRPr lang="de-DE" dirty="0"/>
          </a:p>
        </p:txBody>
      </p:sp>
      <p:sp>
        <p:nvSpPr>
          <p:cNvPr id="6151"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a:solidFill>
                  <a:schemeClr val="bg1"/>
                </a:solidFill>
              </a:rPr>
              <a:t>Manipulation verhindern, Modul 4: Konstruktionsbeispiele</a:t>
            </a:r>
            <a:endParaRPr lang="de-DE" altLang="de-DE" sz="1300" dirty="0">
              <a:solidFill>
                <a:schemeClr val="bg1"/>
              </a:solidFill>
            </a:endParaRPr>
          </a:p>
        </p:txBody>
      </p:sp>
      <p:sp>
        <p:nvSpPr>
          <p:cNvPr id="6150" name="Foliennummernplatzhalter 3"/>
          <p:cNvSpPr>
            <a:spLocks noGrp="1"/>
          </p:cNvSpPr>
          <p:nvPr>
            <p:ph type="sldNum" sz="quarter" idx="12"/>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a:solidFill>
                  <a:schemeClr val="bg1"/>
                </a:solidFill>
              </a:rPr>
              <a:t>Seite </a:t>
            </a:r>
            <a:fld id="{3F29C903-9394-4F33-9B82-D734E8CB16E2}" type="slidenum">
              <a:rPr lang="de-DE" altLang="de-DE" sz="1300" smtClean="0">
                <a:solidFill>
                  <a:schemeClr val="bg1"/>
                </a:solidFill>
              </a:rPr>
              <a:pPr eaLnBrk="1" hangingPunct="1">
                <a:spcBef>
                  <a:spcPct val="0"/>
                </a:spcBef>
              </a:pPr>
              <a:t>2</a:t>
            </a:fld>
            <a:endParaRPr lang="de-DE" altLang="de-DE" sz="1300" dirty="0">
              <a:solidFill>
                <a:schemeClr val="bg1"/>
              </a:solidFill>
            </a:endParaRPr>
          </a:p>
        </p:txBody>
      </p:sp>
      <p:sp>
        <p:nvSpPr>
          <p:cNvPr id="7" name="Textfeld 1"/>
          <p:cNvSpPr txBox="1">
            <a:spLocks noChangeArrowheads="1"/>
          </p:cNvSpPr>
          <p:nvPr/>
        </p:nvSpPr>
        <p:spPr bwMode="auto">
          <a:xfrm>
            <a:off x="6804248" y="5445224"/>
            <a:ext cx="20313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Schmid </a:t>
            </a:r>
            <a:r>
              <a:rPr lang="de-DE" altLang="de-DE" sz="1050" dirty="0" err="1">
                <a:solidFill>
                  <a:srgbClr val="004994"/>
                </a:solidFill>
              </a:rPr>
              <a:t>Riedmann</a:t>
            </a:r>
            <a:r>
              <a:rPr lang="de-DE" altLang="de-DE" sz="1050" dirty="0">
                <a:solidFill>
                  <a:srgbClr val="004994"/>
                </a:solidFill>
              </a:rPr>
              <a:t> &amp; Partner</a:t>
            </a:r>
          </a:p>
        </p:txBody>
      </p:sp>
      <p:pic>
        <p:nvPicPr>
          <p:cNvPr id="8" name="Picture 4" descr="M:\ifa\f5\ref2\Manipulation\Risikobeurteilung Demonstrationsstand Manipulation\Aufkleber\ManipulationVerhinder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377" y="2460056"/>
            <a:ext cx="2579734" cy="286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ifa\f5\ref2\Manipulation\Risikobeurteilung Demonstrationsstand Manipulation\Aufkleber\ManipulationErschwer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238" y="2670558"/>
            <a:ext cx="2587418" cy="26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M:\ifa\f5\ref2\Manipulation\Risikobeurteilung Demonstrationsstand Manipulation\Aufkleber\ManipulationErkenn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643" y="2609162"/>
            <a:ext cx="2606627" cy="27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825" y="1162734"/>
            <a:ext cx="8191500" cy="539750"/>
          </a:xfrm>
        </p:spPr>
        <p:txBody>
          <a:bodyPr/>
          <a:lstStyle/>
          <a:p>
            <a:r>
              <a:rPr lang="de-DE" dirty="0"/>
              <a:t>Manipulation verhindern am …</a:t>
            </a:r>
            <a:br>
              <a:rPr lang="de-DE" dirty="0"/>
            </a:br>
            <a:br>
              <a:rPr lang="de-DE" dirty="0"/>
            </a:br>
            <a:r>
              <a:rPr lang="de-DE" sz="2400" kern="1200" dirty="0">
                <a:solidFill>
                  <a:schemeClr val="tx1"/>
                </a:solidFill>
                <a:latin typeface="Arial" charset="0"/>
                <a:ea typeface="+mn-ea"/>
                <a:cs typeface="+mn-cs"/>
              </a:rPr>
              <a:t>Beispiel Verriegelte trennende Schutzeinrichtungen</a:t>
            </a:r>
          </a:p>
        </p:txBody>
      </p:sp>
      <p:sp>
        <p:nvSpPr>
          <p:cNvPr id="4" name="Fußzeilenplatzhalter 3"/>
          <p:cNvSpPr>
            <a:spLocks noGrp="1"/>
          </p:cNvSpPr>
          <p:nvPr>
            <p:ph type="ftr" sz="quarter" idx="11"/>
          </p:nvPr>
        </p:nvSpPr>
        <p:spPr/>
        <p:txBody>
          <a:bodyPr/>
          <a:lstStyle/>
          <a:p>
            <a:pPr>
              <a:defRPr/>
            </a:pPr>
            <a:r>
              <a:rPr lang="de-DE">
                <a:solidFill>
                  <a:srgbClr val="FFFFFF"/>
                </a:solidFill>
              </a:rPr>
              <a:t>Manipulation verhindern, Modul 4: Konstruktionsbeispiele</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a:solidFill>
                  <a:srgbClr val="FFFFFF"/>
                </a:solidFill>
              </a:rPr>
              <a:t>Seite </a:t>
            </a:r>
            <a:fld id="{4D79FC45-FF3C-48AF-9775-12071FC682CF}" type="slidenum">
              <a:rPr lang="de-DE" smtClean="0">
                <a:solidFill>
                  <a:srgbClr val="FFFFFF"/>
                </a:solidFill>
              </a:rPr>
              <a:pPr>
                <a:defRPr/>
              </a:pPr>
              <a:t>20</a:t>
            </a:fld>
            <a:endParaRPr lang="de-DE" dirty="0">
              <a:solidFill>
                <a:srgbClr val="FFFFFF"/>
              </a:solidFill>
            </a:endParaRPr>
          </a:p>
        </p:txBody>
      </p:sp>
      <p:sp>
        <p:nvSpPr>
          <p:cNvPr id="7" name="Textfeld 6"/>
          <p:cNvSpPr txBox="1"/>
          <p:nvPr/>
        </p:nvSpPr>
        <p:spPr>
          <a:xfrm>
            <a:off x="411690" y="2513351"/>
            <a:ext cx="3512238" cy="3046988"/>
          </a:xfrm>
          <a:prstGeom prst="rect">
            <a:avLst/>
          </a:prstGeom>
          <a:noFill/>
        </p:spPr>
        <p:txBody>
          <a:bodyPr wrap="square" rtlCol="0">
            <a:spAutoFit/>
          </a:bodyPr>
          <a:lstStyle/>
          <a:p>
            <a:pPr fontAlgn="base">
              <a:spcBef>
                <a:spcPct val="0"/>
              </a:spcBef>
              <a:spcAft>
                <a:spcPct val="0"/>
              </a:spcAft>
            </a:pPr>
            <a:endParaRPr lang="de-DE" sz="2000" dirty="0"/>
          </a:p>
          <a:p>
            <a:pPr marL="342900" indent="-342900" fontAlgn="base">
              <a:spcBef>
                <a:spcPct val="0"/>
              </a:spcBef>
              <a:spcAft>
                <a:spcPct val="0"/>
              </a:spcAft>
              <a:buFont typeface="Arial" panose="020B0604020202020204" pitchFamily="34" charset="0"/>
              <a:buChar char="•"/>
            </a:pPr>
            <a:r>
              <a:rPr lang="de-DE" sz="2000" dirty="0"/>
              <a:t>Häufige Betätigung der verriegelten trennenden Schutzeinrichtung verlangsamt den Arbeitsprozess:</a:t>
            </a:r>
          </a:p>
          <a:p>
            <a:pPr marL="342900" indent="-342900" fontAlgn="base">
              <a:spcBef>
                <a:spcPct val="0"/>
              </a:spcBef>
              <a:spcAft>
                <a:spcPct val="0"/>
              </a:spcAft>
              <a:buFont typeface="Arial" panose="020B0604020202020204" pitchFamily="34" charset="0"/>
              <a:buChar char="•"/>
            </a:pPr>
            <a:endParaRPr lang="de-DE" sz="2000" dirty="0"/>
          </a:p>
          <a:p>
            <a:pPr marL="342900" indent="-342900" fontAlgn="base">
              <a:spcBef>
                <a:spcPct val="0"/>
              </a:spcBef>
              <a:spcAft>
                <a:spcPct val="0"/>
              </a:spcAft>
              <a:buFont typeface="Arial" panose="020B0604020202020204" pitchFamily="34" charset="0"/>
              <a:buChar char="•"/>
            </a:pPr>
            <a:r>
              <a:rPr lang="de-DE" sz="2000" dirty="0"/>
              <a:t>Es entsteht ein Manipulationsanreiz</a:t>
            </a:r>
          </a:p>
          <a:p>
            <a:pPr marL="342900" indent="-342900" fontAlgn="base">
              <a:spcBef>
                <a:spcPct val="0"/>
              </a:spcBef>
              <a:spcAft>
                <a:spcPct val="0"/>
              </a:spcAft>
              <a:buFont typeface="Arial" panose="020B0604020202020204" pitchFamily="34" charset="0"/>
              <a:buChar char="•"/>
            </a:pPr>
            <a:endParaRPr lang="de-DE" dirty="0">
              <a:solidFill>
                <a:srgbClr val="555555"/>
              </a:solidFill>
            </a:endParaRPr>
          </a:p>
        </p:txBody>
      </p:sp>
      <p:sp>
        <p:nvSpPr>
          <p:cNvPr id="3" name="Datumsplatzhalter 2"/>
          <p:cNvSpPr>
            <a:spLocks noGrp="1"/>
          </p:cNvSpPr>
          <p:nvPr>
            <p:ph type="dt" sz="half" idx="10"/>
          </p:nvPr>
        </p:nvSpPr>
        <p:spPr/>
        <p:txBody>
          <a:bodyPr/>
          <a:lstStyle/>
          <a:p>
            <a:pPr>
              <a:defRPr/>
            </a:pPr>
            <a:fld id="{4FC85A00-2823-4E43-954B-E01B3F5944B4}" type="datetime1">
              <a:rPr lang="de-DE" smtClean="0">
                <a:solidFill>
                  <a:srgbClr val="FFFFFF"/>
                </a:solidFill>
              </a:rPr>
              <a:pPr>
                <a:defRPr/>
              </a:pPr>
              <a:t>02.02.2022</a:t>
            </a:fld>
            <a:endParaRPr lang="de-DE" dirty="0">
              <a:solidFill>
                <a:srgbClr val="FFFFFF"/>
              </a:solidFill>
            </a:endParaRPr>
          </a:p>
        </p:txBody>
      </p:sp>
      <p:sp>
        <p:nvSpPr>
          <p:cNvPr id="45" name="Textfeld 1"/>
          <p:cNvSpPr txBox="1">
            <a:spLocks noChangeArrowheads="1"/>
          </p:cNvSpPr>
          <p:nvPr/>
        </p:nvSpPr>
        <p:spPr bwMode="auto">
          <a:xfrm>
            <a:off x="6414693" y="5948848"/>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8" name="Grafik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2632776"/>
            <a:ext cx="4855499" cy="3499688"/>
          </a:xfrm>
          <a:prstGeom prst="rect">
            <a:avLst/>
          </a:prstGeom>
        </p:spPr>
      </p:pic>
    </p:spTree>
    <p:extLst>
      <p:ext uri="{BB962C8B-B14F-4D97-AF65-F5344CB8AC3E}">
        <p14:creationId xmlns:p14="http://schemas.microsoft.com/office/powerpoint/2010/main" val="216885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585" y="1299528"/>
            <a:ext cx="8191500" cy="539750"/>
          </a:xfrm>
        </p:spPr>
        <p:txBody>
          <a:bodyPr/>
          <a:lstStyle/>
          <a:p>
            <a:r>
              <a:rPr lang="de-DE" dirty="0"/>
              <a:t>Lösung: </a:t>
            </a:r>
            <a:br>
              <a:rPr lang="de-DE" dirty="0"/>
            </a:br>
            <a:r>
              <a:rPr lang="de-DE" dirty="0"/>
              <a:t>Berührungslos wirkende Schutzeinrichtungen</a:t>
            </a:r>
          </a:p>
        </p:txBody>
      </p:sp>
      <p:sp>
        <p:nvSpPr>
          <p:cNvPr id="4" name="Fußzeilenplatzhalter 3"/>
          <p:cNvSpPr>
            <a:spLocks noGrp="1"/>
          </p:cNvSpPr>
          <p:nvPr>
            <p:ph type="ftr" sz="quarter" idx="11"/>
          </p:nvPr>
        </p:nvSpPr>
        <p:spPr/>
        <p:txBody>
          <a:bodyPr/>
          <a:lstStyle/>
          <a:p>
            <a:pPr>
              <a:defRPr/>
            </a:pPr>
            <a:r>
              <a:rPr lang="de-DE">
                <a:solidFill>
                  <a:srgbClr val="FFFFFF"/>
                </a:solidFill>
              </a:rPr>
              <a:t>Manipulation verhindern, Modul 4: Konstruktionsbeispiele</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a:solidFill>
                  <a:srgbClr val="FFFFFF"/>
                </a:solidFill>
              </a:rPr>
              <a:t>Seite </a:t>
            </a:r>
            <a:fld id="{4D79FC45-FF3C-48AF-9775-12071FC682CF}" type="slidenum">
              <a:rPr lang="de-DE" smtClean="0">
                <a:solidFill>
                  <a:srgbClr val="FFFFFF"/>
                </a:solidFill>
              </a:rPr>
              <a:pPr>
                <a:defRPr/>
              </a:pPr>
              <a:t>21</a:t>
            </a:fld>
            <a:endParaRPr lang="de-DE" dirty="0">
              <a:solidFill>
                <a:srgbClr val="FFFFFF"/>
              </a:solidFill>
            </a:endParaRPr>
          </a:p>
        </p:txBody>
      </p:sp>
      <p:sp>
        <p:nvSpPr>
          <p:cNvPr id="7" name="Textfeld 6"/>
          <p:cNvSpPr txBox="1"/>
          <p:nvPr/>
        </p:nvSpPr>
        <p:spPr>
          <a:xfrm>
            <a:off x="413296" y="2178313"/>
            <a:ext cx="4760684" cy="400110"/>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02.02.2022</a:t>
            </a:fld>
            <a:endParaRPr lang="de-DE" dirty="0">
              <a:solidFill>
                <a:srgbClr val="FFFFFF"/>
              </a:solidFill>
            </a:endParaRPr>
          </a:p>
        </p:txBody>
      </p:sp>
      <p:sp>
        <p:nvSpPr>
          <p:cNvPr id="23" name="Textfeld 1"/>
          <p:cNvSpPr txBox="1">
            <a:spLocks noChangeArrowheads="1"/>
          </p:cNvSpPr>
          <p:nvPr/>
        </p:nvSpPr>
        <p:spPr bwMode="auto">
          <a:xfrm>
            <a:off x="4147109" y="5955132"/>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039" y="2364141"/>
            <a:ext cx="4652332" cy="3438681"/>
          </a:xfrm>
          <a:prstGeom prst="rect">
            <a:avLst/>
          </a:prstGeom>
        </p:spPr>
      </p:pic>
      <p:sp>
        <p:nvSpPr>
          <p:cNvPr id="24" name="Textfeld 23"/>
          <p:cNvSpPr txBox="1"/>
          <p:nvPr/>
        </p:nvSpPr>
        <p:spPr>
          <a:xfrm>
            <a:off x="463550" y="2272222"/>
            <a:ext cx="3964434" cy="4370427"/>
          </a:xfrm>
          <a:prstGeom prst="rect">
            <a:avLst/>
          </a:prstGeom>
          <a:noFill/>
        </p:spPr>
        <p:txBody>
          <a:bodyPr wrap="square" rtlCol="0">
            <a:spAutoFit/>
          </a:bodyPr>
          <a:lstStyle/>
          <a:p>
            <a:r>
              <a:rPr lang="de-DE" sz="2000" dirty="0"/>
              <a:t>Absicherung der Gefahrenstelle mit Lichtgitter: </a:t>
            </a:r>
            <a:br>
              <a:rPr lang="de-DE" sz="2000" dirty="0"/>
            </a:br>
            <a:endParaRPr lang="de-DE" sz="2000" dirty="0"/>
          </a:p>
          <a:p>
            <a:pPr marL="342900" indent="-342900">
              <a:buFont typeface="Arial" panose="020B0604020202020204" pitchFamily="34" charset="0"/>
              <a:buChar char="•"/>
            </a:pPr>
            <a:r>
              <a:rPr lang="de-DE" sz="2000" dirty="0"/>
              <a:t>Bei einem Eingriff wird der Prozess stillgesetzt, bei freiem Lichtgitter  erfolgt ein automatischer Wiederanlauf </a:t>
            </a:r>
          </a:p>
          <a:p>
            <a:endParaRPr lang="de-DE" sz="2000" b="1" dirty="0"/>
          </a:p>
          <a:p>
            <a:pPr marL="342900" indent="-342900">
              <a:buFont typeface="Arial" panose="020B0604020202020204" pitchFamily="34" charset="0"/>
              <a:buChar char="•"/>
            </a:pPr>
            <a:r>
              <a:rPr lang="de-DE" sz="2000" dirty="0"/>
              <a:t>Stillstandzeiten werden verringert</a:t>
            </a:r>
          </a:p>
          <a:p>
            <a:endParaRPr lang="de-DE" sz="2000" dirty="0"/>
          </a:p>
          <a:p>
            <a:pPr marL="342900" indent="-342900">
              <a:buFont typeface="Arial" panose="020B0604020202020204" pitchFamily="34" charset="0"/>
              <a:buChar char="•"/>
            </a:pPr>
            <a:r>
              <a:rPr lang="de-DE" sz="2000" dirty="0"/>
              <a:t>Achtung: </a:t>
            </a:r>
            <a:br>
              <a:rPr lang="de-DE" sz="2000" dirty="0"/>
            </a:br>
            <a:r>
              <a:rPr lang="de-DE" sz="2000" dirty="0"/>
              <a:t>Nachlaufzeiten beachten!</a:t>
            </a:r>
          </a:p>
          <a:p>
            <a:pPr marL="257175" indent="-257175">
              <a:buFont typeface="Arial" panose="020B0604020202020204" pitchFamily="34" charset="0"/>
              <a:buChar char="•"/>
            </a:pPr>
            <a:endParaRPr lang="de-DE" sz="1800" dirty="0"/>
          </a:p>
        </p:txBody>
      </p:sp>
      <p:sp>
        <p:nvSpPr>
          <p:cNvPr id="10" name="Pfeil nach oben 9">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Tree>
    <p:extLst>
      <p:ext uri="{BB962C8B-B14F-4D97-AF65-F5344CB8AC3E}">
        <p14:creationId xmlns:p14="http://schemas.microsoft.com/office/powerpoint/2010/main" val="367539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Schutzeinrichtungen behindern nicht den Produktionsablauf am …</a:t>
            </a:r>
            <a:br>
              <a:rPr lang="de-DE" dirty="0"/>
            </a:br>
            <a:br>
              <a:rPr lang="de-DE" dirty="0"/>
            </a:br>
            <a:r>
              <a:rPr lang="de-DE" sz="2400" kern="1200" dirty="0">
                <a:solidFill>
                  <a:schemeClr val="tx1"/>
                </a:solidFill>
                <a:latin typeface="Arial" charset="0"/>
                <a:ea typeface="+mn-ea"/>
                <a:cs typeface="+mn-cs"/>
              </a:rPr>
              <a:t>Beispiel Walzeneinzug</a:t>
            </a:r>
          </a:p>
        </p:txBody>
      </p:sp>
      <p:sp>
        <p:nvSpPr>
          <p:cNvPr id="3" name="Datumsplatzhalter 2"/>
          <p:cNvSpPr>
            <a:spLocks noGrp="1"/>
          </p:cNvSpPr>
          <p:nvPr>
            <p:ph type="dt" sz="half" idx="10"/>
          </p:nvPr>
        </p:nvSpPr>
        <p:spPr/>
        <p:txBody>
          <a:bodyPr/>
          <a:lstStyle/>
          <a:p>
            <a:pPr>
              <a:defRPr/>
            </a:pPr>
            <a:fld id="{2B80090B-B632-4376-9DC8-16845AEBB08F}"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22</a:t>
            </a:fld>
            <a:endParaRPr lang="de-DE" dirty="0"/>
          </a:p>
        </p:txBody>
      </p:sp>
      <p:sp>
        <p:nvSpPr>
          <p:cNvPr id="7" name="Textfeld 6"/>
          <p:cNvSpPr txBox="1"/>
          <p:nvPr/>
        </p:nvSpPr>
        <p:spPr>
          <a:xfrm>
            <a:off x="442113" y="3284984"/>
            <a:ext cx="8522375" cy="2554545"/>
          </a:xfrm>
          <a:prstGeom prst="rect">
            <a:avLst/>
          </a:prstGeom>
          <a:noFill/>
        </p:spPr>
        <p:txBody>
          <a:bodyPr wrap="square" rtlCol="0">
            <a:spAutoFit/>
          </a:bodyPr>
          <a:lstStyle/>
          <a:p>
            <a:pPr marL="342900" indent="-342900">
              <a:buFont typeface="Arial" panose="020B0604020202020204" pitchFamily="34" charset="0"/>
              <a:buChar char="•"/>
            </a:pPr>
            <a:r>
              <a:rPr lang="de-DE" sz="2000" dirty="0"/>
              <a:t>Einzugsstellen an gegenläufigen Walzen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Trennende Schutzeinrichtungen hinderlich bei</a:t>
            </a:r>
          </a:p>
          <a:p>
            <a:pPr marL="342900" indent="-342900">
              <a:buFont typeface="Arial" panose="020B0604020202020204" pitchFamily="34" charset="0"/>
              <a:buChar char="•"/>
            </a:pPr>
            <a:endParaRPr lang="de-DE" sz="2000" dirty="0"/>
          </a:p>
          <a:p>
            <a:pPr marL="800100" lvl="1" indent="-342900">
              <a:buFont typeface="Arial" panose="020B0604020202020204" pitchFamily="34" charset="0"/>
              <a:buChar char="•"/>
            </a:pPr>
            <a:r>
              <a:rPr lang="de-DE" sz="2000" dirty="0"/>
              <a:t>notwendiger Beobachtung des Prozesses beim Anfahren der Anlage</a:t>
            </a:r>
          </a:p>
          <a:p>
            <a:pPr marL="800100" lvl="1" indent="-342900">
              <a:buFont typeface="Arial" panose="020B0604020202020204" pitchFamily="34" charset="0"/>
              <a:buChar char="•"/>
            </a:pPr>
            <a:r>
              <a:rPr lang="de-DE" sz="2000" dirty="0"/>
              <a:t>rascher Störungsbeseitigung und</a:t>
            </a:r>
          </a:p>
          <a:p>
            <a:pPr marL="800100" lvl="1" indent="-342900">
              <a:buFont typeface="Arial" panose="020B0604020202020204" pitchFamily="34" charset="0"/>
              <a:buChar char="•"/>
            </a:pPr>
            <a:r>
              <a:rPr lang="de-DE" sz="2000" dirty="0"/>
              <a:t>kleinen Reinigungsarbeiten</a:t>
            </a:r>
          </a:p>
        </p:txBody>
      </p:sp>
    </p:spTree>
    <p:extLst>
      <p:ext uri="{BB962C8B-B14F-4D97-AF65-F5344CB8AC3E}">
        <p14:creationId xmlns:p14="http://schemas.microsoft.com/office/powerpoint/2010/main" val="57147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7"/>
            <a:ext cx="8191500" cy="717763"/>
          </a:xfrm>
        </p:spPr>
        <p:txBody>
          <a:bodyPr/>
          <a:lstStyle/>
          <a:p>
            <a:r>
              <a:rPr lang="de-DE" dirty="0"/>
              <a:t>Lösung A: </a:t>
            </a:r>
            <a:br>
              <a:rPr lang="de-DE" dirty="0"/>
            </a:br>
            <a:r>
              <a:rPr lang="de-DE" dirty="0"/>
              <a:t>Absicherung mit aktivierbarer Lichtschranke</a:t>
            </a:r>
          </a:p>
        </p:txBody>
      </p:sp>
      <p:sp>
        <p:nvSpPr>
          <p:cNvPr id="3" name="Datumsplatzhalter 2"/>
          <p:cNvSpPr>
            <a:spLocks noGrp="1"/>
          </p:cNvSpPr>
          <p:nvPr>
            <p:ph type="dt" sz="half" idx="10"/>
          </p:nvPr>
        </p:nvSpPr>
        <p:spPr/>
        <p:txBody>
          <a:bodyPr/>
          <a:lstStyle/>
          <a:p>
            <a:pPr>
              <a:defRPr/>
            </a:pPr>
            <a:fld id="{63221FD4-FA6E-450C-BF48-5C7C61F5CBEC}"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23</a:t>
            </a:fld>
            <a:endParaRPr lang="de-DE" dirty="0"/>
          </a:p>
        </p:txBody>
      </p:sp>
      <p:sp>
        <p:nvSpPr>
          <p:cNvPr id="7" name="Textfeld 6"/>
          <p:cNvSpPr txBox="1"/>
          <p:nvPr/>
        </p:nvSpPr>
        <p:spPr>
          <a:xfrm>
            <a:off x="517265" y="5658624"/>
            <a:ext cx="3262432" cy="400110"/>
          </a:xfrm>
          <a:prstGeom prst="rect">
            <a:avLst/>
          </a:prstGeom>
          <a:noFill/>
        </p:spPr>
        <p:txBody>
          <a:bodyPr wrap="none" rtlCol="0">
            <a:spAutoFit/>
          </a:bodyPr>
          <a:lstStyle/>
          <a:p>
            <a:r>
              <a:rPr lang="de-DE" sz="2000"/>
              <a:t>Lichtschranke wird aktiviert</a:t>
            </a:r>
            <a:endParaRPr lang="de-DE" sz="1800"/>
          </a:p>
        </p:txBody>
      </p:sp>
      <p:pic>
        <p:nvPicPr>
          <p:cNvPr id="6" name="Grafik 5"/>
          <p:cNvPicPr>
            <a:picLocks noChangeAspect="1"/>
          </p:cNvPicPr>
          <p:nvPr/>
        </p:nvPicPr>
        <p:blipFill>
          <a:blip r:embed="rId3"/>
          <a:stretch>
            <a:fillRect/>
          </a:stretch>
        </p:blipFill>
        <p:spPr>
          <a:xfrm>
            <a:off x="755577" y="2472040"/>
            <a:ext cx="2592288" cy="3025603"/>
          </a:xfrm>
          <a:prstGeom prst="rect">
            <a:avLst/>
          </a:prstGeom>
        </p:spPr>
      </p:pic>
      <p:pic>
        <p:nvPicPr>
          <p:cNvPr id="8" name="Grafik 7"/>
          <p:cNvPicPr>
            <a:picLocks noChangeAspect="1"/>
          </p:cNvPicPr>
          <p:nvPr/>
        </p:nvPicPr>
        <p:blipFill>
          <a:blip r:embed="rId4"/>
          <a:stretch>
            <a:fillRect/>
          </a:stretch>
        </p:blipFill>
        <p:spPr>
          <a:xfrm>
            <a:off x="5076057" y="2348880"/>
            <a:ext cx="2837220" cy="3171356"/>
          </a:xfrm>
          <a:prstGeom prst="rect">
            <a:avLst/>
          </a:prstGeom>
        </p:spPr>
      </p:pic>
      <p:sp>
        <p:nvSpPr>
          <p:cNvPr id="9" name="Textfeld 8"/>
          <p:cNvSpPr txBox="1"/>
          <p:nvPr/>
        </p:nvSpPr>
        <p:spPr>
          <a:xfrm>
            <a:off x="4933905" y="5661279"/>
            <a:ext cx="3310650" cy="400110"/>
          </a:xfrm>
          <a:prstGeom prst="rect">
            <a:avLst/>
          </a:prstGeom>
          <a:noFill/>
        </p:spPr>
        <p:txBody>
          <a:bodyPr wrap="none" rtlCol="0">
            <a:spAutoFit/>
          </a:bodyPr>
          <a:lstStyle/>
          <a:p>
            <a:r>
              <a:rPr lang="de-DE" sz="2000"/>
              <a:t>Walzen fahren auseinander</a:t>
            </a:r>
            <a:endParaRPr lang="de-DE" sz="1800"/>
          </a:p>
        </p:txBody>
      </p:sp>
      <p:sp>
        <p:nvSpPr>
          <p:cNvPr id="10" name="Textfeld 1"/>
          <p:cNvSpPr txBox="1">
            <a:spLocks noChangeArrowheads="1"/>
          </p:cNvSpPr>
          <p:nvPr/>
        </p:nvSpPr>
        <p:spPr bwMode="auto">
          <a:xfrm>
            <a:off x="6758612" y="5301208"/>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1" name="Textfeld 1"/>
          <p:cNvSpPr txBox="1">
            <a:spLocks noChangeArrowheads="1"/>
          </p:cNvSpPr>
          <p:nvPr/>
        </p:nvSpPr>
        <p:spPr bwMode="auto">
          <a:xfrm>
            <a:off x="2267744" y="5301208"/>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8677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 B: </a:t>
            </a:r>
            <a:br>
              <a:rPr lang="de-DE" dirty="0"/>
            </a:br>
            <a:r>
              <a:rPr lang="de-DE" dirty="0"/>
              <a:t>Absicherung mit schwenkbarer Schutzeinrichtung</a:t>
            </a:r>
          </a:p>
        </p:txBody>
      </p:sp>
      <p:sp>
        <p:nvSpPr>
          <p:cNvPr id="3" name="Datumsplatzhalter 2"/>
          <p:cNvSpPr>
            <a:spLocks noGrp="1"/>
          </p:cNvSpPr>
          <p:nvPr>
            <p:ph type="dt" sz="half" idx="10"/>
          </p:nvPr>
        </p:nvSpPr>
        <p:spPr/>
        <p:txBody>
          <a:bodyPr/>
          <a:lstStyle/>
          <a:p>
            <a:pPr>
              <a:defRPr/>
            </a:pPr>
            <a:fld id="{7FD487F8-DB95-458C-BDF4-22340432CFA0}"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24</a:t>
            </a:fld>
            <a:endParaRPr lang="de-DE" dirty="0"/>
          </a:p>
        </p:txBody>
      </p:sp>
      <p:sp>
        <p:nvSpPr>
          <p:cNvPr id="7" name="Textfeld 6"/>
          <p:cNvSpPr txBox="1"/>
          <p:nvPr/>
        </p:nvSpPr>
        <p:spPr>
          <a:xfrm>
            <a:off x="504825" y="2631117"/>
            <a:ext cx="4375150" cy="3108543"/>
          </a:xfrm>
          <a:prstGeom prst="rect">
            <a:avLst/>
          </a:prstGeom>
          <a:noFill/>
        </p:spPr>
        <p:txBody>
          <a:bodyPr wrap="square" rtlCol="0">
            <a:spAutoFit/>
          </a:bodyPr>
          <a:lstStyle/>
          <a:p>
            <a:pPr marL="342900" indent="-342900">
              <a:buFont typeface="Arial" panose="020B0604020202020204" pitchFamily="34" charset="0"/>
              <a:buChar char="•"/>
            </a:pPr>
            <a:r>
              <a:rPr lang="de-DE" sz="2000" dirty="0"/>
              <a:t>Beim Betreten der Schaltmatte oder Schaltplatte wird die Schutzklappe vor den Einzugsspalt geschwenkt</a:t>
            </a:r>
          </a:p>
          <a:p>
            <a:endParaRPr lang="de-DE" sz="2000" dirty="0"/>
          </a:p>
          <a:p>
            <a:pPr marL="342900" indent="-342900">
              <a:buFont typeface="Arial" panose="020B0604020202020204" pitchFamily="34" charset="0"/>
              <a:buChar char="•"/>
            </a:pPr>
            <a:r>
              <a:rPr lang="de-DE" sz="2000" dirty="0"/>
              <a:t>Achtung: </a:t>
            </a:r>
            <a:br>
              <a:rPr lang="de-DE" sz="2000" dirty="0"/>
            </a:br>
            <a:r>
              <a:rPr lang="de-DE" sz="2000" dirty="0"/>
              <a:t>Gefährdungen hierdurch vermeiden!</a:t>
            </a:r>
          </a:p>
          <a:p>
            <a:endParaRPr lang="de-DE" sz="1800" dirty="0"/>
          </a:p>
          <a:p>
            <a:endParaRPr lang="de-DE" sz="1800" dirty="0"/>
          </a:p>
        </p:txBody>
      </p:sp>
      <p:pic>
        <p:nvPicPr>
          <p:cNvPr id="6" name="Grafik 5"/>
          <p:cNvPicPr>
            <a:picLocks noChangeAspect="1"/>
          </p:cNvPicPr>
          <p:nvPr/>
        </p:nvPicPr>
        <p:blipFill>
          <a:blip r:embed="rId3"/>
          <a:stretch>
            <a:fillRect/>
          </a:stretch>
        </p:blipFill>
        <p:spPr>
          <a:xfrm>
            <a:off x="4784936" y="2426982"/>
            <a:ext cx="2991126" cy="3626580"/>
          </a:xfrm>
          <a:prstGeom prst="rect">
            <a:avLst/>
          </a:prstGeom>
        </p:spPr>
      </p:pic>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9" name="Textfeld 1"/>
          <p:cNvSpPr txBox="1">
            <a:spLocks noChangeArrowheads="1"/>
          </p:cNvSpPr>
          <p:nvPr/>
        </p:nvSpPr>
        <p:spPr bwMode="auto">
          <a:xfrm>
            <a:off x="6758612" y="5831687"/>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30427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3995936" y="2564904"/>
            <a:ext cx="4870822" cy="3431717"/>
          </a:xfrm>
          <a:prstGeom prst="rect">
            <a:avLst/>
          </a:prstGeom>
        </p:spPr>
      </p:pic>
      <p:sp>
        <p:nvSpPr>
          <p:cNvPr id="2" name="Titel 1"/>
          <p:cNvSpPr>
            <a:spLocks noGrp="1"/>
          </p:cNvSpPr>
          <p:nvPr>
            <p:ph type="title"/>
          </p:nvPr>
        </p:nvSpPr>
        <p:spPr/>
        <p:txBody>
          <a:bodyPr/>
          <a:lstStyle/>
          <a:p>
            <a:r>
              <a:rPr lang="de-DE" dirty="0"/>
              <a:t>Kontinuierliche Sichtkontrolle ermöglichen am … </a:t>
            </a:r>
            <a:br>
              <a:rPr lang="de-DE" dirty="0"/>
            </a:br>
            <a:br>
              <a:rPr lang="de-DE" dirty="0"/>
            </a:br>
            <a:r>
              <a:rPr lang="de-DE" sz="2400" kern="1200" dirty="0">
                <a:solidFill>
                  <a:schemeClr val="tx1"/>
                </a:solidFill>
                <a:latin typeface="Arial" charset="0"/>
                <a:ea typeface="+mn-ea"/>
                <a:cs typeface="+mn-cs"/>
              </a:rPr>
              <a:t>Beispiel</a:t>
            </a:r>
            <a:br>
              <a:rPr lang="de-DE" sz="2400" kern="1200" dirty="0">
                <a:solidFill>
                  <a:schemeClr val="tx1"/>
                </a:solidFill>
                <a:latin typeface="Arial" charset="0"/>
                <a:ea typeface="+mn-ea"/>
                <a:cs typeface="+mn-cs"/>
              </a:rPr>
            </a:br>
            <a:r>
              <a:rPr lang="de-DE" sz="2400" kern="1200" dirty="0">
                <a:solidFill>
                  <a:schemeClr val="tx1"/>
                </a:solidFill>
                <a:latin typeface="Arial" charset="0"/>
                <a:ea typeface="+mn-ea"/>
                <a:cs typeface="+mn-cs"/>
              </a:rPr>
              <a:t>Förderschnecke für Schüttgut</a:t>
            </a:r>
          </a:p>
        </p:txBody>
      </p:sp>
      <p:sp>
        <p:nvSpPr>
          <p:cNvPr id="3" name="Datumsplatzhalter 2"/>
          <p:cNvSpPr>
            <a:spLocks noGrp="1"/>
          </p:cNvSpPr>
          <p:nvPr>
            <p:ph type="dt" sz="half" idx="10"/>
          </p:nvPr>
        </p:nvSpPr>
        <p:spPr/>
        <p:txBody>
          <a:bodyPr/>
          <a:lstStyle/>
          <a:p>
            <a:pPr>
              <a:defRPr/>
            </a:pPr>
            <a:fld id="{47595702-7D1A-4401-9A21-96531C9B5824}"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25</a:t>
            </a:fld>
            <a:endParaRPr lang="de-DE" dirty="0"/>
          </a:p>
        </p:txBody>
      </p:sp>
      <p:sp>
        <p:nvSpPr>
          <p:cNvPr id="7" name="Textfeld 6"/>
          <p:cNvSpPr txBox="1"/>
          <p:nvPr/>
        </p:nvSpPr>
        <p:spPr>
          <a:xfrm>
            <a:off x="415625" y="3068960"/>
            <a:ext cx="4012359" cy="1323439"/>
          </a:xfrm>
          <a:prstGeom prst="rect">
            <a:avLst/>
          </a:prstGeom>
          <a:noFill/>
        </p:spPr>
        <p:txBody>
          <a:bodyPr wrap="square" rtlCol="0">
            <a:spAutoFit/>
          </a:bodyPr>
          <a:lstStyle/>
          <a:p>
            <a:pPr marL="342900" indent="-342900">
              <a:buFont typeface="Arial" panose="020B0604020202020204" pitchFamily="34" charset="0"/>
              <a:buChar char="•"/>
            </a:pPr>
            <a:r>
              <a:rPr lang="de-DE" sz="2000" dirty="0"/>
              <a:t>Sichtfenster vorhanden, aber starke Staubentwicklung und daher häufige Reinigung von innen erforderlich</a:t>
            </a:r>
            <a:endParaRPr lang="de-DE" sz="1800" dirty="0"/>
          </a:p>
        </p:txBody>
      </p:sp>
      <p:sp>
        <p:nvSpPr>
          <p:cNvPr id="8" name="Textfeld 1"/>
          <p:cNvSpPr txBox="1">
            <a:spLocks noChangeArrowheads="1"/>
          </p:cNvSpPr>
          <p:nvPr/>
        </p:nvSpPr>
        <p:spPr bwMode="auto">
          <a:xfrm>
            <a:off x="5199084" y="5845496"/>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83381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576" y="2520096"/>
            <a:ext cx="4355976" cy="3162038"/>
          </a:xfrm>
          <a:prstGeom prst="rect">
            <a:avLst/>
          </a:prstGeom>
        </p:spPr>
      </p:pic>
      <p:sp>
        <p:nvSpPr>
          <p:cNvPr id="2" name="Titel 1"/>
          <p:cNvSpPr>
            <a:spLocks noGrp="1"/>
          </p:cNvSpPr>
          <p:nvPr>
            <p:ph type="title"/>
          </p:nvPr>
        </p:nvSpPr>
        <p:spPr/>
        <p:txBody>
          <a:bodyPr/>
          <a:lstStyle/>
          <a:p>
            <a:r>
              <a:rPr lang="de-DE" dirty="0"/>
              <a:t>Lösung: Ergänzen des Sichtfensters mit einer zweiten Schutzeinrichtung</a:t>
            </a:r>
          </a:p>
        </p:txBody>
      </p:sp>
      <p:sp>
        <p:nvSpPr>
          <p:cNvPr id="3" name="Datumsplatzhalter 2"/>
          <p:cNvSpPr>
            <a:spLocks noGrp="1"/>
          </p:cNvSpPr>
          <p:nvPr>
            <p:ph type="dt" sz="half" idx="10"/>
          </p:nvPr>
        </p:nvSpPr>
        <p:spPr/>
        <p:txBody>
          <a:bodyPr/>
          <a:lstStyle/>
          <a:p>
            <a:pPr>
              <a:defRPr/>
            </a:pPr>
            <a:fld id="{6119CD30-7B33-4CC1-BBA4-3B6BA0610370}"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26</a:t>
            </a:fld>
            <a:endParaRPr lang="de-DE" dirty="0"/>
          </a:p>
        </p:txBody>
      </p:sp>
      <p:sp>
        <p:nvSpPr>
          <p:cNvPr id="7" name="Textfeld 6"/>
          <p:cNvSpPr txBox="1"/>
          <p:nvPr/>
        </p:nvSpPr>
        <p:spPr>
          <a:xfrm>
            <a:off x="413296" y="2417668"/>
            <a:ext cx="4230712" cy="3785652"/>
          </a:xfrm>
          <a:prstGeom prst="rect">
            <a:avLst/>
          </a:prstGeom>
          <a:noFill/>
        </p:spPr>
        <p:txBody>
          <a:bodyPr wrap="square" rtlCol="0">
            <a:spAutoFit/>
          </a:bodyPr>
          <a:lstStyle/>
          <a:p>
            <a:pPr marL="285750" indent="-285750">
              <a:buFont typeface="Arial" panose="020B0604020202020204" pitchFamily="34" charset="0"/>
              <a:buChar char="•"/>
            </a:pPr>
            <a:r>
              <a:rPr lang="de-DE" sz="2000" dirty="0"/>
              <a:t>Sichtfenster kann zu Reinigungs- zwecken geöffnet werden</a:t>
            </a:r>
          </a:p>
          <a:p>
            <a:endParaRPr lang="de-DE" sz="2000" dirty="0"/>
          </a:p>
          <a:p>
            <a:pPr marL="285750" indent="-285750">
              <a:buFont typeface="Arial" panose="020B0604020202020204" pitchFamily="34" charset="0"/>
              <a:buChar char="•"/>
            </a:pPr>
            <a:r>
              <a:rPr lang="de-DE" sz="2000" dirty="0"/>
              <a:t>Ein Eingriff in den Prozess kann durch Öffnen des Gitters erfolgen</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Das Gitter ist zusätzlich mit den </a:t>
            </a:r>
            <a:br>
              <a:rPr lang="de-DE" sz="2000" dirty="0"/>
            </a:br>
            <a:r>
              <a:rPr lang="de-DE" sz="2000" dirty="0"/>
              <a:t>Antrieben verriegelt</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Keine Einschränkung für die Beobachtung des Prozesses </a:t>
            </a:r>
            <a:br>
              <a:rPr lang="de-DE" sz="2000" dirty="0"/>
            </a:br>
            <a:r>
              <a:rPr lang="de-DE" sz="2000" dirty="0"/>
              <a:t>und Wartung oder Reparatur</a:t>
            </a:r>
          </a:p>
        </p:txBody>
      </p:sp>
      <p:sp>
        <p:nvSpPr>
          <p:cNvPr id="9" name="Pfeil nach oben 8">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10" name="Textfeld 1"/>
          <p:cNvSpPr txBox="1">
            <a:spLocks noChangeArrowheads="1"/>
          </p:cNvSpPr>
          <p:nvPr/>
        </p:nvSpPr>
        <p:spPr bwMode="auto">
          <a:xfrm>
            <a:off x="5501880" y="5687671"/>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510104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Zutrittsregelung am …</a:t>
            </a:r>
            <a:br>
              <a:rPr lang="de-DE" dirty="0"/>
            </a:br>
            <a:br>
              <a:rPr lang="de-DE" dirty="0"/>
            </a:br>
            <a:r>
              <a:rPr lang="de-DE" sz="2400" kern="1200">
                <a:solidFill>
                  <a:schemeClr val="tx1"/>
                </a:solidFill>
                <a:latin typeface="Arial" charset="0"/>
                <a:ea typeface="+mn-ea"/>
                <a:cs typeface="+mn-cs"/>
              </a:rPr>
              <a:t>Beispiel Hochregallager</a:t>
            </a:r>
            <a:endParaRPr lang="de-DE" sz="2400" kern="1200" dirty="0">
              <a:solidFill>
                <a:schemeClr val="tx1"/>
              </a:solidFill>
              <a:latin typeface="Arial" charset="0"/>
              <a:ea typeface="+mn-ea"/>
              <a:cs typeface="+mn-cs"/>
            </a:endParaRPr>
          </a:p>
        </p:txBody>
      </p:sp>
      <p:sp>
        <p:nvSpPr>
          <p:cNvPr id="3" name="Datumsplatzhalter 2"/>
          <p:cNvSpPr>
            <a:spLocks noGrp="1"/>
          </p:cNvSpPr>
          <p:nvPr>
            <p:ph type="dt" sz="half" idx="10"/>
          </p:nvPr>
        </p:nvSpPr>
        <p:spPr/>
        <p:txBody>
          <a:bodyPr/>
          <a:lstStyle/>
          <a:p>
            <a:pPr>
              <a:defRPr/>
            </a:pPr>
            <a:fld id="{25F8AC5A-DB79-45D0-A8C7-229D08FB125F}"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27</a:t>
            </a:fld>
            <a:endParaRPr lang="de-DE" dirty="0"/>
          </a:p>
        </p:txBody>
      </p:sp>
      <p:sp>
        <p:nvSpPr>
          <p:cNvPr id="9" name="Textfeld 8"/>
          <p:cNvSpPr txBox="1"/>
          <p:nvPr/>
        </p:nvSpPr>
        <p:spPr>
          <a:xfrm>
            <a:off x="395536" y="2683875"/>
            <a:ext cx="4484439" cy="3170099"/>
          </a:xfrm>
          <a:prstGeom prst="rect">
            <a:avLst/>
          </a:prstGeom>
          <a:noFill/>
        </p:spPr>
        <p:txBody>
          <a:bodyPr wrap="square" rtlCol="0">
            <a:spAutoFit/>
          </a:bodyPr>
          <a:lstStyle/>
          <a:p>
            <a:pPr marL="342900" indent="-342900">
              <a:buFont typeface="Arial" panose="020B0604020202020204" pitchFamily="34" charset="0"/>
              <a:buChar char="•"/>
            </a:pPr>
            <a:r>
              <a:rPr lang="de-DE" sz="2000" dirty="0"/>
              <a:t>Störungen in Hochregallagern sind bei „inhomogenen“ Lagergütern nicht auszuschließen</a:t>
            </a:r>
          </a:p>
          <a:p>
            <a:pPr marL="285750" indent="-28575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Störungsbeseitigung teils nur durch manuelle Steuerung des Lagerbediengeräts vor Ort möglich</a:t>
            </a:r>
          </a:p>
          <a:p>
            <a:pPr marL="285750" indent="-28575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Hochregallager sind sehr unübersichtlich</a:t>
            </a:r>
          </a:p>
        </p:txBody>
      </p:sp>
      <p:sp>
        <p:nvSpPr>
          <p:cNvPr id="7" name="Textfeld 6"/>
          <p:cNvSpPr txBox="1"/>
          <p:nvPr/>
        </p:nvSpPr>
        <p:spPr>
          <a:xfrm>
            <a:off x="5076056" y="3878503"/>
            <a:ext cx="2510388" cy="1785104"/>
          </a:xfrm>
          <a:prstGeom prst="rect">
            <a:avLst/>
          </a:prstGeom>
          <a:noFill/>
        </p:spPr>
        <p:txBody>
          <a:bodyPr wrap="square" rtlCol="0">
            <a:spAutoFit/>
          </a:bodyPr>
          <a:lstStyle/>
          <a:p>
            <a:pPr marL="261938" indent="-261938">
              <a:lnSpc>
                <a:spcPts val="2160"/>
              </a:lnSpc>
              <a:buAutoNum type="arabicPeriod"/>
            </a:pPr>
            <a:r>
              <a:rPr lang="de-DE" sz="1400" dirty="0"/>
              <a:t>Betriebsartenwahlschalter mit Schlüssel</a:t>
            </a:r>
          </a:p>
          <a:p>
            <a:pPr marL="261938" indent="-261938">
              <a:lnSpc>
                <a:spcPts val="2160"/>
              </a:lnSpc>
              <a:buAutoNum type="arabicPeriod"/>
            </a:pPr>
            <a:r>
              <a:rPr lang="de-DE" sz="1400" dirty="0"/>
              <a:t>Zugangstür mit zweitem Schlüssel</a:t>
            </a:r>
          </a:p>
          <a:p>
            <a:pPr marL="261938" indent="-261938">
              <a:lnSpc>
                <a:spcPts val="2160"/>
              </a:lnSpc>
              <a:buAutoNum type="arabicPeriod"/>
            </a:pPr>
            <a:r>
              <a:rPr lang="de-DE" sz="1400" dirty="0"/>
              <a:t>Regalbediengerät</a:t>
            </a:r>
          </a:p>
          <a:p>
            <a:pPr marL="261938" indent="-261938">
              <a:lnSpc>
                <a:spcPts val="2160"/>
              </a:lnSpc>
              <a:buAutoNum type="arabicPeriod"/>
            </a:pPr>
            <a:r>
              <a:rPr lang="de-DE" sz="1400" dirty="0"/>
              <a:t>Lagerbereich</a:t>
            </a:r>
          </a:p>
        </p:txBody>
      </p:sp>
      <p:pic>
        <p:nvPicPr>
          <p:cNvPr id="12" name="Grafik 1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484"/>
          <a:stretch/>
        </p:blipFill>
        <p:spPr>
          <a:xfrm>
            <a:off x="6100761" y="1477973"/>
            <a:ext cx="2719711" cy="4953867"/>
          </a:xfrm>
          <a:prstGeom prst="rect">
            <a:avLst/>
          </a:prstGeom>
        </p:spPr>
      </p:pic>
    </p:spTree>
    <p:extLst>
      <p:ext uri="{BB962C8B-B14F-4D97-AF65-F5344CB8AC3E}">
        <p14:creationId xmlns:p14="http://schemas.microsoft.com/office/powerpoint/2010/main" val="2208393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 </a:t>
            </a:r>
            <a:br>
              <a:rPr lang="de-DE" dirty="0"/>
            </a:br>
            <a:r>
              <a:rPr lang="de-DE" dirty="0"/>
              <a:t>„Unlösbare“ Verbindung der Schutzeinrichtung</a:t>
            </a:r>
          </a:p>
        </p:txBody>
      </p:sp>
      <p:sp>
        <p:nvSpPr>
          <p:cNvPr id="3" name="Datumsplatzhalter 2"/>
          <p:cNvSpPr>
            <a:spLocks noGrp="1"/>
          </p:cNvSpPr>
          <p:nvPr>
            <p:ph type="dt" sz="half" idx="10"/>
          </p:nvPr>
        </p:nvSpPr>
        <p:spPr/>
        <p:txBody>
          <a:bodyPr/>
          <a:lstStyle/>
          <a:p>
            <a:pPr>
              <a:defRPr/>
            </a:pPr>
            <a:fld id="{4E012C10-5180-48E3-9AAB-463FB1BB5384}"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28</a:t>
            </a:fld>
            <a:endParaRPr lang="de-DE" dirty="0"/>
          </a:p>
        </p:txBody>
      </p:sp>
      <p:sp>
        <p:nvSpPr>
          <p:cNvPr id="7" name="Textfeld 6"/>
          <p:cNvSpPr txBox="1"/>
          <p:nvPr/>
        </p:nvSpPr>
        <p:spPr>
          <a:xfrm>
            <a:off x="425107" y="2780928"/>
            <a:ext cx="5155005" cy="2185214"/>
          </a:xfrm>
          <a:prstGeom prst="rect">
            <a:avLst/>
          </a:prstGeom>
          <a:noFill/>
        </p:spPr>
        <p:txBody>
          <a:bodyPr wrap="square" rtlCol="0">
            <a:spAutoFit/>
          </a:bodyPr>
          <a:lstStyle/>
          <a:p>
            <a:pPr marL="342900" indent="-342900">
              <a:buFont typeface="Arial" panose="020B0604020202020204" pitchFamily="34" charset="0"/>
              <a:buChar char="•"/>
            </a:pPr>
            <a:r>
              <a:rPr lang="de-DE" sz="2000" dirty="0"/>
              <a:t>Untrennbare Verbindung des Schlüssels für den Betriebsartenwahlschalter, mit dem auch das Regalbediengerät gefahren werden kann, und dem Schlüssel für die Zugangstür</a:t>
            </a:r>
          </a:p>
          <a:p>
            <a:endParaRPr lang="de-DE" sz="1800" dirty="0"/>
          </a:p>
          <a:p>
            <a:endParaRPr lang="de-DE" sz="18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464" y="2891244"/>
            <a:ext cx="3188221" cy="3058036"/>
          </a:xfrm>
          <a:prstGeom prst="rect">
            <a:avLst/>
          </a:prstGeom>
        </p:spPr>
      </p:pic>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Tree>
    <p:extLst>
      <p:ext uri="{BB962C8B-B14F-4D97-AF65-F5344CB8AC3E}">
        <p14:creationId xmlns:p14="http://schemas.microsoft.com/office/powerpoint/2010/main" val="341843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dirty="0"/>
              <a:t>Manipulation erschweren am ...</a:t>
            </a:r>
            <a:br>
              <a:rPr lang="de-DE" sz="2600" dirty="0"/>
            </a:br>
            <a:br>
              <a:rPr lang="de-DE" sz="2600" dirty="0"/>
            </a:br>
            <a:r>
              <a:rPr lang="de-DE" sz="2400" dirty="0">
                <a:solidFill>
                  <a:schemeClr val="tx1"/>
                </a:solidFill>
              </a:rPr>
              <a:t>Beispiel Verriegelungseinrichtungen mit geringer Kodierungsstufe</a:t>
            </a:r>
          </a:p>
        </p:txBody>
      </p:sp>
      <p:sp>
        <p:nvSpPr>
          <p:cNvPr id="3" name="Datumsplatzhalter 2"/>
          <p:cNvSpPr>
            <a:spLocks noGrp="1"/>
          </p:cNvSpPr>
          <p:nvPr>
            <p:ph type="dt" sz="half" idx="10"/>
          </p:nvPr>
        </p:nvSpPr>
        <p:spPr/>
        <p:txBody>
          <a:bodyPr/>
          <a:lstStyle/>
          <a:p>
            <a:pPr>
              <a:defRPr/>
            </a:pPr>
            <a:fld id="{E83BF180-64DB-46C8-97E6-9ADC3C5A130E}"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29</a:t>
            </a:fld>
            <a:endParaRPr lang="de-DE" dirty="0"/>
          </a:p>
        </p:txBody>
      </p:sp>
      <p:sp>
        <p:nvSpPr>
          <p:cNvPr id="7" name="Textfeld 6"/>
          <p:cNvSpPr txBox="1"/>
          <p:nvPr/>
        </p:nvSpPr>
        <p:spPr>
          <a:xfrm>
            <a:off x="415505" y="2822083"/>
            <a:ext cx="3724447" cy="2492990"/>
          </a:xfrm>
          <a:prstGeom prst="rect">
            <a:avLst/>
          </a:prstGeom>
          <a:noFill/>
        </p:spPr>
        <p:txBody>
          <a:bodyPr wrap="square" rtlCol="0">
            <a:spAutoFit/>
          </a:bodyPr>
          <a:lstStyle/>
          <a:p>
            <a:endParaRPr lang="de-DE" sz="1800" dirty="0"/>
          </a:p>
          <a:p>
            <a:pPr marL="342900" indent="-342900">
              <a:buFont typeface="Arial" panose="020B0604020202020204" pitchFamily="34" charset="0"/>
              <a:buChar char="•"/>
            </a:pPr>
            <a:r>
              <a:rPr lang="de-DE" sz="2000" dirty="0"/>
              <a:t>Ohne zusätzliche Maßnahmen lassen sich Verriegelungseinrichtungen gering kodierten </a:t>
            </a:r>
            <a:r>
              <a:rPr lang="de-DE" sz="2000" dirty="0" err="1"/>
              <a:t>Betätigern</a:t>
            </a:r>
            <a:r>
              <a:rPr lang="de-DE" sz="2000" dirty="0"/>
              <a:t> in der Regel leicht manipulieren</a:t>
            </a:r>
          </a:p>
          <a:p>
            <a:pPr marL="285750" indent="-285750">
              <a:buFont typeface="Arial" panose="020B0604020202020204" pitchFamily="34" charset="0"/>
              <a:buChar char="•"/>
            </a:pPr>
            <a:endParaRPr lang="de-DE" sz="1800" dirty="0"/>
          </a:p>
        </p:txBody>
      </p:sp>
      <p:sp>
        <p:nvSpPr>
          <p:cNvPr id="19" name="Rechteck 18"/>
          <p:cNvSpPr/>
          <p:nvPr/>
        </p:nvSpPr>
        <p:spPr>
          <a:xfrm>
            <a:off x="417886" y="5733256"/>
            <a:ext cx="265682" cy="216024"/>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72000" tIns="36000" rIns="72000" bIns="36000" rtlCol="0" anchor="ctr"/>
          <a:lstStyle/>
          <a:p>
            <a:pPr algn="ctr"/>
            <a:endParaRPr lang="de-DE" dirty="0" err="1"/>
          </a:p>
        </p:txBody>
      </p:sp>
      <p:pic>
        <p:nvPicPr>
          <p:cNvPr id="11" name="Grafik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2870" y="2422828"/>
            <a:ext cx="4839376" cy="4102516"/>
          </a:xfrm>
          <a:prstGeom prst="rect">
            <a:avLst/>
          </a:prstGeom>
        </p:spPr>
      </p:pic>
      <p:sp>
        <p:nvSpPr>
          <p:cNvPr id="10" name="Textfeld 1"/>
          <p:cNvSpPr txBox="1">
            <a:spLocks noChangeArrowheads="1"/>
          </p:cNvSpPr>
          <p:nvPr/>
        </p:nvSpPr>
        <p:spPr bwMode="auto">
          <a:xfrm>
            <a:off x="7380312" y="5855470"/>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853296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spect="1" noChangeArrowheads="1"/>
          </p:cNvSpPr>
          <p:nvPr>
            <p:ph type="title"/>
          </p:nvPr>
        </p:nvSpPr>
        <p:spPr>
          <a:xfrm>
            <a:off x="504825" y="1228124"/>
            <a:ext cx="5939383" cy="8824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3-Stufen-Methode zur </a:t>
            </a:r>
            <a:br>
              <a:rPr lang="de-DE" altLang="de-DE" dirty="0"/>
            </a:br>
            <a:r>
              <a:rPr lang="de-DE" altLang="de-DE" dirty="0"/>
              <a:t>Vermeidung von Manipulationen:</a:t>
            </a:r>
          </a:p>
        </p:txBody>
      </p:sp>
      <p:sp>
        <p:nvSpPr>
          <p:cNvPr id="2" name="Datumsplatzhalter 1"/>
          <p:cNvSpPr>
            <a:spLocks noGrp="1"/>
          </p:cNvSpPr>
          <p:nvPr>
            <p:ph type="dt" sz="half" idx="10"/>
          </p:nvPr>
        </p:nvSpPr>
        <p:spPr/>
        <p:txBody>
          <a:bodyPr/>
          <a:lstStyle/>
          <a:p>
            <a:pPr>
              <a:defRPr/>
            </a:pPr>
            <a:fld id="{C132DF7E-3810-463E-B5AA-0C4C3818472C}" type="datetime1">
              <a:rPr lang="de-DE" smtClean="0"/>
              <a:t>02.02.2022</a:t>
            </a:fld>
            <a:endParaRPr lang="de-DE" dirty="0"/>
          </a:p>
        </p:txBody>
      </p:sp>
      <p:sp>
        <p:nvSpPr>
          <p:cNvPr id="6151"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a:solidFill>
                  <a:schemeClr val="bg1"/>
                </a:solidFill>
              </a:rPr>
              <a:t>Manipulation verhindern, Modul 4: Konstruktionsbeispiele</a:t>
            </a:r>
            <a:endParaRPr lang="de-DE" altLang="de-DE" sz="1300" dirty="0">
              <a:solidFill>
                <a:schemeClr val="bg1"/>
              </a:solidFill>
            </a:endParaRPr>
          </a:p>
        </p:txBody>
      </p:sp>
      <p:sp>
        <p:nvSpPr>
          <p:cNvPr id="6150" name="Foliennummernplatzhalter 3"/>
          <p:cNvSpPr>
            <a:spLocks noGrp="1"/>
          </p:cNvSpPr>
          <p:nvPr>
            <p:ph type="sldNum" sz="quarter" idx="12"/>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a:solidFill>
                  <a:schemeClr val="bg1"/>
                </a:solidFill>
              </a:rPr>
              <a:t>Seite </a:t>
            </a:r>
            <a:fld id="{3F29C903-9394-4F33-9B82-D734E8CB16E2}" type="slidenum">
              <a:rPr lang="de-DE" altLang="de-DE" sz="1300" smtClean="0">
                <a:solidFill>
                  <a:schemeClr val="bg1"/>
                </a:solidFill>
              </a:rPr>
              <a:pPr eaLnBrk="1" hangingPunct="1">
                <a:spcBef>
                  <a:spcPct val="0"/>
                </a:spcBef>
              </a:pPr>
              <a:t>3</a:t>
            </a:fld>
            <a:endParaRPr lang="de-DE" altLang="de-DE" sz="1300" dirty="0">
              <a:solidFill>
                <a:schemeClr val="bg1"/>
              </a:solidFill>
            </a:endParaRPr>
          </a:p>
        </p:txBody>
      </p:sp>
      <p:sp>
        <p:nvSpPr>
          <p:cNvPr id="3" name="Manipulation - Link"/>
          <p:cNvSpPr txBox="1"/>
          <p:nvPr/>
        </p:nvSpPr>
        <p:spPr>
          <a:xfrm>
            <a:off x="2827881" y="2303219"/>
            <a:ext cx="5344519" cy="578882"/>
          </a:xfrm>
          <a:prstGeom prst="roundRect">
            <a:avLst/>
          </a:prstGeom>
          <a:gradFill>
            <a:gsLst>
              <a:gs pos="0">
                <a:schemeClr val="accent5">
                  <a:shade val="51000"/>
                  <a:satMod val="130000"/>
                </a:schemeClr>
              </a:gs>
              <a:gs pos="76000">
                <a:schemeClr val="accent5">
                  <a:shade val="93000"/>
                  <a:satMod val="130000"/>
                </a:schemeClr>
              </a:gs>
              <a:gs pos="100000">
                <a:schemeClr val="accent5">
                  <a:shade val="94000"/>
                  <a:satMod val="135000"/>
                </a:schemeClr>
              </a:gs>
            </a:gsLst>
          </a:grad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de-DE"/>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800">
                <a:hlinkClick r:id="rId3"/>
              </a:rPr>
              <a:t>Manipulationsanreiz verhindern</a:t>
            </a:r>
            <a:endParaRPr lang="de-DE" sz="2800"/>
          </a:p>
        </p:txBody>
      </p:sp>
      <p:sp>
        <p:nvSpPr>
          <p:cNvPr id="18" name="Prozessbeobachtung - Oval"/>
          <p:cNvSpPr txBox="1"/>
          <p:nvPr/>
        </p:nvSpPr>
        <p:spPr>
          <a:xfrm>
            <a:off x="2683817" y="5265124"/>
            <a:ext cx="3242935" cy="995422"/>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de-DE" sz="1600" b="1" dirty="0"/>
              <a:t>Prozessbeobachtung bei geschlossener Schutzeinrichtung</a:t>
            </a:r>
            <a:endParaRPr lang="de-DE" dirty="0"/>
          </a:p>
        </p:txBody>
      </p:sp>
      <p:sp>
        <p:nvSpPr>
          <p:cNvPr id="16" name="zuverlässige Prozesse - Oval"/>
          <p:cNvSpPr txBox="1"/>
          <p:nvPr/>
        </p:nvSpPr>
        <p:spPr>
          <a:xfrm>
            <a:off x="1560854" y="3147621"/>
            <a:ext cx="5094776" cy="1774448"/>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de-DE" sz="1600" b="1" dirty="0"/>
              <a:t>Zuverlässige Prozesse</a:t>
            </a:r>
            <a:endParaRPr lang="de-DE" dirty="0"/>
          </a:p>
        </p:txBody>
      </p:sp>
      <p:sp>
        <p:nvSpPr>
          <p:cNvPr id="8" name="Störungsbeseitigung - Oval"/>
          <p:cNvSpPr txBox="1"/>
          <p:nvPr/>
        </p:nvSpPr>
        <p:spPr>
          <a:xfrm>
            <a:off x="171116" y="4756300"/>
            <a:ext cx="3176748" cy="995422"/>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lang="de-DE" sz="1600" b="1" dirty="0"/>
              <a:t>Einfache</a:t>
            </a:r>
          </a:p>
          <a:p>
            <a:pPr lvl="0" algn="ctr"/>
            <a:r>
              <a:rPr lang="de-DE" sz="1600" b="1" dirty="0"/>
              <a:t>Störungsbeseitigung</a:t>
            </a:r>
            <a:r>
              <a:rPr lang="de-DE" b="1" dirty="0"/>
              <a:t>  </a:t>
            </a:r>
          </a:p>
        </p:txBody>
      </p:sp>
      <p:sp>
        <p:nvSpPr>
          <p:cNvPr id="14" name="Antriebssteuerung - Oval"/>
          <p:cNvSpPr/>
          <p:nvPr/>
        </p:nvSpPr>
        <p:spPr>
          <a:xfrm>
            <a:off x="5626753" y="5144010"/>
            <a:ext cx="2961128" cy="1081980"/>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de-DE" sz="1600" b="1" dirty="0">
                <a:latin typeface="Arial" panose="020B0604020202020204" pitchFamily="34" charset="0"/>
                <a:ea typeface="Times New Roman" panose="02020603050405020304" pitchFamily="18" charset="0"/>
              </a:rPr>
              <a:t>Sichere</a:t>
            </a:r>
            <a:br>
              <a:rPr lang="de-DE" sz="1600" b="1" dirty="0">
                <a:latin typeface="Arial" panose="020B0604020202020204" pitchFamily="34" charset="0"/>
                <a:ea typeface="Times New Roman" panose="02020603050405020304" pitchFamily="18" charset="0"/>
              </a:rPr>
            </a:br>
            <a:r>
              <a:rPr lang="de-DE" sz="1600" b="1" dirty="0">
                <a:latin typeface="Arial" panose="020B0604020202020204" pitchFamily="34" charset="0"/>
                <a:ea typeface="Times New Roman" panose="02020603050405020304" pitchFamily="18" charset="0"/>
              </a:rPr>
              <a:t>Antriebssteuerung</a:t>
            </a:r>
            <a:endParaRPr lang="de-DE" dirty="0"/>
          </a:p>
        </p:txBody>
      </p:sp>
      <p:sp>
        <p:nvSpPr>
          <p:cNvPr id="7" name="Prozesstakte - Oval"/>
          <p:cNvSpPr/>
          <p:nvPr/>
        </p:nvSpPr>
        <p:spPr bwMode="auto">
          <a:xfrm>
            <a:off x="5626753" y="3990903"/>
            <a:ext cx="2905687" cy="1280855"/>
          </a:xfrm>
          <a:prstGeom prst="ellipse">
            <a:avLst/>
          </a:prstGeom>
          <a:solidFill>
            <a:srgbClr val="F2F2F2"/>
          </a:solidFill>
          <a:ln>
            <a:solidFill>
              <a:schemeClr val="bg2">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lvl="0" algn="ctr">
              <a:tabLst>
                <a:tab pos="318770" algn="l"/>
              </a:tabLst>
            </a:pPr>
            <a:r>
              <a:rPr lang="de-DE" sz="1600" b="1" dirty="0"/>
              <a:t>Ausreichend lange Prozesstakte</a:t>
            </a:r>
            <a:endParaRPr lang="de-DE" dirty="0"/>
          </a:p>
        </p:txBody>
      </p:sp>
      <p:sp>
        <p:nvSpPr>
          <p:cNvPr id="15" name="Schutzeinrichtungen - Oval"/>
          <p:cNvSpPr txBox="1"/>
          <p:nvPr/>
        </p:nvSpPr>
        <p:spPr>
          <a:xfrm>
            <a:off x="5402240" y="3076636"/>
            <a:ext cx="3346224" cy="995422"/>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lang="de-DE" sz="1600" b="1" dirty="0"/>
              <a:t>Einfache Handhabung</a:t>
            </a:r>
            <a:endParaRPr lang="de-DE" dirty="0"/>
          </a:p>
        </p:txBody>
      </p:sp>
      <p:sp>
        <p:nvSpPr>
          <p:cNvPr id="17" name="Problemlose Wiederinbetriebnahme - Oval"/>
          <p:cNvSpPr txBox="1"/>
          <p:nvPr/>
        </p:nvSpPr>
        <p:spPr>
          <a:xfrm>
            <a:off x="153381" y="3335877"/>
            <a:ext cx="2186371" cy="1514773"/>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de-DE" sz="1600" b="1" dirty="0"/>
              <a:t>Problemlose Wieder-</a:t>
            </a:r>
          </a:p>
          <a:p>
            <a:pPr algn="ctr"/>
            <a:r>
              <a:rPr lang="de-DE" sz="1600" b="1" dirty="0" err="1"/>
              <a:t>inbetriebnahme</a:t>
            </a:r>
            <a:endParaRPr lang="de-DE" dirty="0"/>
          </a:p>
        </p:txBody>
      </p:sp>
      <p:sp>
        <p:nvSpPr>
          <p:cNvPr id="19" name="Produktionsablauf - Oval"/>
          <p:cNvSpPr txBox="1"/>
          <p:nvPr/>
        </p:nvSpPr>
        <p:spPr>
          <a:xfrm>
            <a:off x="266973" y="2160198"/>
            <a:ext cx="2560908" cy="1255097"/>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de-DE" sz="1600" b="1" dirty="0"/>
              <a:t>Störungsfreier</a:t>
            </a:r>
          </a:p>
          <a:p>
            <a:pPr algn="ctr"/>
            <a:r>
              <a:rPr lang="de-DE" sz="1600" b="1" dirty="0"/>
              <a:t>Produktionsablauf</a:t>
            </a:r>
            <a:endParaRPr lang="de-DE" sz="1050" dirty="0"/>
          </a:p>
        </p:txBody>
      </p:sp>
      <p:sp>
        <p:nvSpPr>
          <p:cNvPr id="20" name="zuverlässige Prozesse - Text"/>
          <p:cNvSpPr txBox="1"/>
          <p:nvPr/>
        </p:nvSpPr>
        <p:spPr>
          <a:xfrm>
            <a:off x="755576" y="2797932"/>
            <a:ext cx="6585024" cy="2473826"/>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de-DE" sz="2400" b="1" dirty="0"/>
              <a:t>Zuverlässige Prozesse </a:t>
            </a:r>
            <a:r>
              <a:rPr lang="de-DE" sz="1800" dirty="0"/>
              <a:t>durch</a:t>
            </a:r>
          </a:p>
          <a:p>
            <a:pPr marL="171450" indent="-171450">
              <a:buFont typeface="Arial" panose="020B0604020202020204" pitchFamily="34" charset="0"/>
              <a:buChar char="•"/>
            </a:pPr>
            <a:r>
              <a:rPr lang="de-DE" sz="1800" dirty="0"/>
              <a:t>hochwertige Werkzeuge</a:t>
            </a:r>
          </a:p>
          <a:p>
            <a:pPr marL="171450" indent="-171450">
              <a:buFont typeface="Arial" panose="020B0604020202020204" pitchFamily="34" charset="0"/>
              <a:buChar char="•"/>
            </a:pPr>
            <a:r>
              <a:rPr lang="de-DE" sz="1800" dirty="0"/>
              <a:t>homogene Werkstoffe</a:t>
            </a:r>
          </a:p>
          <a:p>
            <a:pPr marL="171450" indent="-171450">
              <a:buFont typeface="Arial" panose="020B0604020202020204" pitchFamily="34" charset="0"/>
              <a:buChar char="•"/>
            </a:pPr>
            <a:r>
              <a:rPr lang="de-DE" sz="1800" dirty="0"/>
              <a:t>Entkopplung </a:t>
            </a:r>
            <a:r>
              <a:rPr lang="de-DE" sz="1800" dirty="0" err="1"/>
              <a:t>störungsbe­haf­te­ter</a:t>
            </a:r>
            <a:r>
              <a:rPr lang="de-DE" sz="1800" dirty="0"/>
              <a:t> Prozesse</a:t>
            </a:r>
          </a:p>
          <a:p>
            <a:pPr marL="171450" indent="-171450">
              <a:buFont typeface="Arial" panose="020B0604020202020204" pitchFamily="34" charset="0"/>
              <a:buChar char="•"/>
            </a:pPr>
            <a:r>
              <a:rPr lang="de-DE" sz="1800" dirty="0"/>
              <a:t>vorbeugende Instandhaltung</a:t>
            </a:r>
          </a:p>
          <a:p>
            <a:pPr marL="171450" indent="-171450">
              <a:buFont typeface="Arial" panose="020B0604020202020204" pitchFamily="34" charset="0"/>
              <a:buChar char="•"/>
            </a:pPr>
            <a:r>
              <a:rPr lang="de-DE" sz="1800" dirty="0"/>
              <a:t>etc.</a:t>
            </a:r>
          </a:p>
        </p:txBody>
      </p:sp>
      <p:sp>
        <p:nvSpPr>
          <p:cNvPr id="21" name="Prozessbeobachtung - Text"/>
          <p:cNvSpPr txBox="1"/>
          <p:nvPr/>
        </p:nvSpPr>
        <p:spPr>
          <a:xfrm>
            <a:off x="1542297" y="4581350"/>
            <a:ext cx="5508810" cy="1762720"/>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de-DE" sz="2800" b="1" dirty="0"/>
              <a:t>Prozessbeobachtung</a:t>
            </a:r>
            <a:r>
              <a:rPr lang="de-DE" sz="2000" dirty="0"/>
              <a:t> </a:t>
            </a:r>
            <a:r>
              <a:rPr lang="de-DE" sz="2800" b="1" dirty="0"/>
              <a:t>bei geschlossener Schutzeinrichtung</a:t>
            </a:r>
          </a:p>
        </p:txBody>
      </p:sp>
      <p:sp>
        <p:nvSpPr>
          <p:cNvPr id="22" name="Prozesstakte - Text"/>
          <p:cNvSpPr/>
          <p:nvPr/>
        </p:nvSpPr>
        <p:spPr bwMode="auto">
          <a:xfrm>
            <a:off x="4571999" y="3457627"/>
            <a:ext cx="4526047" cy="2254972"/>
          </a:xfrm>
          <a:prstGeom prst="ellipse">
            <a:avLst/>
          </a:prstGeom>
          <a:solidFill>
            <a:schemeClr val="accent4">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t" anchorCtr="0" compatLnSpc="1">
            <a:prstTxWarp prst="textNoShape">
              <a:avLst/>
            </a:prstTxWarp>
            <a:noAutofit/>
          </a:bodyPr>
          <a:lstStyle/>
          <a:p>
            <a:pPr lvl="0">
              <a:tabLst>
                <a:tab pos="318770" algn="l"/>
              </a:tabLst>
            </a:pPr>
            <a:r>
              <a:rPr lang="de-DE" sz="2800" b="1" dirty="0"/>
              <a:t>Ausreichend lange Prozesstakte</a:t>
            </a:r>
            <a:r>
              <a:rPr lang="de-DE" sz="2000" dirty="0"/>
              <a:t> mit Zeitvorgabe zur Störungsbeseitigung</a:t>
            </a:r>
          </a:p>
        </p:txBody>
      </p:sp>
      <p:sp>
        <p:nvSpPr>
          <p:cNvPr id="23" name="Störungsbeseitigung - Text"/>
          <p:cNvSpPr txBox="1"/>
          <p:nvPr/>
        </p:nvSpPr>
        <p:spPr>
          <a:xfrm>
            <a:off x="39720" y="4401910"/>
            <a:ext cx="5396376" cy="1690934"/>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r>
              <a:rPr lang="de-DE" sz="2000" dirty="0"/>
              <a:t>Schutzkonzept ermöglicht </a:t>
            </a:r>
            <a:r>
              <a:rPr lang="de-DE" sz="2800" b="1" dirty="0"/>
              <a:t>einfache Störungsbeseitigung</a:t>
            </a:r>
            <a:r>
              <a:rPr lang="de-DE" sz="2000" dirty="0"/>
              <a:t> </a:t>
            </a:r>
            <a:endParaRPr lang="de-DE" sz="2000" b="1" dirty="0"/>
          </a:p>
        </p:txBody>
      </p:sp>
      <p:sp>
        <p:nvSpPr>
          <p:cNvPr id="25" name="Schutzeinrichtungen - Text"/>
          <p:cNvSpPr txBox="1"/>
          <p:nvPr/>
        </p:nvSpPr>
        <p:spPr>
          <a:xfrm>
            <a:off x="3563888" y="2804565"/>
            <a:ext cx="5554810" cy="1306125"/>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36000" tIns="72000" rIns="36000" bIns="36000" rtlCol="0">
            <a:noAutofit/>
          </a:bodyPr>
          <a:lstStyle/>
          <a:p>
            <a:pPr lvl="0"/>
            <a:r>
              <a:rPr lang="de-DE" sz="2800" b="1" dirty="0"/>
              <a:t>Einfache Handhabung</a:t>
            </a:r>
            <a:r>
              <a:rPr lang="de-DE" sz="2800" dirty="0"/>
              <a:t> </a:t>
            </a:r>
            <a:r>
              <a:rPr lang="de-DE" sz="2000" dirty="0"/>
              <a:t>von Schutzeinrichtungen</a:t>
            </a:r>
          </a:p>
        </p:txBody>
      </p:sp>
      <p:sp>
        <p:nvSpPr>
          <p:cNvPr id="24" name="Antriebssteuerung - Text"/>
          <p:cNvSpPr/>
          <p:nvPr/>
        </p:nvSpPr>
        <p:spPr>
          <a:xfrm>
            <a:off x="4072664" y="4754713"/>
            <a:ext cx="5030102" cy="1583724"/>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p>
            <a:r>
              <a:rPr lang="de-DE" sz="2800" b="1" dirty="0">
                <a:latin typeface="Arial" panose="020B0604020202020204" pitchFamily="34" charset="0"/>
                <a:ea typeface="Times New Roman" panose="02020603050405020304" pitchFamily="18" charset="0"/>
              </a:rPr>
              <a:t>Sichere</a:t>
            </a:r>
            <a:r>
              <a:rPr lang="de-DE" sz="2800" dirty="0">
                <a:latin typeface="Arial" panose="020B0604020202020204" pitchFamily="34" charset="0"/>
                <a:ea typeface="Times New Roman" panose="02020603050405020304" pitchFamily="18" charset="0"/>
              </a:rPr>
              <a:t> </a:t>
            </a:r>
            <a:r>
              <a:rPr lang="de-DE" sz="2800" b="1" dirty="0">
                <a:latin typeface="Arial" panose="020B0604020202020204" pitchFamily="34" charset="0"/>
                <a:ea typeface="Times New Roman" panose="02020603050405020304" pitchFamily="18" charset="0"/>
              </a:rPr>
              <a:t>Antriebssteuerung</a:t>
            </a:r>
            <a:endParaRPr lang="de-DE" sz="2000" dirty="0"/>
          </a:p>
        </p:txBody>
      </p:sp>
      <p:sp>
        <p:nvSpPr>
          <p:cNvPr id="26" name="Problemlose Wiederinbetriebnahme - Text"/>
          <p:cNvSpPr txBox="1"/>
          <p:nvPr/>
        </p:nvSpPr>
        <p:spPr>
          <a:xfrm>
            <a:off x="58217" y="2800048"/>
            <a:ext cx="3577679" cy="2573164"/>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lIns="0" rIns="0" rtlCol="0">
            <a:noAutofit/>
          </a:bodyPr>
          <a:lstStyle/>
          <a:p>
            <a:r>
              <a:rPr lang="de-DE" sz="2800" b="1" dirty="0"/>
              <a:t>Problemlose</a:t>
            </a:r>
            <a:r>
              <a:rPr lang="de-DE" sz="2800" dirty="0"/>
              <a:t> </a:t>
            </a:r>
            <a:br>
              <a:rPr lang="de-DE" sz="2800" dirty="0"/>
            </a:br>
            <a:r>
              <a:rPr lang="de-DE" sz="2800" b="1" dirty="0"/>
              <a:t>Wieder-</a:t>
            </a:r>
            <a:br>
              <a:rPr lang="de-DE" sz="2800" b="1" dirty="0"/>
            </a:br>
            <a:r>
              <a:rPr lang="de-DE" sz="2800" b="1" dirty="0" err="1"/>
              <a:t>inbetriebnahme</a:t>
            </a:r>
            <a:r>
              <a:rPr lang="de-DE" sz="2000" dirty="0"/>
              <a:t> </a:t>
            </a:r>
            <a:br>
              <a:rPr lang="de-DE" sz="2000" dirty="0"/>
            </a:br>
            <a:r>
              <a:rPr lang="de-DE" sz="2000" dirty="0"/>
              <a:t>nach Prozesshalt</a:t>
            </a:r>
          </a:p>
        </p:txBody>
      </p:sp>
      <p:sp>
        <p:nvSpPr>
          <p:cNvPr id="27" name="Produktionsablauf - Text"/>
          <p:cNvSpPr txBox="1"/>
          <p:nvPr/>
        </p:nvSpPr>
        <p:spPr>
          <a:xfrm>
            <a:off x="24460" y="1836650"/>
            <a:ext cx="4943608" cy="1859242"/>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lIns="0" tIns="144000" rIns="0" bIns="0" rtlCol="0">
            <a:noAutofit/>
          </a:bodyPr>
          <a:lstStyle/>
          <a:p>
            <a:r>
              <a:rPr lang="de-DE" sz="2800" b="1" dirty="0"/>
              <a:t>Schutzeinrichtungen </a:t>
            </a:r>
            <a:br>
              <a:rPr lang="de-DE" sz="2800" b="1" dirty="0"/>
            </a:br>
            <a:r>
              <a:rPr lang="de-DE" sz="2800" b="1" dirty="0"/>
              <a:t>behindern nicht </a:t>
            </a:r>
            <a:br>
              <a:rPr lang="de-DE" sz="2000" b="1" dirty="0"/>
            </a:br>
            <a:r>
              <a:rPr lang="de-DE" sz="2000" dirty="0"/>
              <a:t>den Produktionsablauf</a:t>
            </a:r>
          </a:p>
        </p:txBody>
      </p:sp>
      <p:grpSp>
        <p:nvGrpSpPr>
          <p:cNvPr id="29" name="Vordergrund für den Druck"/>
          <p:cNvGrpSpPr/>
          <p:nvPr/>
        </p:nvGrpSpPr>
        <p:grpSpPr>
          <a:xfrm>
            <a:off x="0" y="979141"/>
            <a:ext cx="9144000" cy="5388322"/>
            <a:chOff x="0" y="980728"/>
            <a:chExt cx="9144000" cy="5388322"/>
          </a:xfrm>
        </p:grpSpPr>
        <p:sp>
          <p:nvSpPr>
            <p:cNvPr id="30" name="Rechteck 29"/>
            <p:cNvSpPr/>
            <p:nvPr/>
          </p:nvSpPr>
          <p:spPr bwMode="auto">
            <a:xfrm>
              <a:off x="0" y="980728"/>
              <a:ext cx="9144000" cy="53883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31" name="Prozessbeobachtung - Text"/>
            <p:cNvSpPr txBox="1"/>
            <p:nvPr/>
          </p:nvSpPr>
          <p:spPr>
            <a:xfrm>
              <a:off x="2737908" y="5055812"/>
              <a:ext cx="3242935" cy="1175362"/>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de-DE" sz="1600" b="1" dirty="0"/>
                <a:t>Prozessbeobachtung</a:t>
              </a:r>
              <a:r>
                <a:rPr lang="de-DE" dirty="0"/>
                <a:t> </a:t>
              </a:r>
              <a:r>
                <a:rPr lang="de-DE" sz="1600" b="1" dirty="0"/>
                <a:t>bei geschlossener Schutzeinrichtung</a:t>
              </a:r>
              <a:endParaRPr lang="de-DE" dirty="0"/>
            </a:p>
          </p:txBody>
        </p:sp>
        <p:sp>
          <p:nvSpPr>
            <p:cNvPr id="32" name="Zuverlässige Prozesse - Text"/>
            <p:cNvSpPr txBox="1"/>
            <p:nvPr/>
          </p:nvSpPr>
          <p:spPr>
            <a:xfrm>
              <a:off x="1835561" y="3206039"/>
              <a:ext cx="5094776" cy="1774448"/>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de-DE" sz="1600" b="1" dirty="0"/>
                <a:t>Zuverlässige Prozesse </a:t>
              </a:r>
              <a:r>
                <a:rPr lang="de-DE" dirty="0"/>
                <a:t>durch</a:t>
              </a:r>
            </a:p>
            <a:p>
              <a:pPr marL="171450" indent="-171450">
                <a:buFont typeface="Arial" panose="020B0604020202020204" pitchFamily="34" charset="0"/>
                <a:buChar char="•"/>
              </a:pPr>
              <a:r>
                <a:rPr lang="de-DE" dirty="0"/>
                <a:t>hochwertige Werkzeuge</a:t>
              </a:r>
            </a:p>
            <a:p>
              <a:pPr marL="171450" indent="-171450">
                <a:buFont typeface="Arial" panose="020B0604020202020204" pitchFamily="34" charset="0"/>
                <a:buChar char="•"/>
              </a:pPr>
              <a:r>
                <a:rPr lang="de-DE" dirty="0"/>
                <a:t>homogene Werkstoffe</a:t>
              </a:r>
            </a:p>
            <a:p>
              <a:pPr marL="171450" indent="-171450">
                <a:buFont typeface="Arial" panose="020B0604020202020204" pitchFamily="34" charset="0"/>
                <a:buChar char="•"/>
              </a:pPr>
              <a:r>
                <a:rPr lang="de-DE" dirty="0"/>
                <a:t>Entkopplung </a:t>
              </a:r>
              <a:r>
                <a:rPr lang="de-DE" dirty="0" err="1"/>
                <a:t>störungsbe­haf­te­ter</a:t>
              </a:r>
              <a:r>
                <a:rPr lang="de-DE" dirty="0"/>
                <a:t> Prozesse</a:t>
              </a:r>
            </a:p>
            <a:p>
              <a:pPr marL="171450" indent="-171450">
                <a:buFont typeface="Arial" panose="020B0604020202020204" pitchFamily="34" charset="0"/>
                <a:buChar char="•"/>
              </a:pPr>
              <a:r>
                <a:rPr lang="de-DE" dirty="0"/>
                <a:t>vorbeugende Instandhaltung</a:t>
              </a:r>
            </a:p>
            <a:p>
              <a:pPr marL="171450" indent="-171450">
                <a:buFont typeface="Arial" panose="020B0604020202020204" pitchFamily="34" charset="0"/>
                <a:buChar char="•"/>
              </a:pPr>
              <a:r>
                <a:rPr lang="de-DE" dirty="0"/>
                <a:t>etc.</a:t>
              </a:r>
            </a:p>
          </p:txBody>
        </p:sp>
        <p:sp>
          <p:nvSpPr>
            <p:cNvPr id="33" name="Manipulationsanreiz verhindern"/>
            <p:cNvSpPr txBox="1"/>
            <p:nvPr/>
          </p:nvSpPr>
          <p:spPr>
            <a:xfrm>
              <a:off x="3203848" y="2278555"/>
              <a:ext cx="4555095" cy="510778"/>
            </a:xfrm>
            <a:prstGeom prst="roundRect">
              <a:avLst/>
            </a:prstGeom>
            <a:gradFill>
              <a:gsLst>
                <a:gs pos="0">
                  <a:schemeClr val="accent5">
                    <a:shade val="51000"/>
                    <a:satMod val="130000"/>
                  </a:schemeClr>
                </a:gs>
                <a:gs pos="76000">
                  <a:schemeClr val="accent5">
                    <a:shade val="93000"/>
                    <a:satMod val="130000"/>
                  </a:schemeClr>
                </a:gs>
                <a:gs pos="100000">
                  <a:schemeClr val="accent5">
                    <a:shade val="94000"/>
                    <a:satMod val="135000"/>
                  </a:schemeClr>
                </a:gs>
              </a:gsLst>
            </a:grad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de-DE"/>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hlinkClick r:id="rId4"/>
                </a:rPr>
                <a:t>Manipulationsanreiz verhindern</a:t>
              </a:r>
              <a:endParaRPr lang="de-DE" dirty="0"/>
            </a:p>
          </p:txBody>
        </p:sp>
        <p:sp>
          <p:nvSpPr>
            <p:cNvPr id="34" name="Prozesstakte - Text"/>
            <p:cNvSpPr/>
            <p:nvPr/>
          </p:nvSpPr>
          <p:spPr bwMode="auto">
            <a:xfrm>
              <a:off x="6055374" y="3990903"/>
              <a:ext cx="2871346" cy="1280855"/>
            </a:xfrm>
            <a:prstGeom prst="ellipse">
              <a:avLst/>
            </a:prstGeom>
            <a:solidFill>
              <a:schemeClr val="accent4">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lvl="0">
                <a:tabLst>
                  <a:tab pos="318770" algn="l"/>
                </a:tabLst>
              </a:pPr>
              <a:r>
                <a:rPr lang="de-DE" sz="1600" b="1" dirty="0"/>
                <a:t>Ausreichend lange Prozesstakte</a:t>
              </a:r>
              <a:r>
                <a:rPr lang="de-DE" dirty="0"/>
                <a:t> </a:t>
              </a:r>
            </a:p>
            <a:p>
              <a:pPr lvl="0">
                <a:tabLst>
                  <a:tab pos="318770" algn="l"/>
                </a:tabLst>
              </a:pPr>
              <a:r>
                <a:rPr lang="de-DE" dirty="0"/>
                <a:t>mit Zeitvorgabe zur Störungsbeseitigung</a:t>
              </a:r>
            </a:p>
          </p:txBody>
        </p:sp>
        <p:sp>
          <p:nvSpPr>
            <p:cNvPr id="36" name="Antriebssteuerung - Text"/>
            <p:cNvSpPr/>
            <p:nvPr/>
          </p:nvSpPr>
          <p:spPr>
            <a:xfrm>
              <a:off x="5626753" y="5144010"/>
              <a:ext cx="2961128" cy="1081980"/>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p>
              <a:r>
                <a:rPr lang="de-DE" sz="1600" b="1" dirty="0">
                  <a:latin typeface="Arial" panose="020B0604020202020204" pitchFamily="34" charset="0"/>
                  <a:ea typeface="Times New Roman" panose="02020603050405020304" pitchFamily="18" charset="0"/>
                </a:rPr>
                <a:t>Sichere</a:t>
              </a:r>
              <a:r>
                <a:rPr lang="de-DE" sz="1600" dirty="0">
                  <a:latin typeface="Arial" panose="020B0604020202020204" pitchFamily="34" charset="0"/>
                  <a:ea typeface="Times New Roman" panose="02020603050405020304" pitchFamily="18" charset="0"/>
                </a:rPr>
                <a:t> </a:t>
              </a:r>
              <a:r>
                <a:rPr lang="de-DE" sz="1600" b="1" dirty="0">
                  <a:latin typeface="Arial" panose="020B0604020202020204" pitchFamily="34" charset="0"/>
                  <a:ea typeface="Times New Roman" panose="02020603050405020304" pitchFamily="18" charset="0"/>
                </a:rPr>
                <a:t>Antriebssteuerung</a:t>
              </a:r>
              <a:endParaRPr lang="de-DE" dirty="0"/>
            </a:p>
          </p:txBody>
        </p:sp>
        <p:sp>
          <p:nvSpPr>
            <p:cNvPr id="37" name="Schutzeinrichtungen - Text"/>
            <p:cNvSpPr txBox="1"/>
            <p:nvPr/>
          </p:nvSpPr>
          <p:spPr>
            <a:xfrm>
              <a:off x="5535894" y="3076636"/>
              <a:ext cx="3142846" cy="995422"/>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36000" rIns="36000" rtlCol="0">
              <a:noAutofit/>
            </a:bodyPr>
            <a:lstStyle/>
            <a:p>
              <a:pPr lvl="0"/>
              <a:r>
                <a:rPr lang="de-DE" sz="1600" b="1" dirty="0"/>
                <a:t>Einfache Handhabung </a:t>
              </a:r>
              <a:r>
                <a:rPr lang="de-DE" dirty="0"/>
                <a:t>von Schutzeinrichtungen</a:t>
              </a:r>
            </a:p>
          </p:txBody>
        </p:sp>
        <p:sp>
          <p:nvSpPr>
            <p:cNvPr id="38" name="Problemlose Wiederinbetriebnahme - Text"/>
            <p:cNvSpPr txBox="1"/>
            <p:nvPr/>
          </p:nvSpPr>
          <p:spPr>
            <a:xfrm>
              <a:off x="153381" y="3335877"/>
              <a:ext cx="2402395" cy="1514773"/>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tIns="36000" bIns="36000" rtlCol="0">
              <a:noAutofit/>
            </a:bodyPr>
            <a:lstStyle/>
            <a:p>
              <a:r>
                <a:rPr lang="de-DE" sz="1600" b="1" dirty="0"/>
                <a:t>Problemlose Wieder-inbetriebnahme</a:t>
              </a:r>
            </a:p>
            <a:p>
              <a:r>
                <a:rPr lang="de-DE" dirty="0"/>
                <a:t>nach Prozesshalt</a:t>
              </a:r>
            </a:p>
          </p:txBody>
        </p:sp>
        <p:sp>
          <p:nvSpPr>
            <p:cNvPr id="39" name="Produktionsablauf - Text"/>
            <p:cNvSpPr txBox="1"/>
            <p:nvPr/>
          </p:nvSpPr>
          <p:spPr>
            <a:xfrm>
              <a:off x="58218" y="2177018"/>
              <a:ext cx="2983024" cy="1158860"/>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36000" rIns="36000" rtlCol="0">
              <a:noAutofit/>
            </a:bodyPr>
            <a:lstStyle/>
            <a:p>
              <a:r>
                <a:rPr lang="de-DE" sz="1600" b="1" dirty="0"/>
                <a:t>Schutzeinrichtungen behindern nicht </a:t>
              </a:r>
              <a:br>
                <a:rPr lang="de-DE" sz="1600" b="1" dirty="0"/>
              </a:br>
              <a:r>
                <a:rPr lang="de-DE" dirty="0"/>
                <a:t>den Produktionsablauf</a:t>
              </a:r>
            </a:p>
          </p:txBody>
        </p:sp>
        <p:sp>
          <p:nvSpPr>
            <p:cNvPr id="40" name="Rechteck 39"/>
            <p:cNvSpPr/>
            <p:nvPr/>
          </p:nvSpPr>
          <p:spPr>
            <a:xfrm>
              <a:off x="504824" y="1227232"/>
              <a:ext cx="7019503" cy="88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sz="2600" b="1" dirty="0">
                  <a:solidFill>
                    <a:srgbClr val="004994"/>
                  </a:solidFill>
                  <a:latin typeface="+mj-lt"/>
                  <a:ea typeface="+mj-ea"/>
                  <a:cs typeface="+mj-cs"/>
                </a:rPr>
                <a:t>3-Stufen-Methode zur </a:t>
              </a:r>
              <a:br>
                <a:rPr lang="de-DE" altLang="de-DE" sz="2600" b="1" dirty="0">
                  <a:solidFill>
                    <a:srgbClr val="004994"/>
                  </a:solidFill>
                  <a:latin typeface="+mj-lt"/>
                  <a:ea typeface="+mj-ea"/>
                  <a:cs typeface="+mj-cs"/>
                </a:rPr>
              </a:br>
              <a:r>
                <a:rPr lang="de-DE" altLang="de-DE" sz="2600" b="1" dirty="0">
                  <a:solidFill>
                    <a:srgbClr val="004994"/>
                  </a:solidFill>
                  <a:latin typeface="+mj-lt"/>
                  <a:ea typeface="+mj-ea"/>
                  <a:cs typeface="+mj-cs"/>
                </a:rPr>
                <a:t>Vermeidung von Manipulationen:</a:t>
              </a:r>
              <a:endParaRPr lang="de-DE" sz="2600" b="1" dirty="0">
                <a:solidFill>
                  <a:srgbClr val="004994"/>
                </a:solidFill>
                <a:latin typeface="+mj-lt"/>
                <a:ea typeface="+mj-ea"/>
                <a:cs typeface="+mj-cs"/>
              </a:endParaRPr>
            </a:p>
          </p:txBody>
        </p:sp>
        <p:sp>
          <p:nvSpPr>
            <p:cNvPr id="35" name="Störungsbeseitigung - Text"/>
            <p:cNvSpPr txBox="1"/>
            <p:nvPr/>
          </p:nvSpPr>
          <p:spPr>
            <a:xfrm>
              <a:off x="39720" y="4756300"/>
              <a:ext cx="3164128" cy="995422"/>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r>
                <a:rPr lang="de-DE" dirty="0"/>
                <a:t>Schutzkonzept ermöglicht </a:t>
              </a:r>
              <a:r>
                <a:rPr lang="de-DE" sz="1600" b="1" dirty="0"/>
                <a:t>einfache Störungsbeseitigung  </a:t>
              </a:r>
              <a:r>
                <a:rPr lang="de-DE" b="1" dirty="0"/>
                <a:t>  </a:t>
              </a:r>
            </a:p>
          </p:txBody>
        </p:sp>
      </p:grpSp>
    </p:spTree>
    <p:extLst>
      <p:ext uri="{BB962C8B-B14F-4D97-AF65-F5344CB8AC3E}">
        <p14:creationId xmlns:p14="http://schemas.microsoft.com/office/powerpoint/2010/main" val="16947900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18"/>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55" restart="whenNotActive" fill="hold" evtFilter="cancelBubble" nodeType="interactiveSeq">
                <p:stCondLst>
                  <p:cond evt="onClick" delay="0">
                    <p:tgtEl>
                      <p:spTgt spid="27"/>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withEffect">
                                  <p:stCondLst>
                                    <p:cond delay="0"/>
                                  </p:stCondLst>
                                  <p:childTnLst>
                                    <p:animEffect transition="out" filter="fade">
                                      <p:cBhvr>
                                        <p:cTn id="59" dur="500"/>
                                        <p:tgtEl>
                                          <p:spTgt spid="27"/>
                                        </p:tgtEl>
                                      </p:cBhvr>
                                    </p:animEffect>
                                    <p:set>
                                      <p:cBhvr>
                                        <p:cTn id="6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3" restart="whenNotActive" fill="hold" evtFilter="cancelBubble" nodeType="interactiveSeq">
                <p:stCondLst>
                  <p:cond evt="onClick" delay="0">
                    <p:tgtEl>
                      <p:spTgt spid="21"/>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5" restart="whenNotActive" fill="hold" evtFilter="cancelBubble" nodeType="interactiveSeq">
                <p:stCondLst>
                  <p:cond evt="onClick" delay="0">
                    <p:tgtEl>
                      <p:spTgt spid="2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22"/>
                                        </p:tgtEl>
                                      </p:cBhvr>
                                    </p:animEffect>
                                    <p:set>
                                      <p:cBhvr>
                                        <p:cTn id="9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1" restart="whenNotActive" fill="hold" evtFilter="cancelBubble" nodeType="interactiveSeq">
                <p:stCondLst>
                  <p:cond evt="onClick" delay="0">
                    <p:tgtEl>
                      <p:spTgt spid="25"/>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25"/>
                                        </p:tgtEl>
                                      </p:cBhvr>
                                    </p:animEffect>
                                    <p:set>
                                      <p:cBhvr>
                                        <p:cTn id="9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97" restart="whenNotActive" fill="hold" evtFilter="cancelBubble" nodeType="interactiveSeq">
                <p:stCondLst>
                  <p:cond evt="onClick" delay="0">
                    <p:tgtEl>
                      <p:spTgt spid="20"/>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20"/>
                                        </p:tgtEl>
                                      </p:cBhvr>
                                    </p:animEffect>
                                    <p:set>
                                      <p:cBhvr>
                                        <p:cTn id="10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P spid="24" grpId="0" animBg="1"/>
      <p:bldP spid="24" grpId="1" animBg="1"/>
      <p:bldP spid="26" grpId="0" animBg="1"/>
      <p:bldP spid="26" grpId="1" animBg="1"/>
      <p:bldP spid="27" grpId="0" animBg="1"/>
      <p:bldP spid="2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dirty="0"/>
              <a:t>Lösung A: </a:t>
            </a:r>
            <a:br>
              <a:rPr lang="de-DE" sz="2600" dirty="0"/>
            </a:br>
            <a:r>
              <a:rPr lang="de-DE" sz="2600" dirty="0"/>
              <a:t>Verriegelungseinrichtung mit hoher Kodierungsstufe</a:t>
            </a:r>
          </a:p>
        </p:txBody>
      </p:sp>
      <p:sp>
        <p:nvSpPr>
          <p:cNvPr id="3" name="Datumsplatzhalter 2"/>
          <p:cNvSpPr>
            <a:spLocks noGrp="1"/>
          </p:cNvSpPr>
          <p:nvPr>
            <p:ph type="dt" sz="half" idx="10"/>
          </p:nvPr>
        </p:nvSpPr>
        <p:spPr/>
        <p:txBody>
          <a:bodyPr/>
          <a:lstStyle/>
          <a:p>
            <a:pPr>
              <a:defRPr/>
            </a:pPr>
            <a:fld id="{E83BF180-64DB-46C8-97E6-9ADC3C5A130E}"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30</a:t>
            </a:fld>
            <a:endParaRPr lang="de-DE" dirty="0"/>
          </a:p>
        </p:txBody>
      </p:sp>
      <p:pic>
        <p:nvPicPr>
          <p:cNvPr id="1027" name="Picture 3" descr="M:\ifa\f5\intern\otto.stefan\2014 23209 IFA Manipulation verhindern\DGUV LUG Unterrichtsmaterialien\Zeichnungen von Hüter\IFA Manip Bauart2 hochkodiert RZbu 300 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61" y="2805651"/>
            <a:ext cx="2449914" cy="17682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a:spLocks noChangeArrowheads="1"/>
          </p:cNvSpPr>
          <p:nvPr/>
        </p:nvSpPr>
        <p:spPr bwMode="auto">
          <a:xfrm rot="16200000">
            <a:off x="5230527" y="3790928"/>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8" name="Textfeld 17"/>
          <p:cNvSpPr txBox="1"/>
          <p:nvPr/>
        </p:nvSpPr>
        <p:spPr>
          <a:xfrm>
            <a:off x="3906786" y="2760190"/>
            <a:ext cx="1208664" cy="1846659"/>
          </a:xfrm>
          <a:prstGeom prst="rect">
            <a:avLst/>
          </a:prstGeom>
          <a:noFill/>
        </p:spPr>
        <p:txBody>
          <a:bodyPr wrap="none" lIns="0" tIns="0" rIns="0" bIns="0" rtlCol="0">
            <a:spAutoFit/>
          </a:bodyPr>
          <a:lstStyle/>
          <a:p>
            <a:r>
              <a:rPr lang="de-DE" sz="12000" dirty="0">
                <a:solidFill>
                  <a:srgbClr val="92D050"/>
                </a:solidFill>
                <a:sym typeface="Wingdings"/>
              </a:rPr>
              <a:t></a:t>
            </a:r>
            <a:endParaRPr lang="de-DE" sz="12000" dirty="0">
              <a:solidFill>
                <a:srgbClr val="92D050"/>
              </a:solidFill>
            </a:endParaRPr>
          </a:p>
        </p:txBody>
      </p:sp>
      <p:sp>
        <p:nvSpPr>
          <p:cNvPr id="14" name="Textfeld 1"/>
          <p:cNvSpPr txBox="1">
            <a:spLocks noChangeArrowheads="1"/>
          </p:cNvSpPr>
          <p:nvPr/>
        </p:nvSpPr>
        <p:spPr bwMode="auto">
          <a:xfrm rot="16200000">
            <a:off x="2365488" y="3790927"/>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16" name="Picture 2" descr="M:\ifa\f5\intern\otto.stefan\2014 23209 IFA Manipulation verhindern\DGUV LUG Unterrichtsmaterialien\Zeichnungen von Hüter\IFA Manip Bauart2 niedrig kodiert RZbu 300 dp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793118"/>
            <a:ext cx="2467279" cy="17808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395536" y="4811668"/>
            <a:ext cx="8219215" cy="800219"/>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e-DE" sz="2000" dirty="0"/>
              <a:t>Verwendung von Verriegelungseinrichtungen der Bauart 2 </a:t>
            </a:r>
            <a:r>
              <a:rPr lang="de-DE" sz="2000" b="1" dirty="0"/>
              <a:t>(1)</a:t>
            </a:r>
            <a:r>
              <a:rPr lang="de-DE" sz="2000" dirty="0"/>
              <a:t> oder Bauart 4 </a:t>
            </a:r>
            <a:r>
              <a:rPr lang="de-DE" sz="2000" b="1" dirty="0"/>
              <a:t>(2) </a:t>
            </a:r>
            <a:r>
              <a:rPr lang="de-DE" sz="2000" dirty="0"/>
              <a:t>mit hoher Kodierungsstufe</a:t>
            </a:r>
            <a:endParaRPr lang="de-DE" dirty="0"/>
          </a:p>
          <a:p>
            <a:endParaRPr lang="de-DE" dirty="0" err="1"/>
          </a:p>
        </p:txBody>
      </p:sp>
      <p:sp>
        <p:nvSpPr>
          <p:cNvPr id="20" name="Textfeld 19"/>
          <p:cNvSpPr txBox="1"/>
          <p:nvPr/>
        </p:nvSpPr>
        <p:spPr>
          <a:xfrm>
            <a:off x="1140259" y="2760191"/>
            <a:ext cx="977832" cy="1846659"/>
          </a:xfrm>
          <a:prstGeom prst="rect">
            <a:avLst/>
          </a:prstGeom>
          <a:noFill/>
        </p:spPr>
        <p:txBody>
          <a:bodyPr wrap="none" lIns="0" tIns="0" rIns="0" bIns="0" rtlCol="0">
            <a:spAutoFit/>
          </a:bodyPr>
          <a:lstStyle/>
          <a:p>
            <a:r>
              <a:rPr lang="de-DE" sz="12000" dirty="0">
                <a:solidFill>
                  <a:srgbClr val="FF0000"/>
                </a:solidFill>
                <a:sym typeface="Wingdings"/>
              </a:rPr>
              <a:t></a:t>
            </a:r>
            <a:endParaRPr lang="de-DE" sz="12000" dirty="0">
              <a:solidFill>
                <a:srgbClr val="FF0000"/>
              </a:solidFill>
            </a:endParaRPr>
          </a:p>
        </p:txBody>
      </p:sp>
      <p:pic>
        <p:nvPicPr>
          <p:cNvPr id="2050" name="Picture 2" descr="M:\ifa\f5\intern\otto.stefan\2014 23209 IFA Manipulation verhindern\Karikaturist\Unterrichtsmaterialien\Bauart 2\IFA Manip Bauart4 RZbu 300 dpi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9294" y="2764750"/>
            <a:ext cx="2505458" cy="18085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1"/>
          <p:cNvSpPr txBox="1">
            <a:spLocks noChangeArrowheads="1"/>
          </p:cNvSpPr>
          <p:nvPr/>
        </p:nvSpPr>
        <p:spPr bwMode="auto">
          <a:xfrm rot="16200000">
            <a:off x="8070314" y="3790929"/>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22" name="Textfeld 21"/>
          <p:cNvSpPr txBox="1"/>
          <p:nvPr/>
        </p:nvSpPr>
        <p:spPr>
          <a:xfrm>
            <a:off x="6757691" y="2760126"/>
            <a:ext cx="1208664" cy="1846659"/>
          </a:xfrm>
          <a:prstGeom prst="rect">
            <a:avLst/>
          </a:prstGeom>
          <a:noFill/>
        </p:spPr>
        <p:txBody>
          <a:bodyPr wrap="none" lIns="0" tIns="0" rIns="0" bIns="0" rtlCol="0">
            <a:spAutoFit/>
          </a:bodyPr>
          <a:lstStyle/>
          <a:p>
            <a:r>
              <a:rPr lang="de-DE" sz="12000" dirty="0">
                <a:solidFill>
                  <a:srgbClr val="92D050"/>
                </a:solidFill>
                <a:sym typeface="Wingdings"/>
              </a:rPr>
              <a:t></a:t>
            </a:r>
            <a:endParaRPr lang="de-DE" sz="12000" dirty="0">
              <a:solidFill>
                <a:srgbClr val="92D050"/>
              </a:solidFill>
            </a:endParaRPr>
          </a:p>
        </p:txBody>
      </p:sp>
      <p:sp>
        <p:nvSpPr>
          <p:cNvPr id="23" name="Textfeld 22"/>
          <p:cNvSpPr txBox="1"/>
          <p:nvPr/>
        </p:nvSpPr>
        <p:spPr>
          <a:xfrm>
            <a:off x="5843369" y="2862245"/>
            <a:ext cx="382900" cy="307777"/>
          </a:xfrm>
          <a:prstGeom prst="rect">
            <a:avLst/>
          </a:prstGeom>
          <a:noFill/>
        </p:spPr>
        <p:txBody>
          <a:bodyPr wrap="square" lIns="0" tIns="0" rIns="0" bIns="0" rtlCol="0">
            <a:spAutoFit/>
          </a:bodyPr>
          <a:lstStyle/>
          <a:p>
            <a:r>
              <a:rPr lang="de-DE" sz="2000" b="1" dirty="0"/>
              <a:t>(2)</a:t>
            </a:r>
          </a:p>
        </p:txBody>
      </p:sp>
      <p:sp>
        <p:nvSpPr>
          <p:cNvPr id="6" name="Textfeld 5"/>
          <p:cNvSpPr txBox="1"/>
          <p:nvPr/>
        </p:nvSpPr>
        <p:spPr>
          <a:xfrm>
            <a:off x="3045735" y="2861348"/>
            <a:ext cx="312433" cy="307777"/>
          </a:xfrm>
          <a:prstGeom prst="rect">
            <a:avLst/>
          </a:prstGeom>
          <a:noFill/>
        </p:spPr>
        <p:txBody>
          <a:bodyPr wrap="square" lIns="0" tIns="0" rIns="0" bIns="0" rtlCol="0">
            <a:spAutoFit/>
          </a:bodyPr>
          <a:lstStyle/>
          <a:p>
            <a:r>
              <a:rPr lang="de-DE" sz="2000" b="1" dirty="0"/>
              <a:t>(1)</a:t>
            </a:r>
          </a:p>
        </p:txBody>
      </p:sp>
      <p:sp>
        <p:nvSpPr>
          <p:cNvPr id="19" name="Pfeil nach oben 18">
            <a:hlinkClick r:id="rId6"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Tree>
    <p:extLst>
      <p:ext uri="{BB962C8B-B14F-4D97-AF65-F5344CB8AC3E}">
        <p14:creationId xmlns:p14="http://schemas.microsoft.com/office/powerpoint/2010/main" val="2341304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1984177"/>
            <a:ext cx="5427176" cy="4319114"/>
          </a:xfrm>
          <a:prstGeom prst="rect">
            <a:avLst/>
          </a:prstGeom>
        </p:spPr>
      </p:pic>
      <p:sp>
        <p:nvSpPr>
          <p:cNvPr id="2" name="Titel 1"/>
          <p:cNvSpPr>
            <a:spLocks noGrp="1"/>
          </p:cNvSpPr>
          <p:nvPr>
            <p:ph type="title"/>
          </p:nvPr>
        </p:nvSpPr>
        <p:spPr/>
        <p:txBody>
          <a:bodyPr/>
          <a:lstStyle/>
          <a:p>
            <a:r>
              <a:rPr lang="de-DE" sz="2600" dirty="0"/>
              <a:t>Lösung B: </a:t>
            </a:r>
            <a:br>
              <a:rPr lang="de-DE" sz="2600" dirty="0"/>
            </a:br>
            <a:r>
              <a:rPr lang="de-DE" sz="2600" dirty="0"/>
              <a:t>Anbringung der Verriegelungseinrichtung an verdeckter Position</a:t>
            </a:r>
          </a:p>
        </p:txBody>
      </p:sp>
      <p:sp>
        <p:nvSpPr>
          <p:cNvPr id="3" name="Datumsplatzhalter 2"/>
          <p:cNvSpPr>
            <a:spLocks noGrp="1"/>
          </p:cNvSpPr>
          <p:nvPr>
            <p:ph type="dt" sz="half" idx="10"/>
          </p:nvPr>
        </p:nvSpPr>
        <p:spPr/>
        <p:txBody>
          <a:bodyPr/>
          <a:lstStyle/>
          <a:p>
            <a:pPr>
              <a:defRPr/>
            </a:pPr>
            <a:fld id="{E83BF180-64DB-46C8-97E6-9ADC3C5A130E}"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31</a:t>
            </a:fld>
            <a:endParaRPr lang="de-DE" dirty="0"/>
          </a:p>
        </p:txBody>
      </p:sp>
      <p:sp>
        <p:nvSpPr>
          <p:cNvPr id="8" name="Pfeil nach oben 7">
            <a:hlinkClick r:id="rId4" action="ppaction://hlinksldjump"/>
          </p:cNvPr>
          <p:cNvSpPr/>
          <p:nvPr/>
        </p:nvSpPr>
        <p:spPr bwMode="auto">
          <a:xfrm>
            <a:off x="8207914" y="5622263"/>
            <a:ext cx="476065" cy="392771"/>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10" name="Textfeld 9"/>
          <p:cNvSpPr txBox="1"/>
          <p:nvPr/>
        </p:nvSpPr>
        <p:spPr>
          <a:xfrm>
            <a:off x="526711" y="2916121"/>
            <a:ext cx="3635127" cy="2154436"/>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e-DE" sz="2000" dirty="0"/>
              <a:t>Die Manipulation der Schutzeinrichtung durch Ersatzbetätigungselemente wird durch eine Anbringung der Verriegelungseinrichtung an verdeckter Position erschwert </a:t>
            </a:r>
          </a:p>
        </p:txBody>
      </p:sp>
      <p:sp>
        <p:nvSpPr>
          <p:cNvPr id="19" name="Rechteck 18"/>
          <p:cNvSpPr/>
          <p:nvPr/>
        </p:nvSpPr>
        <p:spPr>
          <a:xfrm>
            <a:off x="417886" y="5733256"/>
            <a:ext cx="265682" cy="216024"/>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72000" tIns="36000" rIns="72000" bIns="36000" rtlCol="0" anchor="ctr"/>
          <a:lstStyle/>
          <a:p>
            <a:pPr algn="ctr"/>
            <a:endParaRPr lang="de-DE" dirty="0" err="1"/>
          </a:p>
        </p:txBody>
      </p:sp>
      <p:sp>
        <p:nvSpPr>
          <p:cNvPr id="12" name="Textfeld 1"/>
          <p:cNvSpPr txBox="1">
            <a:spLocks noChangeArrowheads="1"/>
          </p:cNvSpPr>
          <p:nvPr/>
        </p:nvSpPr>
        <p:spPr bwMode="auto">
          <a:xfrm>
            <a:off x="7111701" y="5398261"/>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90118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0928" y="1791689"/>
            <a:ext cx="5763817" cy="4157591"/>
          </a:xfrm>
          <a:prstGeom prst="rect">
            <a:avLst/>
          </a:prstGeom>
        </p:spPr>
      </p:pic>
      <p:sp>
        <p:nvSpPr>
          <p:cNvPr id="2" name="Titel 1"/>
          <p:cNvSpPr>
            <a:spLocks noGrp="1"/>
          </p:cNvSpPr>
          <p:nvPr>
            <p:ph type="title"/>
          </p:nvPr>
        </p:nvSpPr>
        <p:spPr/>
        <p:txBody>
          <a:bodyPr/>
          <a:lstStyle/>
          <a:p>
            <a:r>
              <a:rPr lang="de-DE" dirty="0"/>
              <a:t>Lösung C: </a:t>
            </a:r>
            <a:br>
              <a:rPr lang="de-DE" dirty="0"/>
            </a:br>
            <a:r>
              <a:rPr lang="de-DE" dirty="0"/>
              <a:t>Öffner-Schließer-Kombination</a:t>
            </a:r>
          </a:p>
        </p:txBody>
      </p:sp>
      <p:sp>
        <p:nvSpPr>
          <p:cNvPr id="3" name="Datumsplatzhalter 2"/>
          <p:cNvSpPr>
            <a:spLocks noGrp="1"/>
          </p:cNvSpPr>
          <p:nvPr>
            <p:ph type="dt" sz="half" idx="10"/>
          </p:nvPr>
        </p:nvSpPr>
        <p:spPr/>
        <p:txBody>
          <a:bodyPr/>
          <a:lstStyle/>
          <a:p>
            <a:pPr>
              <a:defRPr/>
            </a:pPr>
            <a:fld id="{E83BF180-64DB-46C8-97E6-9ADC3C5A130E}"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32</a:t>
            </a:fld>
            <a:endParaRPr lang="de-DE" dirty="0"/>
          </a:p>
        </p:txBody>
      </p:sp>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9" name="Textfeld 1"/>
          <p:cNvSpPr txBox="1">
            <a:spLocks noChangeArrowheads="1"/>
          </p:cNvSpPr>
          <p:nvPr/>
        </p:nvSpPr>
        <p:spPr bwMode="auto">
          <a:xfrm>
            <a:off x="4281093" y="5905166"/>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7" name="Textfeld 6"/>
          <p:cNvSpPr txBox="1"/>
          <p:nvPr/>
        </p:nvSpPr>
        <p:spPr>
          <a:xfrm>
            <a:off x="475176" y="2275622"/>
            <a:ext cx="3952808" cy="3785652"/>
          </a:xfrm>
          <a:prstGeom prst="rect">
            <a:avLst/>
          </a:prstGeom>
          <a:noFill/>
        </p:spPr>
        <p:txBody>
          <a:bodyPr wrap="square" rtlCol="0">
            <a:spAutoFit/>
          </a:bodyPr>
          <a:lstStyle/>
          <a:p>
            <a:pPr marL="342900" indent="-342900">
              <a:buFont typeface="Arial" panose="020B0604020202020204" pitchFamily="34" charset="0"/>
              <a:buChar char="•"/>
            </a:pPr>
            <a:r>
              <a:rPr lang="de-DE" sz="2000" dirty="0"/>
              <a:t>Kombination zweier Bauart 1 Schalter, von denen einer als Öffner, der andere als Schließer verwendet wird</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Überwachung auf Plausibilität in der Maschinensteuerung: Manipulation wird sicher </a:t>
            </a:r>
            <a:br>
              <a:rPr lang="de-DE" sz="2000" dirty="0"/>
            </a:br>
            <a:r>
              <a:rPr lang="de-DE" sz="2000" dirty="0"/>
              <a:t>erkannt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Achtung: unlösbare Befestigung verwenden!</a:t>
            </a:r>
          </a:p>
        </p:txBody>
      </p:sp>
    </p:spTree>
    <p:extLst>
      <p:ext uri="{BB962C8B-B14F-4D97-AF65-F5344CB8AC3E}">
        <p14:creationId xmlns:p14="http://schemas.microsoft.com/office/powerpoint/2010/main" val="4185429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356038"/>
            <a:ext cx="4370803" cy="3340501"/>
          </a:xfrm>
          <a:prstGeom prst="rect">
            <a:avLst/>
          </a:prstGeom>
        </p:spPr>
      </p:pic>
      <p:sp>
        <p:nvSpPr>
          <p:cNvPr id="2" name="Titel 1"/>
          <p:cNvSpPr>
            <a:spLocks noGrp="1"/>
          </p:cNvSpPr>
          <p:nvPr>
            <p:ph type="title"/>
          </p:nvPr>
        </p:nvSpPr>
        <p:spPr/>
        <p:txBody>
          <a:bodyPr/>
          <a:lstStyle/>
          <a:p>
            <a:r>
              <a:rPr lang="de-DE" dirty="0"/>
              <a:t>Kodierte Schutzeinrichtungen am …</a:t>
            </a:r>
            <a:br>
              <a:rPr lang="de-DE" dirty="0"/>
            </a:br>
            <a:br>
              <a:rPr lang="de-DE" dirty="0"/>
            </a:br>
            <a:r>
              <a:rPr lang="de-DE" sz="2400" kern="1200" dirty="0">
                <a:solidFill>
                  <a:schemeClr val="tx1"/>
                </a:solidFill>
                <a:latin typeface="Arial" charset="0"/>
                <a:ea typeface="+mn-ea"/>
                <a:cs typeface="+mn-cs"/>
              </a:rPr>
              <a:t>Beispiel </a:t>
            </a:r>
            <a:r>
              <a:rPr lang="de-DE" sz="2400" kern="1200" dirty="0" err="1">
                <a:solidFill>
                  <a:schemeClr val="tx1"/>
                </a:solidFill>
                <a:latin typeface="Arial" charset="0"/>
                <a:ea typeface="+mn-ea"/>
                <a:cs typeface="+mn-cs"/>
              </a:rPr>
              <a:t>Flaschenkartonierer</a:t>
            </a:r>
            <a:endParaRPr lang="de-DE" sz="2400" kern="1200" dirty="0">
              <a:solidFill>
                <a:schemeClr val="tx1"/>
              </a:solidFill>
              <a:latin typeface="Arial" charset="0"/>
              <a:ea typeface="+mn-ea"/>
              <a:cs typeface="+mn-cs"/>
            </a:endParaRPr>
          </a:p>
        </p:txBody>
      </p:sp>
      <p:sp>
        <p:nvSpPr>
          <p:cNvPr id="3" name="Datumsplatzhalter 2"/>
          <p:cNvSpPr>
            <a:spLocks noGrp="1"/>
          </p:cNvSpPr>
          <p:nvPr>
            <p:ph type="dt" sz="half" idx="10"/>
          </p:nvPr>
        </p:nvSpPr>
        <p:spPr/>
        <p:txBody>
          <a:bodyPr/>
          <a:lstStyle/>
          <a:p>
            <a:pPr>
              <a:defRPr/>
            </a:pPr>
            <a:fld id="{783136E5-2413-412F-979B-1B17E2165C74}"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33</a:t>
            </a:fld>
            <a:endParaRPr lang="de-DE" dirty="0"/>
          </a:p>
        </p:txBody>
      </p:sp>
      <p:sp>
        <p:nvSpPr>
          <p:cNvPr id="7" name="Textfeld 6"/>
          <p:cNvSpPr txBox="1"/>
          <p:nvPr/>
        </p:nvSpPr>
        <p:spPr>
          <a:xfrm>
            <a:off x="416545" y="2711465"/>
            <a:ext cx="3795415" cy="3170099"/>
          </a:xfrm>
          <a:prstGeom prst="rect">
            <a:avLst/>
          </a:prstGeom>
          <a:noFill/>
        </p:spPr>
        <p:txBody>
          <a:bodyPr wrap="square" rtlCol="0">
            <a:spAutoFit/>
          </a:bodyPr>
          <a:lstStyle/>
          <a:p>
            <a:pPr marL="342900" indent="-342900">
              <a:buFont typeface="Arial" panose="020B0604020202020204" pitchFamily="34" charset="0"/>
              <a:buChar char="•"/>
            </a:pPr>
            <a:r>
              <a:rPr lang="de-DE" sz="2000" dirty="0"/>
              <a:t>Unterschiedliche Schutzeinrichtungen</a:t>
            </a:r>
          </a:p>
          <a:p>
            <a:pPr marL="285750" indent="-28575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Angepasst an die Werkstückgröße</a:t>
            </a:r>
          </a:p>
          <a:p>
            <a:pPr marL="285750" indent="-28575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Durch die größte Öffnung gehen alle Flaschen, aber auch Hand und Arm des Bedieners!</a:t>
            </a:r>
          </a:p>
        </p:txBody>
      </p:sp>
      <p:sp>
        <p:nvSpPr>
          <p:cNvPr id="8" name="Textfeld 1"/>
          <p:cNvSpPr txBox="1">
            <a:spLocks noChangeArrowheads="1"/>
          </p:cNvSpPr>
          <p:nvPr/>
        </p:nvSpPr>
        <p:spPr bwMode="auto">
          <a:xfrm>
            <a:off x="4574642" y="5808493"/>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273647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Lösung: Überwachung mit Produktcode </a:t>
            </a:r>
          </a:p>
        </p:txBody>
      </p:sp>
      <p:sp>
        <p:nvSpPr>
          <p:cNvPr id="3" name="Datumsplatzhalter 2"/>
          <p:cNvSpPr>
            <a:spLocks noGrp="1"/>
          </p:cNvSpPr>
          <p:nvPr>
            <p:ph type="dt" sz="half" idx="10"/>
          </p:nvPr>
        </p:nvSpPr>
        <p:spPr/>
        <p:txBody>
          <a:bodyPr/>
          <a:lstStyle/>
          <a:p>
            <a:pPr>
              <a:defRPr/>
            </a:pPr>
            <a:fld id="{82414636-8BC0-4426-99A0-B9A10102BB66}"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34</a:t>
            </a:fld>
            <a:endParaRPr lang="de-DE" dirty="0"/>
          </a:p>
        </p:txBody>
      </p:sp>
      <p:sp>
        <p:nvSpPr>
          <p:cNvPr id="7" name="Textfeld 6"/>
          <p:cNvSpPr txBox="1"/>
          <p:nvPr/>
        </p:nvSpPr>
        <p:spPr>
          <a:xfrm>
            <a:off x="413296" y="2417668"/>
            <a:ext cx="3150592" cy="2800767"/>
          </a:xfrm>
          <a:prstGeom prst="rect">
            <a:avLst/>
          </a:prstGeom>
          <a:noFill/>
        </p:spPr>
        <p:txBody>
          <a:bodyPr wrap="square" rtlCol="0">
            <a:spAutoFit/>
          </a:bodyPr>
          <a:lstStyle/>
          <a:p>
            <a:pPr marL="342900" indent="-342900">
              <a:buFont typeface="Arial" panose="020B0604020202020204" pitchFamily="34" charset="0"/>
              <a:buChar char="•"/>
            </a:pPr>
            <a:r>
              <a:rPr lang="de-DE" sz="2000" dirty="0"/>
              <a:t>Die Steuerung (SPS) erkennt, ob die verwendete kodierte </a:t>
            </a:r>
            <a:br>
              <a:rPr lang="de-DE" sz="2000" dirty="0"/>
            </a:br>
            <a:r>
              <a:rPr lang="de-DE" sz="2000" dirty="0"/>
              <a:t>Schutzeinrichtung zu dem momentan zu bearbeitenden Werkstück passt.</a:t>
            </a:r>
          </a:p>
          <a:p>
            <a:endParaRPr lang="de-DE" sz="1800" dirty="0"/>
          </a:p>
          <a:p>
            <a:endParaRPr lang="de-DE" sz="1800" dirty="0"/>
          </a:p>
        </p:txBody>
      </p:sp>
      <p:pic>
        <p:nvPicPr>
          <p:cNvPr id="8" name="Grafik 7"/>
          <p:cNvPicPr>
            <a:picLocks noChangeAspect="1"/>
          </p:cNvPicPr>
          <p:nvPr/>
        </p:nvPicPr>
        <p:blipFill>
          <a:blip r:embed="rId3"/>
          <a:stretch>
            <a:fillRect/>
          </a:stretch>
        </p:blipFill>
        <p:spPr>
          <a:xfrm>
            <a:off x="3996771" y="2565234"/>
            <a:ext cx="4893415" cy="2735974"/>
          </a:xfrm>
          <a:prstGeom prst="rect">
            <a:avLst/>
          </a:prstGeom>
        </p:spPr>
      </p:pic>
      <p:sp>
        <p:nvSpPr>
          <p:cNvPr id="9" name="Pfeil nach oben 8">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10" name="Textfeld 1"/>
          <p:cNvSpPr txBox="1">
            <a:spLocks noChangeArrowheads="1"/>
          </p:cNvSpPr>
          <p:nvPr/>
        </p:nvSpPr>
        <p:spPr bwMode="auto">
          <a:xfrm>
            <a:off x="4355976" y="5647522"/>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860522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589a6e-b4c7-462f-8fb7-16cc428012a0@dguv"/>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4579" y="1884050"/>
            <a:ext cx="5962578" cy="427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dirty="0"/>
              <a:t>Manipulation erkennen am …</a:t>
            </a:r>
            <a:br>
              <a:rPr lang="de-DE" dirty="0"/>
            </a:br>
            <a:br>
              <a:rPr lang="de-DE" dirty="0"/>
            </a:br>
            <a:r>
              <a:rPr lang="de-DE" sz="2400" kern="1200" dirty="0">
                <a:solidFill>
                  <a:schemeClr val="tx1"/>
                </a:solidFill>
                <a:latin typeface="Arial" charset="0"/>
                <a:ea typeface="+mn-ea"/>
                <a:cs typeface="+mn-cs"/>
              </a:rPr>
              <a:t>Beispiel Brotschneidemaschine</a:t>
            </a:r>
          </a:p>
        </p:txBody>
      </p:sp>
      <p:sp>
        <p:nvSpPr>
          <p:cNvPr id="3" name="Datumsplatzhalter 2"/>
          <p:cNvSpPr>
            <a:spLocks noGrp="1"/>
          </p:cNvSpPr>
          <p:nvPr>
            <p:ph type="dt" sz="half" idx="10"/>
          </p:nvPr>
        </p:nvSpPr>
        <p:spPr/>
        <p:txBody>
          <a:bodyPr/>
          <a:lstStyle/>
          <a:p>
            <a:pPr>
              <a:defRPr/>
            </a:pPr>
            <a:fld id="{4FC85A00-2823-4E43-954B-E01B3F5944B4}"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35</a:t>
            </a:fld>
            <a:endParaRPr lang="de-DE" dirty="0"/>
          </a:p>
        </p:txBody>
      </p:sp>
      <p:sp>
        <p:nvSpPr>
          <p:cNvPr id="7" name="Textfeld 6"/>
          <p:cNvSpPr txBox="1"/>
          <p:nvPr/>
        </p:nvSpPr>
        <p:spPr>
          <a:xfrm>
            <a:off x="411689" y="2745432"/>
            <a:ext cx="4721164" cy="2831544"/>
          </a:xfrm>
          <a:prstGeom prst="rect">
            <a:avLst/>
          </a:prstGeom>
          <a:noFill/>
        </p:spPr>
        <p:txBody>
          <a:bodyPr wrap="none" rtlCol="0">
            <a:spAutoFit/>
          </a:bodyPr>
          <a:lstStyle/>
          <a:p>
            <a:pPr marL="342900" indent="-342900">
              <a:buFont typeface="Arial" panose="020B0604020202020204" pitchFamily="34" charset="0"/>
              <a:buChar char="•"/>
            </a:pPr>
            <a:r>
              <a:rPr lang="de-DE" sz="2000" dirty="0"/>
              <a:t>Nach jedem Schneidevorgang muss </a:t>
            </a:r>
            <a:br>
              <a:rPr lang="de-DE" sz="2000" dirty="0"/>
            </a:br>
            <a:r>
              <a:rPr lang="de-DE" sz="2000" dirty="0"/>
              <a:t>der Deckel zur Entnahme geöffnet </a:t>
            </a:r>
            <a:br>
              <a:rPr lang="de-DE" sz="2000" dirty="0"/>
            </a:br>
            <a:r>
              <a:rPr lang="de-DE" sz="2000" dirty="0"/>
              <a:t>werden</a:t>
            </a:r>
          </a:p>
          <a:p>
            <a:pPr marL="285750" indent="-285750">
              <a:buFont typeface="Arial" panose="020B0604020202020204" pitchFamily="34" charset="0"/>
              <a:buChar char="•"/>
            </a:pPr>
            <a:endParaRPr lang="de-DE" sz="1800" dirty="0"/>
          </a:p>
          <a:p>
            <a:pPr marL="342900" indent="-342900">
              <a:buFont typeface="Arial" panose="020B0604020202020204" pitchFamily="34" charset="0"/>
              <a:buChar char="•"/>
            </a:pPr>
            <a:r>
              <a:rPr lang="de-DE" sz="2000" dirty="0"/>
              <a:t>Im Deckel ist eine elektrische</a:t>
            </a:r>
            <a:br>
              <a:rPr lang="de-DE" sz="2000" dirty="0"/>
            </a:br>
            <a:r>
              <a:rPr lang="de-DE" sz="2000" dirty="0"/>
              <a:t>Verriegelung mit dem Messerantrieb</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Bei manipulierter Verriegelung kann</a:t>
            </a:r>
            <a:br>
              <a:rPr lang="de-DE" sz="2000" dirty="0"/>
            </a:br>
            <a:r>
              <a:rPr lang="de-DE" sz="2000" dirty="0"/>
              <a:t>der Deckel offen bleiben</a:t>
            </a:r>
          </a:p>
        </p:txBody>
      </p:sp>
      <p:sp>
        <p:nvSpPr>
          <p:cNvPr id="11" name="Textfeld 1"/>
          <p:cNvSpPr txBox="1">
            <a:spLocks noChangeArrowheads="1"/>
          </p:cNvSpPr>
          <p:nvPr/>
        </p:nvSpPr>
        <p:spPr bwMode="auto">
          <a:xfrm>
            <a:off x="5508104" y="5815652"/>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250915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2966" y="2115301"/>
            <a:ext cx="5073199" cy="3738148"/>
          </a:xfrm>
          <a:prstGeom prst="rect">
            <a:avLst/>
          </a:prstGeom>
        </p:spPr>
      </p:pic>
      <p:sp>
        <p:nvSpPr>
          <p:cNvPr id="2" name="Titel 1"/>
          <p:cNvSpPr>
            <a:spLocks noGrp="1"/>
          </p:cNvSpPr>
          <p:nvPr>
            <p:ph type="title"/>
          </p:nvPr>
        </p:nvSpPr>
        <p:spPr/>
        <p:txBody>
          <a:bodyPr/>
          <a:lstStyle/>
          <a:p>
            <a:r>
              <a:rPr lang="de-DE"/>
              <a:t>Lösung: Überwachung des Zustandswechsels</a:t>
            </a:r>
          </a:p>
        </p:txBody>
      </p:sp>
      <p:sp>
        <p:nvSpPr>
          <p:cNvPr id="3" name="Datumsplatzhalter 2"/>
          <p:cNvSpPr>
            <a:spLocks noGrp="1"/>
          </p:cNvSpPr>
          <p:nvPr>
            <p:ph type="dt" sz="half" idx="10"/>
          </p:nvPr>
        </p:nvSpPr>
        <p:spPr/>
        <p:txBody>
          <a:bodyPr/>
          <a:lstStyle/>
          <a:p>
            <a:pPr>
              <a:defRPr/>
            </a:pPr>
            <a:fld id="{A38CED5F-DEB6-43DC-B641-1ED2FB551281}"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36</a:t>
            </a:fld>
            <a:endParaRPr lang="de-DE" dirty="0"/>
          </a:p>
        </p:txBody>
      </p:sp>
      <p:sp>
        <p:nvSpPr>
          <p:cNvPr id="7" name="Textfeld 6"/>
          <p:cNvSpPr txBox="1"/>
          <p:nvPr/>
        </p:nvSpPr>
        <p:spPr>
          <a:xfrm>
            <a:off x="413296" y="1940615"/>
            <a:ext cx="4950792" cy="4093428"/>
          </a:xfrm>
          <a:prstGeom prst="rect">
            <a:avLst/>
          </a:prstGeom>
          <a:noFill/>
        </p:spPr>
        <p:txBody>
          <a:bodyPr wrap="square" rtlCol="0">
            <a:spAutoFit/>
          </a:bodyPr>
          <a:lstStyle/>
          <a:p>
            <a:pPr marL="342900" indent="-342900">
              <a:buFont typeface="Arial" panose="020B0604020202020204" pitchFamily="34" charset="0"/>
              <a:buChar char="•"/>
            </a:pPr>
            <a:r>
              <a:rPr lang="de-DE" sz="2000" dirty="0"/>
              <a:t>Die Klappe muss nach jedem Schneidvorgang geöffnet werden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Bei intakter Verriegelung findet </a:t>
            </a:r>
            <a:br>
              <a:rPr lang="de-DE" sz="2000" dirty="0"/>
            </a:br>
            <a:r>
              <a:rPr lang="de-DE" sz="2000" dirty="0"/>
              <a:t>ein Zustandswechsel statt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Eine Unterbrechung der </a:t>
            </a:r>
            <a:br>
              <a:rPr lang="de-DE" sz="2000" dirty="0"/>
            </a:br>
            <a:r>
              <a:rPr lang="de-DE" sz="2000" dirty="0"/>
              <a:t>logischen Abfolge wird von</a:t>
            </a:r>
            <a:br>
              <a:rPr lang="de-DE" sz="2000" dirty="0"/>
            </a:br>
            <a:r>
              <a:rPr lang="de-DE" sz="2000" dirty="0"/>
              <a:t>der Steuerung erkannt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Die Steuerung kann den Betrieb </a:t>
            </a:r>
            <a:br>
              <a:rPr lang="de-DE" sz="2000" dirty="0"/>
            </a:br>
            <a:r>
              <a:rPr lang="de-DE" sz="2000" dirty="0"/>
              <a:t>der Maschine blockieren, bis die Manipulation rückgängig gemacht wird</a:t>
            </a:r>
          </a:p>
        </p:txBody>
      </p:sp>
      <p:sp>
        <p:nvSpPr>
          <p:cNvPr id="11" name="Textfeld 1"/>
          <p:cNvSpPr txBox="1">
            <a:spLocks noChangeArrowheads="1"/>
          </p:cNvSpPr>
          <p:nvPr/>
        </p:nvSpPr>
        <p:spPr bwMode="auto">
          <a:xfrm>
            <a:off x="5501880" y="5591839"/>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9" name="Pfeil nach oben 8">
            <a:hlinkClick r:id="rId4" action="ppaction://hlinksldjump"/>
          </p:cNvPr>
          <p:cNvSpPr/>
          <p:nvPr/>
        </p:nvSpPr>
        <p:spPr bwMode="auto">
          <a:xfrm>
            <a:off x="8316416" y="5710518"/>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Tree>
    <p:extLst>
      <p:ext uri="{BB962C8B-B14F-4D97-AF65-F5344CB8AC3E}">
        <p14:creationId xmlns:p14="http://schemas.microsoft.com/office/powerpoint/2010/main" val="160926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781" y="2342596"/>
            <a:ext cx="3343522" cy="3754903"/>
          </a:xfrm>
          <a:prstGeom prst="rect">
            <a:avLst/>
          </a:prstGeom>
        </p:spPr>
      </p:pic>
      <p:sp>
        <p:nvSpPr>
          <p:cNvPr id="2" name="Titel 1"/>
          <p:cNvSpPr>
            <a:spLocks noGrp="1"/>
          </p:cNvSpPr>
          <p:nvPr>
            <p:ph type="title"/>
          </p:nvPr>
        </p:nvSpPr>
        <p:spPr>
          <a:xfrm>
            <a:off x="504825" y="1162734"/>
            <a:ext cx="8191500" cy="539750"/>
          </a:xfrm>
        </p:spPr>
        <p:txBody>
          <a:bodyPr/>
          <a:lstStyle/>
          <a:p>
            <a:r>
              <a:rPr lang="de-DE" dirty="0"/>
              <a:t>Manipulation erkennen am …</a:t>
            </a:r>
            <a:br>
              <a:rPr lang="de-DE" dirty="0"/>
            </a:br>
            <a:br>
              <a:rPr lang="de-DE" dirty="0"/>
            </a:br>
            <a:r>
              <a:rPr lang="de-DE" sz="2400" kern="1200" dirty="0">
                <a:solidFill>
                  <a:schemeClr val="tx1"/>
                </a:solidFill>
                <a:latin typeface="Arial" charset="0"/>
                <a:ea typeface="+mn-ea"/>
                <a:cs typeface="+mn-cs"/>
              </a:rPr>
              <a:t>Beispiel feststehender trennender Schutzeinrichtungen</a:t>
            </a:r>
          </a:p>
        </p:txBody>
      </p:sp>
      <p:sp>
        <p:nvSpPr>
          <p:cNvPr id="4" name="Fußzeilenplatzhalter 3"/>
          <p:cNvSpPr>
            <a:spLocks noGrp="1"/>
          </p:cNvSpPr>
          <p:nvPr>
            <p:ph type="ftr" sz="quarter" idx="11"/>
          </p:nvPr>
        </p:nvSpPr>
        <p:spPr/>
        <p:txBody>
          <a:bodyPr/>
          <a:lstStyle/>
          <a:p>
            <a:pPr>
              <a:defRPr/>
            </a:pPr>
            <a:r>
              <a:rPr lang="de-DE">
                <a:solidFill>
                  <a:srgbClr val="FFFFFF"/>
                </a:solidFill>
              </a:rPr>
              <a:t>Manipulation verhindern, Modul 4: Konstruktionsbeispiele</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a:solidFill>
                  <a:srgbClr val="FFFFFF"/>
                </a:solidFill>
              </a:rPr>
              <a:t>Seite </a:t>
            </a:r>
            <a:fld id="{4D79FC45-FF3C-48AF-9775-12071FC682CF}" type="slidenum">
              <a:rPr lang="de-DE" smtClean="0">
                <a:solidFill>
                  <a:srgbClr val="FFFFFF"/>
                </a:solidFill>
              </a:rPr>
              <a:pPr>
                <a:defRPr/>
              </a:pPr>
              <a:t>37</a:t>
            </a:fld>
            <a:endParaRPr lang="de-DE" dirty="0">
              <a:solidFill>
                <a:srgbClr val="FFFFFF"/>
              </a:solidFill>
            </a:endParaRPr>
          </a:p>
        </p:txBody>
      </p:sp>
      <p:sp>
        <p:nvSpPr>
          <p:cNvPr id="7" name="Textfeld 6"/>
          <p:cNvSpPr txBox="1"/>
          <p:nvPr/>
        </p:nvSpPr>
        <p:spPr>
          <a:xfrm>
            <a:off x="411690" y="2513351"/>
            <a:ext cx="5036091" cy="3477875"/>
          </a:xfrm>
          <a:prstGeom prst="rect">
            <a:avLst/>
          </a:prstGeom>
          <a:noFill/>
        </p:spPr>
        <p:txBody>
          <a:bodyPr wrap="square" rtlCol="0">
            <a:spAutoFit/>
          </a:bodyPr>
          <a:lstStyle/>
          <a:p>
            <a:pPr fontAlgn="base">
              <a:spcBef>
                <a:spcPct val="0"/>
              </a:spcBef>
              <a:spcAft>
                <a:spcPct val="0"/>
              </a:spcAft>
            </a:pPr>
            <a:r>
              <a:rPr lang="de-DE" sz="2000" dirty="0"/>
              <a:t>Zur Vereinfachung der Montage werden Schutzzäune am unteren Ende oft nur lose eingesteckt. Die Schutzeinrichtung …</a:t>
            </a:r>
          </a:p>
          <a:p>
            <a:pPr fontAlgn="base">
              <a:spcBef>
                <a:spcPct val="0"/>
              </a:spcBef>
              <a:spcAft>
                <a:spcPct val="0"/>
              </a:spcAft>
            </a:pPr>
            <a:endParaRPr lang="de-DE" sz="2000" dirty="0"/>
          </a:p>
          <a:p>
            <a:pPr marL="342900" indent="-342900" fontAlgn="base">
              <a:spcBef>
                <a:spcPct val="0"/>
              </a:spcBef>
              <a:spcAft>
                <a:spcPct val="0"/>
              </a:spcAft>
              <a:buFont typeface="Arial" panose="020B0604020202020204" pitchFamily="34" charset="0"/>
              <a:buChar char="•"/>
            </a:pPr>
            <a:r>
              <a:rPr lang="de-DE" sz="2000" dirty="0"/>
              <a:t>verbleibt nach Lösen der Befestigungs-elemente in ihrer Schutzstellung</a:t>
            </a:r>
          </a:p>
          <a:p>
            <a:pPr marL="285750" indent="-285750" fontAlgn="base">
              <a:spcBef>
                <a:spcPct val="0"/>
              </a:spcBef>
              <a:spcAft>
                <a:spcPct val="0"/>
              </a:spcAft>
              <a:buFont typeface="Arial" panose="020B0604020202020204" pitchFamily="34" charset="0"/>
              <a:buChar char="•"/>
            </a:pPr>
            <a:endParaRPr lang="de-DE" sz="2000" dirty="0"/>
          </a:p>
          <a:p>
            <a:pPr marL="342900" indent="-342900" fontAlgn="base">
              <a:spcBef>
                <a:spcPct val="0"/>
              </a:spcBef>
              <a:spcAft>
                <a:spcPct val="0"/>
              </a:spcAft>
              <a:buFont typeface="Arial" panose="020B0604020202020204" pitchFamily="34" charset="0"/>
              <a:buChar char="•"/>
            </a:pPr>
            <a:r>
              <a:rPr lang="de-DE" sz="2000" dirty="0"/>
              <a:t>kann ohne Werkzeug entfernt werden</a:t>
            </a:r>
          </a:p>
          <a:p>
            <a:pPr fontAlgn="base">
              <a:spcBef>
                <a:spcPct val="0"/>
              </a:spcBef>
              <a:spcAft>
                <a:spcPct val="0"/>
              </a:spcAft>
            </a:pPr>
            <a:endParaRPr lang="de-DE" sz="2000" dirty="0"/>
          </a:p>
          <a:p>
            <a:pPr fontAlgn="base">
              <a:spcBef>
                <a:spcPct val="0"/>
              </a:spcBef>
              <a:spcAft>
                <a:spcPct val="0"/>
              </a:spcAft>
            </a:pPr>
            <a:r>
              <a:rPr lang="de-DE" sz="2000" dirty="0"/>
              <a:t>Eine Manipulation der Schutzeinrichtung </a:t>
            </a:r>
            <a:br>
              <a:rPr lang="de-DE" sz="2000" dirty="0"/>
            </a:br>
            <a:r>
              <a:rPr lang="de-DE" sz="2000" dirty="0"/>
              <a:t>wird nicht erkannt!</a:t>
            </a:r>
            <a:endParaRPr lang="de-DE" dirty="0">
              <a:solidFill>
                <a:srgbClr val="555555"/>
              </a:solidFill>
            </a:endParaRPr>
          </a:p>
        </p:txBody>
      </p:sp>
      <p:sp>
        <p:nvSpPr>
          <p:cNvPr id="3" name="Datumsplatzhalter 2"/>
          <p:cNvSpPr>
            <a:spLocks noGrp="1"/>
          </p:cNvSpPr>
          <p:nvPr>
            <p:ph type="dt" sz="half" idx="10"/>
          </p:nvPr>
        </p:nvSpPr>
        <p:spPr/>
        <p:txBody>
          <a:bodyPr/>
          <a:lstStyle/>
          <a:p>
            <a:pPr>
              <a:defRPr/>
            </a:pPr>
            <a:fld id="{4FC85A00-2823-4E43-954B-E01B3F5944B4}" type="datetime1">
              <a:rPr lang="de-DE" smtClean="0">
                <a:solidFill>
                  <a:srgbClr val="FFFFFF"/>
                </a:solidFill>
              </a:rPr>
              <a:pPr>
                <a:defRPr/>
              </a:pPr>
              <a:t>02.02.2022</a:t>
            </a:fld>
            <a:endParaRPr lang="de-DE" dirty="0">
              <a:solidFill>
                <a:srgbClr val="FFFFFF"/>
              </a:solidFill>
            </a:endParaRPr>
          </a:p>
        </p:txBody>
      </p:sp>
      <p:sp>
        <p:nvSpPr>
          <p:cNvPr id="45" name="Textfeld 1"/>
          <p:cNvSpPr txBox="1">
            <a:spLocks noChangeArrowheads="1"/>
          </p:cNvSpPr>
          <p:nvPr/>
        </p:nvSpPr>
        <p:spPr bwMode="auto">
          <a:xfrm>
            <a:off x="5447781" y="5927775"/>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1204664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585" y="1299528"/>
            <a:ext cx="8191500" cy="539750"/>
          </a:xfrm>
        </p:spPr>
        <p:txBody>
          <a:bodyPr/>
          <a:lstStyle/>
          <a:p>
            <a:r>
              <a:rPr lang="de-DE" dirty="0"/>
              <a:t>Lösung A: </a:t>
            </a:r>
            <a:br>
              <a:rPr lang="de-DE" dirty="0"/>
            </a:br>
            <a:r>
              <a:rPr lang="de-DE" dirty="0"/>
              <a:t>Spezielle Halterungen für Schutzzäune</a:t>
            </a:r>
          </a:p>
        </p:txBody>
      </p:sp>
      <p:sp>
        <p:nvSpPr>
          <p:cNvPr id="4" name="Fußzeilenplatzhalter 3"/>
          <p:cNvSpPr>
            <a:spLocks noGrp="1"/>
          </p:cNvSpPr>
          <p:nvPr>
            <p:ph type="ftr" sz="quarter" idx="11"/>
          </p:nvPr>
        </p:nvSpPr>
        <p:spPr/>
        <p:txBody>
          <a:bodyPr/>
          <a:lstStyle/>
          <a:p>
            <a:pPr>
              <a:defRPr/>
            </a:pPr>
            <a:r>
              <a:rPr lang="de-DE">
                <a:solidFill>
                  <a:srgbClr val="FFFFFF"/>
                </a:solidFill>
              </a:rPr>
              <a:t>Manipulation verhindern, Modul 4: Konstruktionsbeispiele</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a:solidFill>
                  <a:srgbClr val="FFFFFF"/>
                </a:solidFill>
              </a:rPr>
              <a:t>Seite </a:t>
            </a:r>
            <a:fld id="{4D79FC45-FF3C-48AF-9775-12071FC682CF}" type="slidenum">
              <a:rPr lang="de-DE" smtClean="0">
                <a:solidFill>
                  <a:srgbClr val="FFFFFF"/>
                </a:solidFill>
              </a:rPr>
              <a:pPr>
                <a:defRPr/>
              </a:pPr>
              <a:t>38</a:t>
            </a:fld>
            <a:endParaRPr lang="de-DE" dirty="0">
              <a:solidFill>
                <a:srgbClr val="FFFFFF"/>
              </a:solidFill>
            </a:endParaRPr>
          </a:p>
        </p:txBody>
      </p:sp>
      <p:sp>
        <p:nvSpPr>
          <p:cNvPr id="7" name="Textfeld 6"/>
          <p:cNvSpPr txBox="1"/>
          <p:nvPr/>
        </p:nvSpPr>
        <p:spPr>
          <a:xfrm>
            <a:off x="413296" y="2323456"/>
            <a:ext cx="4760684" cy="400110"/>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02.02.2022</a:t>
            </a:fld>
            <a:endParaRPr lang="de-DE" dirty="0">
              <a:solidFill>
                <a:srgbClr val="FFFFFF"/>
              </a:solidFill>
            </a:endParaRPr>
          </a:p>
        </p:txBody>
      </p:sp>
      <p:sp>
        <p:nvSpPr>
          <p:cNvPr id="23" name="Textfeld 1"/>
          <p:cNvSpPr txBox="1">
            <a:spLocks noChangeArrowheads="1"/>
          </p:cNvSpPr>
          <p:nvPr/>
        </p:nvSpPr>
        <p:spPr bwMode="auto">
          <a:xfrm>
            <a:off x="7620693" y="5785736"/>
            <a:ext cx="121501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0" name="Textfeld 9"/>
          <p:cNvSpPr txBox="1"/>
          <p:nvPr/>
        </p:nvSpPr>
        <p:spPr>
          <a:xfrm>
            <a:off x="413296" y="2369429"/>
            <a:ext cx="3294608" cy="4247317"/>
          </a:xfrm>
          <a:prstGeom prst="rect">
            <a:avLst/>
          </a:prstGeom>
          <a:noFill/>
        </p:spPr>
        <p:txBody>
          <a:bodyPr wrap="square" rtlCol="0">
            <a:spAutoFit/>
          </a:bodyPr>
          <a:lstStyle/>
          <a:p>
            <a:pPr marL="342900" indent="-342900">
              <a:buFont typeface="Arial" panose="020B0604020202020204" pitchFamily="34" charset="0"/>
              <a:buChar char="•"/>
            </a:pPr>
            <a:r>
              <a:rPr lang="de-DE" sz="2000" dirty="0"/>
              <a:t>Verwenden spezieller Halterungen, sodass </a:t>
            </a:r>
            <a:br>
              <a:rPr lang="de-DE" sz="2000" dirty="0"/>
            </a:br>
            <a:r>
              <a:rPr lang="de-DE" sz="2000" dirty="0"/>
              <a:t>der Schutzzaun nach Lösen der Befestigungs-elemente automatisch seine Schutzposition verlässt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Achtung:</a:t>
            </a:r>
            <a:br>
              <a:rPr lang="de-DE" sz="2000" dirty="0"/>
            </a:br>
            <a:r>
              <a:rPr lang="de-DE" sz="2000" dirty="0"/>
              <a:t>Unverlierbare Befestigungselemente verwenden!</a:t>
            </a:r>
          </a:p>
          <a:p>
            <a:pPr marL="285750" indent="-285750">
              <a:buFont typeface="Arial" panose="020B0604020202020204" pitchFamily="34" charset="0"/>
              <a:buChar char="•"/>
            </a:pPr>
            <a:endParaRPr lang="de-DE" sz="1800" dirty="0"/>
          </a:p>
          <a:p>
            <a:endParaRPr lang="de-DE" dirty="0"/>
          </a:p>
        </p:txBody>
      </p:sp>
      <p:pic>
        <p:nvPicPr>
          <p:cNvPr id="8" name="Grafik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9872" y="2346535"/>
            <a:ext cx="5557506" cy="3705004"/>
          </a:xfrm>
          <a:prstGeom prst="rect">
            <a:avLst/>
          </a:prstGeom>
        </p:spPr>
      </p:pic>
    </p:spTree>
    <p:extLst>
      <p:ext uri="{BB962C8B-B14F-4D97-AF65-F5344CB8AC3E}">
        <p14:creationId xmlns:p14="http://schemas.microsoft.com/office/powerpoint/2010/main" val="2177219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20848"/>
          <a:stretch/>
        </p:blipFill>
        <p:spPr>
          <a:xfrm>
            <a:off x="3956050" y="2802476"/>
            <a:ext cx="5187950" cy="2900823"/>
          </a:xfrm>
          <a:prstGeom prst="rect">
            <a:avLst/>
          </a:prstGeom>
        </p:spPr>
      </p:pic>
      <p:sp>
        <p:nvSpPr>
          <p:cNvPr id="2" name="Titel 1"/>
          <p:cNvSpPr>
            <a:spLocks noGrp="1"/>
          </p:cNvSpPr>
          <p:nvPr>
            <p:ph type="title"/>
          </p:nvPr>
        </p:nvSpPr>
        <p:spPr>
          <a:xfrm>
            <a:off x="489585" y="1299528"/>
            <a:ext cx="8191500" cy="539750"/>
          </a:xfrm>
        </p:spPr>
        <p:txBody>
          <a:bodyPr/>
          <a:lstStyle/>
          <a:p>
            <a:r>
              <a:rPr lang="de-DE" dirty="0"/>
              <a:t>Lösung B: </a:t>
            </a:r>
            <a:br>
              <a:rPr lang="de-DE" dirty="0"/>
            </a:br>
            <a:r>
              <a:rPr lang="de-DE" dirty="0"/>
              <a:t>Schwerkraftscharniere für Wartungsklappen</a:t>
            </a:r>
          </a:p>
        </p:txBody>
      </p:sp>
      <p:sp>
        <p:nvSpPr>
          <p:cNvPr id="4" name="Fußzeilenplatzhalter 3"/>
          <p:cNvSpPr>
            <a:spLocks noGrp="1"/>
          </p:cNvSpPr>
          <p:nvPr>
            <p:ph type="ftr" sz="quarter" idx="11"/>
          </p:nvPr>
        </p:nvSpPr>
        <p:spPr/>
        <p:txBody>
          <a:bodyPr/>
          <a:lstStyle/>
          <a:p>
            <a:pPr>
              <a:defRPr/>
            </a:pPr>
            <a:r>
              <a:rPr lang="de-DE">
                <a:solidFill>
                  <a:srgbClr val="FFFFFF"/>
                </a:solidFill>
              </a:rPr>
              <a:t>Manipulation verhindern, Modul 4: Konstruktionsbeispiele</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a:solidFill>
                  <a:srgbClr val="FFFFFF"/>
                </a:solidFill>
              </a:rPr>
              <a:t>Seite </a:t>
            </a:r>
            <a:fld id="{4D79FC45-FF3C-48AF-9775-12071FC682CF}" type="slidenum">
              <a:rPr lang="de-DE" smtClean="0">
                <a:solidFill>
                  <a:srgbClr val="FFFFFF"/>
                </a:solidFill>
              </a:rPr>
              <a:pPr>
                <a:defRPr/>
              </a:pPr>
              <a:t>39</a:t>
            </a:fld>
            <a:endParaRPr lang="de-DE" dirty="0">
              <a:solidFill>
                <a:srgbClr val="FFFFFF"/>
              </a:solidFill>
            </a:endParaRPr>
          </a:p>
        </p:txBody>
      </p:sp>
      <p:sp>
        <p:nvSpPr>
          <p:cNvPr id="7" name="Textfeld 6"/>
          <p:cNvSpPr txBox="1"/>
          <p:nvPr/>
        </p:nvSpPr>
        <p:spPr>
          <a:xfrm>
            <a:off x="413296" y="2276789"/>
            <a:ext cx="3510632" cy="4062651"/>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endParaRPr lang="de-DE" sz="1800" dirty="0">
              <a:solidFill>
                <a:srgbClr val="555555"/>
              </a:solidFill>
            </a:endParaRPr>
          </a:p>
          <a:p>
            <a:pPr marL="342900" indent="-342900">
              <a:buFont typeface="Arial" panose="020B0604020202020204" pitchFamily="34" charset="0"/>
              <a:buChar char="•"/>
            </a:pPr>
            <a:r>
              <a:rPr lang="de-DE" sz="2000" dirty="0">
                <a:solidFill>
                  <a:srgbClr val="555555"/>
                </a:solidFill>
              </a:rPr>
              <a:t>Durch eine schräge Scharnierführung verlässt die Wartungsklappe nach Lösen der Befestigungs-elemente automatisch ihre Schutzposition</a:t>
            </a:r>
          </a:p>
          <a:p>
            <a:pPr marL="342900" indent="-342900">
              <a:buFont typeface="Arial" panose="020B0604020202020204" pitchFamily="34" charset="0"/>
              <a:buChar char="•"/>
            </a:pPr>
            <a:endParaRPr lang="de-DE" sz="2000" b="1" dirty="0">
              <a:solidFill>
                <a:srgbClr val="555555"/>
              </a:solidFill>
            </a:endParaRPr>
          </a:p>
          <a:p>
            <a:pPr marL="342900" indent="-342900">
              <a:buFont typeface="Arial" panose="020B0604020202020204" pitchFamily="34" charset="0"/>
              <a:buChar char="•"/>
            </a:pPr>
            <a:r>
              <a:rPr lang="de-DE" sz="2000" dirty="0"/>
              <a:t>Auch hier gilt:</a:t>
            </a:r>
            <a:br>
              <a:rPr lang="de-DE" sz="2000" dirty="0"/>
            </a:br>
            <a:r>
              <a:rPr lang="de-DE" sz="2000" dirty="0"/>
              <a:t>Unverlierbare Befestigungselemente verwenden!</a:t>
            </a:r>
          </a:p>
          <a:p>
            <a:endParaRPr lang="de-DE" sz="2000" b="1" dirty="0">
              <a:solidFill>
                <a:srgbClr val="555555"/>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02.02.2022</a:t>
            </a:fld>
            <a:endParaRPr lang="de-DE" dirty="0">
              <a:solidFill>
                <a:srgbClr val="FFFFFF"/>
              </a:solidFill>
            </a:endParaRPr>
          </a:p>
        </p:txBody>
      </p:sp>
      <p:sp>
        <p:nvSpPr>
          <p:cNvPr id="22" name="Textfeld 1"/>
          <p:cNvSpPr txBox="1">
            <a:spLocks noChangeArrowheads="1"/>
          </p:cNvSpPr>
          <p:nvPr/>
        </p:nvSpPr>
        <p:spPr bwMode="auto">
          <a:xfrm>
            <a:off x="7022956" y="5516259"/>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0" name="Pfeil nach oben 9">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Tree>
    <p:extLst>
      <p:ext uri="{BB962C8B-B14F-4D97-AF65-F5344CB8AC3E}">
        <p14:creationId xmlns:p14="http://schemas.microsoft.com/office/powerpoint/2010/main" val="17003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spect="1" noChangeArrowheads="1"/>
          </p:cNvSpPr>
          <p:nvPr>
            <p:ph type="title"/>
          </p:nvPr>
        </p:nvSpPr>
        <p:spPr>
          <a:xfrm>
            <a:off x="504825" y="1284114"/>
            <a:ext cx="5939383" cy="8824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3-Stufen-Methode zur </a:t>
            </a:r>
            <a:br>
              <a:rPr lang="de-DE" altLang="de-DE" dirty="0"/>
            </a:br>
            <a:r>
              <a:rPr lang="de-DE" altLang="de-DE" dirty="0"/>
              <a:t>Vermeidung von Manipulationen:</a:t>
            </a:r>
          </a:p>
        </p:txBody>
      </p:sp>
      <p:sp>
        <p:nvSpPr>
          <p:cNvPr id="2" name="Datumsplatzhalter 1"/>
          <p:cNvSpPr>
            <a:spLocks noGrp="1"/>
          </p:cNvSpPr>
          <p:nvPr>
            <p:ph type="dt" sz="half" idx="10"/>
          </p:nvPr>
        </p:nvSpPr>
        <p:spPr/>
        <p:txBody>
          <a:bodyPr/>
          <a:lstStyle/>
          <a:p>
            <a:pPr>
              <a:defRPr/>
            </a:pPr>
            <a:fld id="{A02E8F85-6CCB-48F0-8D10-2F8C3F995EEF}" type="datetime1">
              <a:rPr lang="de-DE" smtClean="0"/>
              <a:t>02.02.2022</a:t>
            </a:fld>
            <a:endParaRPr lang="de-DE" dirty="0"/>
          </a:p>
        </p:txBody>
      </p:sp>
      <p:sp>
        <p:nvSpPr>
          <p:cNvPr id="6151"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a:solidFill>
                  <a:schemeClr val="bg1"/>
                </a:solidFill>
              </a:rPr>
              <a:t>Manipulation verhindern, Modul 4: Konstruktionsbeispiele</a:t>
            </a:r>
            <a:endParaRPr lang="de-DE" altLang="de-DE" sz="1300" dirty="0">
              <a:solidFill>
                <a:schemeClr val="bg1"/>
              </a:solidFill>
            </a:endParaRPr>
          </a:p>
        </p:txBody>
      </p:sp>
      <p:sp>
        <p:nvSpPr>
          <p:cNvPr id="6150" name="Foliennummernplatzhalter 3"/>
          <p:cNvSpPr>
            <a:spLocks noGrp="1"/>
          </p:cNvSpPr>
          <p:nvPr>
            <p:ph type="sldNum" sz="quarter" idx="12"/>
          </p:nvPr>
        </p:nvSpPr>
        <p:spPr>
          <a:xfrm>
            <a:off x="7344472" y="6367463"/>
            <a:ext cx="1355725" cy="488950"/>
          </a:xfrm>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a:solidFill>
                  <a:schemeClr val="bg1"/>
                </a:solidFill>
              </a:rPr>
              <a:t>Seite </a:t>
            </a:r>
            <a:fld id="{3F29C903-9394-4F33-9B82-D734E8CB16E2}" type="slidenum">
              <a:rPr lang="de-DE" altLang="de-DE" sz="1300" smtClean="0">
                <a:solidFill>
                  <a:schemeClr val="bg1"/>
                </a:solidFill>
              </a:rPr>
              <a:pPr eaLnBrk="1" hangingPunct="1">
                <a:spcBef>
                  <a:spcPct val="0"/>
                </a:spcBef>
              </a:pPr>
              <a:t>4</a:t>
            </a:fld>
            <a:endParaRPr lang="de-DE" altLang="de-DE" sz="1300" dirty="0">
              <a:solidFill>
                <a:schemeClr val="bg1"/>
              </a:solidFill>
            </a:endParaRPr>
          </a:p>
        </p:txBody>
      </p:sp>
      <p:sp>
        <p:nvSpPr>
          <p:cNvPr id="3" name="Link"/>
          <p:cNvSpPr txBox="1"/>
          <p:nvPr/>
        </p:nvSpPr>
        <p:spPr>
          <a:xfrm>
            <a:off x="2495952" y="3577987"/>
            <a:ext cx="3646817" cy="510778"/>
          </a:xfrm>
          <a:prstGeom prst="roundRect">
            <a:avLst/>
          </a:prstGeom>
          <a:gradFill>
            <a:gsLst>
              <a:gs pos="0">
                <a:schemeClr val="accent5">
                  <a:shade val="51000"/>
                  <a:satMod val="130000"/>
                </a:schemeClr>
              </a:gs>
              <a:gs pos="76000">
                <a:schemeClr val="accent5">
                  <a:shade val="93000"/>
                  <a:satMod val="130000"/>
                </a:schemeClr>
              </a:gs>
              <a:gs pos="100000">
                <a:schemeClr val="accent5">
                  <a:shade val="94000"/>
                  <a:satMod val="135000"/>
                </a:schemeClr>
              </a:gs>
            </a:gsLst>
          </a:grad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none" rtlCol="0">
            <a:spAutoFit/>
          </a:bodyPr>
          <a:lstStyle>
            <a:defPPr>
              <a:defRPr lang="de-DE"/>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a:hlinkClick r:id="rId3"/>
              </a:rPr>
              <a:t>Manipulation erschweren</a:t>
            </a:r>
            <a:endParaRPr lang="de-DE"/>
          </a:p>
        </p:txBody>
      </p:sp>
      <p:sp>
        <p:nvSpPr>
          <p:cNvPr id="15" name="Kodierte Betätiger - Oval"/>
          <p:cNvSpPr txBox="1"/>
          <p:nvPr/>
        </p:nvSpPr>
        <p:spPr>
          <a:xfrm>
            <a:off x="2987823" y="2474165"/>
            <a:ext cx="3382274" cy="735747"/>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lang="de-DE" sz="2000" b="1" dirty="0"/>
              <a:t>Kodierte </a:t>
            </a:r>
            <a:r>
              <a:rPr lang="de-DE" sz="2000" b="1" dirty="0" err="1"/>
              <a:t>Betätiger</a:t>
            </a:r>
            <a:endParaRPr lang="de-DE" dirty="0"/>
          </a:p>
        </p:txBody>
      </p:sp>
      <p:sp>
        <p:nvSpPr>
          <p:cNvPr id="14" name="verdeckte Anbringung - Oval"/>
          <p:cNvSpPr/>
          <p:nvPr/>
        </p:nvSpPr>
        <p:spPr>
          <a:xfrm>
            <a:off x="504825" y="2474165"/>
            <a:ext cx="2406349" cy="1081980"/>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de-DE" sz="2000" b="1" dirty="0"/>
              <a:t>Verdeckte Anbringung</a:t>
            </a:r>
            <a:endParaRPr lang="de-DE" dirty="0"/>
          </a:p>
        </p:txBody>
      </p:sp>
      <p:sp>
        <p:nvSpPr>
          <p:cNvPr id="7" name="unlösbare Befestigung - Oval"/>
          <p:cNvSpPr/>
          <p:nvPr/>
        </p:nvSpPr>
        <p:spPr bwMode="auto">
          <a:xfrm>
            <a:off x="6370097" y="2474165"/>
            <a:ext cx="2618418" cy="1341656"/>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de-DE" sz="2000" b="1" dirty="0"/>
              <a:t>Unlösbare Befestigung</a:t>
            </a:r>
          </a:p>
        </p:txBody>
      </p:sp>
      <p:sp>
        <p:nvSpPr>
          <p:cNvPr id="16" name="Aufzeichnung - Oval"/>
          <p:cNvSpPr txBox="1"/>
          <p:nvPr/>
        </p:nvSpPr>
        <p:spPr>
          <a:xfrm>
            <a:off x="504825" y="4161700"/>
            <a:ext cx="3024777" cy="1514773"/>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lang="de-DE" sz="2000" b="1" dirty="0"/>
              <a:t>Aufzeichnung</a:t>
            </a:r>
            <a:endParaRPr lang="de-DE" sz="1600" dirty="0"/>
          </a:p>
        </p:txBody>
      </p:sp>
      <p:sp>
        <p:nvSpPr>
          <p:cNvPr id="17" name="Öffner-Schließer - Oval"/>
          <p:cNvSpPr txBox="1"/>
          <p:nvPr/>
        </p:nvSpPr>
        <p:spPr>
          <a:xfrm>
            <a:off x="6012161" y="3978302"/>
            <a:ext cx="2976354" cy="1043322"/>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lIns="0" tIns="0" rIns="0" bIns="72000" rtlCol="0" anchor="ctr">
            <a:noAutofit/>
          </a:bodyPr>
          <a:lstStyle/>
          <a:p>
            <a:pPr algn="ctr"/>
            <a:r>
              <a:rPr lang="de-DE" sz="2000" b="1" dirty="0"/>
              <a:t>Öffner-/ </a:t>
            </a:r>
            <a:br>
              <a:rPr lang="de-DE" sz="2000" b="1" dirty="0"/>
            </a:br>
            <a:r>
              <a:rPr lang="de-DE" sz="2000" b="1" dirty="0"/>
              <a:t>Schließerkombination</a:t>
            </a:r>
            <a:endParaRPr lang="de-DE" sz="1600" b="1" dirty="0"/>
          </a:p>
        </p:txBody>
      </p:sp>
      <p:sp>
        <p:nvSpPr>
          <p:cNvPr id="13" name="unlösbare Befestigung - Text"/>
          <p:cNvSpPr/>
          <p:nvPr/>
        </p:nvSpPr>
        <p:spPr bwMode="auto">
          <a:xfrm>
            <a:off x="4879974" y="2001864"/>
            <a:ext cx="4225965" cy="2286258"/>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108000" rIns="0" rtlCol="0">
            <a:noAutofit/>
          </a:bodyPr>
          <a:lstStyle/>
          <a:p>
            <a:r>
              <a:rPr lang="de-DE" sz="2800" b="1" dirty="0"/>
              <a:t>Unlösbare Befestigung </a:t>
            </a:r>
            <a:br>
              <a:rPr lang="de-DE" sz="2800" b="1" dirty="0"/>
            </a:br>
            <a:r>
              <a:rPr lang="de-DE" sz="2000" dirty="0"/>
              <a:t>von Schutzeinrichtungen/  </a:t>
            </a:r>
            <a:r>
              <a:rPr lang="de-DE" sz="2000" dirty="0" err="1"/>
              <a:t>Betätigern</a:t>
            </a:r>
            <a:r>
              <a:rPr lang="de-DE" sz="2000" dirty="0"/>
              <a:t> </a:t>
            </a:r>
          </a:p>
        </p:txBody>
      </p:sp>
      <p:sp>
        <p:nvSpPr>
          <p:cNvPr id="19" name="verdeckte Anbringung - Text"/>
          <p:cNvSpPr/>
          <p:nvPr/>
        </p:nvSpPr>
        <p:spPr>
          <a:xfrm>
            <a:off x="39394" y="2093277"/>
            <a:ext cx="4100558" cy="1843756"/>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p>
            <a:r>
              <a:rPr lang="de-DE" sz="2800" b="1" dirty="0"/>
              <a:t>Verdeckte Anbringung </a:t>
            </a:r>
            <a:br>
              <a:rPr lang="de-DE" sz="2800" b="1" dirty="0"/>
            </a:br>
            <a:r>
              <a:rPr lang="de-DE" sz="2000" dirty="0"/>
              <a:t>von Positionsschaltern</a:t>
            </a:r>
            <a:endParaRPr lang="de-DE" sz="1600" dirty="0"/>
          </a:p>
        </p:txBody>
      </p:sp>
      <p:sp>
        <p:nvSpPr>
          <p:cNvPr id="20" name="Kodierte Betätiger - Text"/>
          <p:cNvSpPr txBox="1"/>
          <p:nvPr/>
        </p:nvSpPr>
        <p:spPr>
          <a:xfrm>
            <a:off x="2182053" y="2215161"/>
            <a:ext cx="4917166" cy="1253756"/>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r>
              <a:rPr lang="de-DE" sz="2800" b="1" dirty="0"/>
              <a:t>Kodierte </a:t>
            </a:r>
            <a:r>
              <a:rPr lang="de-DE" sz="2800" b="1" dirty="0" err="1"/>
              <a:t>Betätiger</a:t>
            </a:r>
            <a:r>
              <a:rPr lang="de-DE" sz="2800" b="1" dirty="0"/>
              <a:t> </a:t>
            </a:r>
            <a:r>
              <a:rPr lang="de-DE" sz="2000" dirty="0"/>
              <a:t>von Positionsschaltern</a:t>
            </a:r>
          </a:p>
        </p:txBody>
      </p:sp>
      <p:sp>
        <p:nvSpPr>
          <p:cNvPr id="21" name="Aufzeichnung - Text"/>
          <p:cNvSpPr txBox="1"/>
          <p:nvPr/>
        </p:nvSpPr>
        <p:spPr>
          <a:xfrm>
            <a:off x="65680" y="3628457"/>
            <a:ext cx="5154392" cy="2581260"/>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r>
              <a:rPr lang="de-DE" sz="2800" b="1"/>
              <a:t>Aufzeichnung</a:t>
            </a:r>
            <a:r>
              <a:rPr lang="de-DE" sz="2800"/>
              <a:t> </a:t>
            </a:r>
            <a:r>
              <a:rPr lang="de-DE" sz="2000"/>
              <a:t>aller sicherheitsrelevanten Vorgänge/Zustände durch die Maschinensteuerung (Datenschreiber / Black Box)</a:t>
            </a:r>
          </a:p>
        </p:txBody>
      </p:sp>
      <p:sp>
        <p:nvSpPr>
          <p:cNvPr id="22" name="Öffner-Schließer - Text"/>
          <p:cNvSpPr txBox="1"/>
          <p:nvPr/>
        </p:nvSpPr>
        <p:spPr>
          <a:xfrm>
            <a:off x="4427984" y="3688827"/>
            <a:ext cx="4674190" cy="1401256"/>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de-DE" sz="2800" b="1"/>
              <a:t>Öffner-/Schließer-kombination</a:t>
            </a:r>
            <a:endParaRPr lang="de-DE" sz="2000" b="1"/>
          </a:p>
        </p:txBody>
      </p:sp>
      <p:grpSp>
        <p:nvGrpSpPr>
          <p:cNvPr id="23" name="Gruppieren 22"/>
          <p:cNvGrpSpPr/>
          <p:nvPr/>
        </p:nvGrpSpPr>
        <p:grpSpPr>
          <a:xfrm>
            <a:off x="0" y="994666"/>
            <a:ext cx="9144000" cy="5388322"/>
            <a:chOff x="0" y="994666"/>
            <a:chExt cx="9144000" cy="5388322"/>
          </a:xfrm>
        </p:grpSpPr>
        <p:sp>
          <p:nvSpPr>
            <p:cNvPr id="24" name="Rechteck 23"/>
            <p:cNvSpPr/>
            <p:nvPr/>
          </p:nvSpPr>
          <p:spPr bwMode="auto">
            <a:xfrm>
              <a:off x="0" y="994666"/>
              <a:ext cx="9144000" cy="53883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
          <p:nvSpPr>
            <p:cNvPr id="25" name="Textfeld 24"/>
            <p:cNvSpPr txBox="1"/>
            <p:nvPr/>
          </p:nvSpPr>
          <p:spPr>
            <a:xfrm>
              <a:off x="2495952" y="3577987"/>
              <a:ext cx="3646817" cy="510778"/>
            </a:xfrm>
            <a:prstGeom prst="roundRect">
              <a:avLst/>
            </a:prstGeom>
            <a:gradFill>
              <a:gsLst>
                <a:gs pos="0">
                  <a:schemeClr val="accent5">
                    <a:shade val="51000"/>
                    <a:satMod val="130000"/>
                  </a:schemeClr>
                </a:gs>
                <a:gs pos="76000">
                  <a:schemeClr val="accent5">
                    <a:shade val="93000"/>
                    <a:satMod val="130000"/>
                  </a:schemeClr>
                </a:gs>
                <a:gs pos="100000">
                  <a:schemeClr val="accent5">
                    <a:shade val="94000"/>
                    <a:satMod val="135000"/>
                  </a:schemeClr>
                </a:gs>
              </a:gsLst>
            </a:grad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none" rtlCol="0">
              <a:spAutoFit/>
            </a:bodyPr>
            <a:lstStyle>
              <a:defPPr>
                <a:defRPr lang="de-DE"/>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hlinkClick r:id="rId4"/>
                </a:rPr>
                <a:t>Manipulation erschweren</a:t>
              </a:r>
              <a:endParaRPr lang="de-DE" dirty="0"/>
            </a:p>
          </p:txBody>
        </p:sp>
        <p:sp>
          <p:nvSpPr>
            <p:cNvPr id="26" name="Unlösbare Befestigung - Text"/>
            <p:cNvSpPr/>
            <p:nvPr/>
          </p:nvSpPr>
          <p:spPr bwMode="auto">
            <a:xfrm>
              <a:off x="6370097" y="2474165"/>
              <a:ext cx="2618418" cy="1341656"/>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600" b="1" dirty="0"/>
                <a:t>Unlösbare Befestigung </a:t>
              </a:r>
              <a:r>
                <a:rPr lang="de-DE" dirty="0"/>
                <a:t>von Schutzeinrichtungen/  </a:t>
              </a:r>
              <a:r>
                <a:rPr lang="de-DE" dirty="0" err="1"/>
                <a:t>Betätigern</a:t>
              </a:r>
              <a:r>
                <a:rPr lang="de-DE" dirty="0"/>
                <a:t> </a:t>
              </a:r>
            </a:p>
          </p:txBody>
        </p:sp>
        <p:sp>
          <p:nvSpPr>
            <p:cNvPr id="28" name="Verdeckte Anbringung - Text"/>
            <p:cNvSpPr/>
            <p:nvPr/>
          </p:nvSpPr>
          <p:spPr>
            <a:xfrm>
              <a:off x="504825" y="2474165"/>
              <a:ext cx="2406349" cy="1081980"/>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de-DE" sz="1600" b="1" dirty="0"/>
                <a:t>Verdeckte Anbringung </a:t>
              </a:r>
              <a:r>
                <a:rPr lang="de-DE" dirty="0"/>
                <a:t>von Positionsschaltern</a:t>
              </a:r>
              <a:endParaRPr lang="de-DE" sz="1050" dirty="0"/>
            </a:p>
          </p:txBody>
        </p:sp>
        <p:sp>
          <p:nvSpPr>
            <p:cNvPr id="29" name="Kodierte Betätiger - Text"/>
            <p:cNvSpPr txBox="1"/>
            <p:nvPr/>
          </p:nvSpPr>
          <p:spPr>
            <a:xfrm>
              <a:off x="3197853" y="2474165"/>
              <a:ext cx="2885565" cy="735747"/>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de-DE" sz="1600" b="1" dirty="0"/>
                <a:t>Kodierte </a:t>
              </a:r>
              <a:r>
                <a:rPr lang="de-DE" sz="1600" b="1" dirty="0" err="1"/>
                <a:t>Betätiger</a:t>
              </a:r>
              <a:r>
                <a:rPr lang="de-DE" sz="1600" b="1" dirty="0"/>
                <a:t> </a:t>
              </a:r>
              <a:r>
                <a:rPr lang="de-DE" dirty="0"/>
                <a:t>von Positionsschaltern</a:t>
              </a:r>
              <a:endParaRPr lang="de-DE" sz="1050" dirty="0"/>
            </a:p>
          </p:txBody>
        </p:sp>
        <p:sp>
          <p:nvSpPr>
            <p:cNvPr id="30" name="Aufzeichnung - Text"/>
            <p:cNvSpPr txBox="1"/>
            <p:nvPr/>
          </p:nvSpPr>
          <p:spPr>
            <a:xfrm>
              <a:off x="504825" y="4161700"/>
              <a:ext cx="3024777" cy="1514773"/>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de-DE" sz="1600" b="1" dirty="0"/>
                <a:t>Aufzeichnung</a:t>
              </a:r>
              <a:r>
                <a:rPr lang="de-DE" sz="1600" dirty="0"/>
                <a:t> </a:t>
              </a:r>
              <a:r>
                <a:rPr lang="de-DE" dirty="0"/>
                <a:t>aller sicherheitsrelevanten Vorgänge/Zustände durch die Maschinensteuerung (Datenschreiber)</a:t>
              </a:r>
            </a:p>
          </p:txBody>
        </p:sp>
        <p:sp>
          <p:nvSpPr>
            <p:cNvPr id="31" name="Öffner-Schließer - Text"/>
            <p:cNvSpPr txBox="1"/>
            <p:nvPr/>
          </p:nvSpPr>
          <p:spPr>
            <a:xfrm>
              <a:off x="6142769" y="3978302"/>
              <a:ext cx="2742977" cy="822305"/>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600" b="1"/>
                <a:t>Öffner-/Schließer-kombination</a:t>
              </a:r>
              <a:endParaRPr lang="de-DE" b="1"/>
            </a:p>
          </p:txBody>
        </p:sp>
        <p:sp>
          <p:nvSpPr>
            <p:cNvPr id="32" name="Rechteck 31"/>
            <p:cNvSpPr/>
            <p:nvPr/>
          </p:nvSpPr>
          <p:spPr>
            <a:xfrm>
              <a:off x="511652" y="1282899"/>
              <a:ext cx="5891028" cy="89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sz="2600" b="1" dirty="0">
                  <a:solidFill>
                    <a:srgbClr val="004994"/>
                  </a:solidFill>
                  <a:latin typeface="+mj-lt"/>
                  <a:ea typeface="+mj-ea"/>
                  <a:cs typeface="+mj-cs"/>
                </a:rPr>
                <a:t>3-Stufen-Methode zur </a:t>
              </a:r>
              <a:br>
                <a:rPr lang="de-DE" altLang="de-DE" sz="2600" b="1" dirty="0">
                  <a:solidFill>
                    <a:srgbClr val="004994"/>
                  </a:solidFill>
                  <a:latin typeface="+mj-lt"/>
                  <a:ea typeface="+mj-ea"/>
                  <a:cs typeface="+mj-cs"/>
                </a:rPr>
              </a:br>
              <a:r>
                <a:rPr lang="de-DE" altLang="de-DE" sz="2600" b="1" dirty="0">
                  <a:solidFill>
                    <a:srgbClr val="004994"/>
                  </a:solidFill>
                  <a:latin typeface="+mj-lt"/>
                  <a:ea typeface="+mj-ea"/>
                  <a:cs typeface="+mj-cs"/>
                </a:rPr>
                <a:t>Vermeidung von Manipulationen:</a:t>
              </a:r>
              <a:endParaRPr lang="de-DE" sz="2600" b="1" dirty="0">
                <a:solidFill>
                  <a:srgbClr val="004994"/>
                </a:solidFill>
                <a:latin typeface="+mj-lt"/>
                <a:ea typeface="+mj-ea"/>
                <a:cs typeface="+mj-cs"/>
              </a:endParaRPr>
            </a:p>
          </p:txBody>
        </p:sp>
      </p:grpSp>
    </p:spTree>
    <p:extLst>
      <p:ext uri="{BB962C8B-B14F-4D97-AF65-F5344CB8AC3E}">
        <p14:creationId xmlns:p14="http://schemas.microsoft.com/office/powerpoint/2010/main" val="30492224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nextCondLst>
                <p:cond evt="onClick" delay="0">
                  <p:tgtEl>
                    <p:spTgt spid="15"/>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22"/>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3" grpId="0" animBg="1"/>
      <p:bldP spid="13"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17524"/>
            <a:ext cx="3888432" cy="478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485375" y="5229200"/>
            <a:ext cx="5211303" cy="552845"/>
          </a:xfrm>
          <a:prstGeom prst="rect">
            <a:avLst/>
          </a:prstGeom>
          <a:solidFill>
            <a:srgbClr val="EAEAEA"/>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defPPr>
              <a:defRPr lang="de-DE"/>
            </a:defPPr>
            <a:lvl1pPr algn="ctr" defTabSz="839788" eaLnBrk="0" hangingPunct="0">
              <a:defRPr sz="3200" b="1">
                <a:solidFill>
                  <a:srgbClr val="004994"/>
                </a:solidFill>
              </a:defRPr>
            </a:lvl1pPr>
            <a:lvl2pPr marL="742950" indent="-285750" defTabSz="839788" eaLnBrk="0" hangingPunct="0">
              <a:defRPr sz="3000" b="1">
                <a:solidFill>
                  <a:srgbClr val="004994"/>
                </a:solidFill>
              </a:defRPr>
            </a:lvl2pPr>
            <a:lvl3pPr marL="1143000" indent="-228600" defTabSz="839788" eaLnBrk="0" hangingPunct="0">
              <a:defRPr sz="3000" b="1">
                <a:solidFill>
                  <a:srgbClr val="004994"/>
                </a:solidFill>
              </a:defRPr>
            </a:lvl3pPr>
            <a:lvl4pPr marL="1600200" indent="-228600" defTabSz="839788" eaLnBrk="0" hangingPunct="0">
              <a:defRPr sz="3000" b="1">
                <a:solidFill>
                  <a:srgbClr val="004994"/>
                </a:solidFill>
              </a:defRPr>
            </a:lvl4pPr>
            <a:lvl5pPr marL="2057400" indent="-228600" defTabSz="839788" eaLnBrk="0" hangingPunct="0">
              <a:defRPr sz="3000" b="1">
                <a:solidFill>
                  <a:srgbClr val="004994"/>
                </a:solidFill>
              </a:defRPr>
            </a:lvl5pPr>
            <a:lvl6pPr marL="2514600" indent="-228600" defTabSz="839788" eaLnBrk="0" fontAlgn="base" hangingPunct="0">
              <a:spcBef>
                <a:spcPct val="0"/>
              </a:spcBef>
              <a:spcAft>
                <a:spcPct val="0"/>
              </a:spcAft>
              <a:defRPr sz="3000" b="1">
                <a:solidFill>
                  <a:srgbClr val="004994"/>
                </a:solidFill>
              </a:defRPr>
            </a:lvl6pPr>
            <a:lvl7pPr marL="2971800" indent="-228600" defTabSz="839788" eaLnBrk="0" fontAlgn="base" hangingPunct="0">
              <a:spcBef>
                <a:spcPct val="0"/>
              </a:spcBef>
              <a:spcAft>
                <a:spcPct val="0"/>
              </a:spcAft>
              <a:defRPr sz="3000" b="1">
                <a:solidFill>
                  <a:srgbClr val="004994"/>
                </a:solidFill>
              </a:defRPr>
            </a:lvl7pPr>
            <a:lvl8pPr marL="3429000" indent="-228600" defTabSz="839788" eaLnBrk="0" fontAlgn="base" hangingPunct="0">
              <a:spcBef>
                <a:spcPct val="0"/>
              </a:spcBef>
              <a:spcAft>
                <a:spcPct val="0"/>
              </a:spcAft>
              <a:defRPr sz="3000" b="1">
                <a:solidFill>
                  <a:srgbClr val="004994"/>
                </a:solidFill>
              </a:defRPr>
            </a:lvl8pPr>
            <a:lvl9pPr marL="3886200" indent="-228600" defTabSz="839788" eaLnBrk="0" fontAlgn="base" hangingPunct="0">
              <a:spcBef>
                <a:spcPct val="0"/>
              </a:spcBef>
              <a:spcAft>
                <a:spcPct val="0"/>
              </a:spcAft>
              <a:defRPr sz="3000" b="1">
                <a:solidFill>
                  <a:srgbClr val="004994"/>
                </a:solidFill>
              </a:defRPr>
            </a:lvl9pPr>
          </a:lstStyle>
          <a:p>
            <a:r>
              <a:rPr lang="de-DE" sz="2800" dirty="0"/>
              <a:t>www.stopp-manipulation.org</a:t>
            </a:r>
          </a:p>
        </p:txBody>
      </p:sp>
      <p:sp>
        <p:nvSpPr>
          <p:cNvPr id="2" name="Titel 1"/>
          <p:cNvSpPr>
            <a:spLocks noGrp="1"/>
          </p:cNvSpPr>
          <p:nvPr>
            <p:ph type="title"/>
          </p:nvPr>
        </p:nvSpPr>
        <p:spPr/>
        <p:txBody>
          <a:bodyPr/>
          <a:lstStyle/>
          <a:p>
            <a:r>
              <a:rPr lang="de-DE" dirty="0"/>
              <a:t>Und das Beste zum Schluss</a:t>
            </a:r>
          </a:p>
        </p:txBody>
      </p:sp>
      <p:sp>
        <p:nvSpPr>
          <p:cNvPr id="3" name="Datumsplatzhalter 2"/>
          <p:cNvSpPr>
            <a:spLocks noGrp="1"/>
          </p:cNvSpPr>
          <p:nvPr>
            <p:ph type="dt" sz="half" idx="10"/>
          </p:nvPr>
        </p:nvSpPr>
        <p:spPr/>
        <p:txBody>
          <a:bodyPr/>
          <a:lstStyle/>
          <a:p>
            <a:pPr>
              <a:defRPr/>
            </a:pPr>
            <a:fld id="{BA82C879-24A7-4E4D-BCCB-115B30D7C76A}" type="datetime1">
              <a:rPr lang="de-DE" smtClean="0"/>
              <a:t>02.02.2022</a:t>
            </a:fld>
            <a:endParaRPr lang="de-DE" dirty="0"/>
          </a:p>
        </p:txBody>
      </p:sp>
      <p:sp>
        <p:nvSpPr>
          <p:cNvPr id="15366"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a:solidFill>
                  <a:schemeClr val="bg1"/>
                </a:solidFill>
              </a:rPr>
              <a:t>Manipulation verhindern, Modul 4: Konstruktionsbeispiele</a:t>
            </a:r>
            <a:endParaRPr lang="de-DE" altLang="de-DE" sz="1300" dirty="0">
              <a:solidFill>
                <a:schemeClr val="bg1"/>
              </a:solidFill>
            </a:endParaRPr>
          </a:p>
        </p:txBody>
      </p:sp>
      <p:sp>
        <p:nvSpPr>
          <p:cNvPr id="15365" name="Foliennummernplatzhalter 3"/>
          <p:cNvSpPr>
            <a:spLocks noGrp="1"/>
          </p:cNvSpPr>
          <p:nvPr>
            <p:ph type="sldNum" sz="quarter" idx="12"/>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a:solidFill>
                  <a:schemeClr val="bg1"/>
                </a:solidFill>
              </a:rPr>
              <a:t>Seite </a:t>
            </a:r>
            <a:fld id="{0C28E956-43EF-4C54-9AEA-6F4B4597B3B1}" type="slidenum">
              <a:rPr lang="de-DE" altLang="de-DE" sz="1300" smtClean="0">
                <a:solidFill>
                  <a:schemeClr val="bg1"/>
                </a:solidFill>
              </a:rPr>
              <a:pPr eaLnBrk="1" hangingPunct="1">
                <a:spcBef>
                  <a:spcPct val="0"/>
                </a:spcBef>
              </a:pPr>
              <a:t>40</a:t>
            </a:fld>
            <a:endParaRPr lang="de-DE" altLang="de-DE" sz="1300" dirty="0">
              <a:solidFill>
                <a:schemeClr val="bg1"/>
              </a:solidFill>
            </a:endParaRPr>
          </a:p>
        </p:txBody>
      </p:sp>
      <p:grpSp>
        <p:nvGrpSpPr>
          <p:cNvPr id="4" name="Gruppieren 3"/>
          <p:cNvGrpSpPr/>
          <p:nvPr/>
        </p:nvGrpSpPr>
        <p:grpSpPr>
          <a:xfrm>
            <a:off x="7013575" y="5940804"/>
            <a:ext cx="2169517" cy="460292"/>
            <a:chOff x="6857797" y="5006823"/>
            <a:chExt cx="2169517" cy="610254"/>
          </a:xfrm>
        </p:grpSpPr>
        <p:sp>
          <p:nvSpPr>
            <p:cNvPr id="8" name="Textfeld 1"/>
            <p:cNvSpPr txBox="1">
              <a:spLocks noChangeArrowheads="1"/>
            </p:cNvSpPr>
            <p:nvPr/>
          </p:nvSpPr>
          <p:spPr bwMode="auto">
            <a:xfrm>
              <a:off x="7829550" y="5006823"/>
              <a:ext cx="1197764" cy="34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9" name="Textfeld 1"/>
            <p:cNvSpPr txBox="1">
              <a:spLocks noChangeArrowheads="1"/>
            </p:cNvSpPr>
            <p:nvPr/>
          </p:nvSpPr>
          <p:spPr bwMode="auto">
            <a:xfrm>
              <a:off x="6857797" y="5280436"/>
              <a:ext cx="2031325" cy="33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Schmid </a:t>
              </a:r>
              <a:r>
                <a:rPr lang="de-DE" altLang="de-DE" sz="1050" dirty="0" err="1">
                  <a:solidFill>
                    <a:srgbClr val="004994"/>
                  </a:solidFill>
                </a:rPr>
                <a:t>Riedmann</a:t>
              </a:r>
              <a:r>
                <a:rPr lang="de-DE" altLang="de-DE" sz="1050" dirty="0">
                  <a:solidFill>
                    <a:srgbClr val="004994"/>
                  </a:solidFill>
                </a:rPr>
                <a:t> &amp; Partner</a:t>
              </a:r>
            </a:p>
          </p:txBody>
        </p:sp>
      </p:gr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6B5EF14E-5D66-4586-BD5D-8B0FBA2B715A}"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41</a:t>
            </a:fld>
            <a:endParaRPr lang="de-DE" dirty="0"/>
          </a:p>
        </p:txBody>
      </p:sp>
      <p:pic>
        <p:nvPicPr>
          <p:cNvPr id="6" name="Grafik 5"/>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89879"/>
            <a:ext cx="2628488" cy="1250935"/>
          </a:xfrm>
          <a:prstGeom prst="rect">
            <a:avLst/>
          </a:prstGeom>
          <a:noFill/>
        </p:spPr>
      </p:pic>
      <p:sp>
        <p:nvSpPr>
          <p:cNvPr id="7" name="Textfeld 6"/>
          <p:cNvSpPr txBox="1"/>
          <p:nvPr/>
        </p:nvSpPr>
        <p:spPr>
          <a:xfrm>
            <a:off x="395535" y="2737951"/>
            <a:ext cx="7752443" cy="3170099"/>
          </a:xfrm>
          <a:prstGeom prst="rect">
            <a:avLst/>
          </a:prstGeom>
          <a:noFill/>
        </p:spPr>
        <p:txBody>
          <a:bodyPr wrap="none" rtlCol="0">
            <a:spAutoFit/>
          </a:bodyPr>
          <a:lstStyle/>
          <a:p>
            <a:r>
              <a:rPr lang="de-DE" sz="2000" dirty="0"/>
              <a:t>Quelle:</a:t>
            </a:r>
          </a:p>
          <a:p>
            <a:r>
              <a:rPr lang="de-DE" sz="2000" dirty="0"/>
              <a:t>Deutsche Gesetzliche Unfallversicherung e.V.</a:t>
            </a:r>
          </a:p>
          <a:p>
            <a:endParaRPr lang="de-DE" sz="2000" dirty="0"/>
          </a:p>
          <a:p>
            <a:r>
              <a:rPr lang="de-DE" sz="2000" dirty="0"/>
              <a:t>Manipulation von Schutzeinrichtungen an Maschinen verhindern – </a:t>
            </a:r>
          </a:p>
          <a:p>
            <a:r>
              <a:rPr lang="de-DE" sz="2000" dirty="0"/>
              <a:t>Lehrmodule für die Unfallprävention</a:t>
            </a:r>
          </a:p>
          <a:p>
            <a:r>
              <a:rPr lang="de-DE" sz="2000" dirty="0"/>
              <a:t> </a:t>
            </a:r>
          </a:p>
          <a:p>
            <a:r>
              <a:rPr lang="de-DE" sz="2000" dirty="0"/>
              <a:t>Online unter </a:t>
            </a:r>
            <a:r>
              <a:rPr lang="de-DE" sz="2000" dirty="0">
                <a:hlinkClick r:id="rId3"/>
              </a:rPr>
              <a:t>www.stopp-manipulation.org </a:t>
            </a:r>
            <a:endParaRPr lang="de-DE" sz="2000" dirty="0"/>
          </a:p>
          <a:p>
            <a:r>
              <a:rPr lang="de-DE" sz="2000" dirty="0"/>
              <a:t>(zuletzt geändert am 02.02.2022)</a:t>
            </a:r>
          </a:p>
          <a:p>
            <a:r>
              <a:rPr lang="de-DE" sz="2000" dirty="0"/>
              <a:t> </a:t>
            </a:r>
          </a:p>
          <a:p>
            <a:r>
              <a:rPr lang="de-DE" sz="2000" dirty="0"/>
              <a:t>Bearbeitet, geändert bzw. umgestaltet durch: …………..  </a:t>
            </a:r>
          </a:p>
        </p:txBody>
      </p:sp>
    </p:spTree>
    <p:extLst>
      <p:ext uri="{BB962C8B-B14F-4D97-AF65-F5344CB8AC3E}">
        <p14:creationId xmlns:p14="http://schemas.microsoft.com/office/powerpoint/2010/main" val="119428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spect="1" noChangeArrowheads="1"/>
          </p:cNvSpPr>
          <p:nvPr>
            <p:ph type="title"/>
          </p:nvPr>
        </p:nvSpPr>
        <p:spPr>
          <a:xfrm>
            <a:off x="504825" y="1286853"/>
            <a:ext cx="5939383" cy="8824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3-Stufen-Methode zur </a:t>
            </a:r>
            <a:br>
              <a:rPr lang="de-DE" altLang="de-DE" dirty="0"/>
            </a:br>
            <a:r>
              <a:rPr lang="de-DE" altLang="de-DE" dirty="0"/>
              <a:t>Vermeidung von Manipulationen:</a:t>
            </a:r>
          </a:p>
        </p:txBody>
      </p:sp>
      <p:sp>
        <p:nvSpPr>
          <p:cNvPr id="2" name="Datumsplatzhalter 1"/>
          <p:cNvSpPr>
            <a:spLocks noGrp="1"/>
          </p:cNvSpPr>
          <p:nvPr>
            <p:ph type="dt" sz="half" idx="10"/>
          </p:nvPr>
        </p:nvSpPr>
        <p:spPr/>
        <p:txBody>
          <a:bodyPr/>
          <a:lstStyle/>
          <a:p>
            <a:pPr>
              <a:defRPr/>
            </a:pPr>
            <a:fld id="{30999342-2E73-401F-A07A-20D5E3956C2B}" type="datetime1">
              <a:rPr lang="de-DE" smtClean="0"/>
              <a:t>02.02.2022</a:t>
            </a:fld>
            <a:endParaRPr lang="de-DE" dirty="0"/>
          </a:p>
        </p:txBody>
      </p:sp>
      <p:sp>
        <p:nvSpPr>
          <p:cNvPr id="6151"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a:solidFill>
                  <a:schemeClr val="bg1"/>
                </a:solidFill>
              </a:rPr>
              <a:t>Manipulation verhindern, Modul 4: Konstruktionsbeispiele</a:t>
            </a:r>
            <a:endParaRPr lang="de-DE" altLang="de-DE" sz="1300" dirty="0">
              <a:solidFill>
                <a:schemeClr val="bg1"/>
              </a:solidFill>
            </a:endParaRPr>
          </a:p>
        </p:txBody>
      </p:sp>
      <p:sp>
        <p:nvSpPr>
          <p:cNvPr id="6150" name="Foliennummernplatzhalter 3"/>
          <p:cNvSpPr>
            <a:spLocks noGrp="1"/>
          </p:cNvSpPr>
          <p:nvPr>
            <p:ph type="sldNum" sz="quarter" idx="12"/>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a:solidFill>
                  <a:schemeClr val="bg1"/>
                </a:solidFill>
              </a:rPr>
              <a:t>Seite </a:t>
            </a:r>
            <a:fld id="{3F29C903-9394-4F33-9B82-D734E8CB16E2}" type="slidenum">
              <a:rPr lang="de-DE" altLang="de-DE" sz="1300" smtClean="0">
                <a:solidFill>
                  <a:schemeClr val="bg1"/>
                </a:solidFill>
              </a:rPr>
              <a:pPr eaLnBrk="1" hangingPunct="1">
                <a:spcBef>
                  <a:spcPct val="0"/>
                </a:spcBef>
              </a:pPr>
              <a:t>5</a:t>
            </a:fld>
            <a:endParaRPr lang="de-DE" altLang="de-DE" sz="1300" dirty="0">
              <a:solidFill>
                <a:schemeClr val="bg1"/>
              </a:solidFill>
            </a:endParaRPr>
          </a:p>
        </p:txBody>
      </p:sp>
      <p:sp>
        <p:nvSpPr>
          <p:cNvPr id="3" name="Link"/>
          <p:cNvSpPr txBox="1"/>
          <p:nvPr/>
        </p:nvSpPr>
        <p:spPr>
          <a:xfrm>
            <a:off x="4432729" y="4423512"/>
            <a:ext cx="3336064" cy="510778"/>
          </a:xfrm>
          <a:prstGeom prst="roundRect">
            <a:avLst/>
          </a:prstGeom>
          <a:gradFill>
            <a:gsLst>
              <a:gs pos="0">
                <a:schemeClr val="accent5">
                  <a:shade val="51000"/>
                  <a:satMod val="130000"/>
                </a:schemeClr>
              </a:gs>
              <a:gs pos="76000">
                <a:schemeClr val="accent5">
                  <a:shade val="93000"/>
                  <a:satMod val="130000"/>
                </a:schemeClr>
              </a:gs>
              <a:gs pos="100000">
                <a:schemeClr val="accent5">
                  <a:shade val="94000"/>
                  <a:satMod val="135000"/>
                </a:schemeClr>
              </a:gs>
            </a:gsLst>
          </a:grad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de-DE" sz="2400" dirty="0">
                <a:hlinkClick r:id="rId3"/>
              </a:rPr>
              <a:t>Manipulation erkennen</a:t>
            </a:r>
            <a:endParaRPr lang="de-DE" sz="2400" dirty="0"/>
          </a:p>
        </p:txBody>
      </p:sp>
      <p:sp>
        <p:nvSpPr>
          <p:cNvPr id="7" name="Kodierte Schutzeinrichtungen - Oval"/>
          <p:cNvSpPr/>
          <p:nvPr/>
        </p:nvSpPr>
        <p:spPr bwMode="auto">
          <a:xfrm>
            <a:off x="971599" y="3442928"/>
            <a:ext cx="3908375" cy="907033"/>
          </a:xfrm>
          <a:prstGeom prst="ellipse">
            <a:avLst/>
          </a:prstGeom>
          <a:solidFill>
            <a:schemeClr val="bg1">
              <a:lumMod val="95000"/>
            </a:schemeClr>
          </a:solidFill>
          <a:ln>
            <a:solidFill>
              <a:schemeClr val="bg2">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lvl="0" algn="ctr"/>
            <a:br>
              <a:rPr lang="de-DE" sz="2000" b="1" dirty="0"/>
            </a:br>
            <a:r>
              <a:rPr lang="de-DE" sz="2000" b="1" dirty="0"/>
              <a:t>Kodierte Schutzeinrichtungen</a:t>
            </a:r>
          </a:p>
          <a:p>
            <a:pPr lvl="0" algn="ctr"/>
            <a:endParaRPr lang="de-DE" sz="2000" b="1" dirty="0"/>
          </a:p>
        </p:txBody>
      </p:sp>
      <p:sp>
        <p:nvSpPr>
          <p:cNvPr id="16" name="Zustandswechsel - Oval"/>
          <p:cNvSpPr txBox="1"/>
          <p:nvPr/>
        </p:nvSpPr>
        <p:spPr>
          <a:xfrm>
            <a:off x="5683051" y="2206615"/>
            <a:ext cx="3199267" cy="1514773"/>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lvl="0" algn="ctr"/>
            <a:r>
              <a:rPr lang="de-DE" sz="2000" b="1" dirty="0"/>
              <a:t>Überwachen des Zustandswechsels</a:t>
            </a:r>
            <a:endParaRPr lang="de-DE" dirty="0"/>
          </a:p>
        </p:txBody>
      </p:sp>
      <p:sp>
        <p:nvSpPr>
          <p:cNvPr id="10" name="Schutzeinrichtungen - Oval"/>
          <p:cNvSpPr/>
          <p:nvPr/>
        </p:nvSpPr>
        <p:spPr bwMode="auto">
          <a:xfrm>
            <a:off x="498475" y="2249869"/>
            <a:ext cx="5184576" cy="907033"/>
          </a:xfrm>
          <a:prstGeom prst="ellipse">
            <a:avLst/>
          </a:prstGeom>
          <a:solidFill>
            <a:schemeClr val="bg1">
              <a:lumMod val="95000"/>
            </a:schemeClr>
          </a:solidFill>
          <a:ln>
            <a:solidFill>
              <a:schemeClr val="bg2">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noAutofit/>
          </a:bodyPr>
          <a:lstStyle/>
          <a:p>
            <a:pPr lvl="0" algn="ctr"/>
            <a:r>
              <a:rPr lang="de-DE" sz="2000" b="1" dirty="0"/>
              <a:t>Verlassen der Schutzstellung</a:t>
            </a:r>
            <a:endParaRPr lang="de-DE" sz="1600" b="1" dirty="0"/>
          </a:p>
        </p:txBody>
      </p:sp>
      <p:sp>
        <p:nvSpPr>
          <p:cNvPr id="11" name="Weitere Ideen - Oval"/>
          <p:cNvSpPr/>
          <p:nvPr/>
        </p:nvSpPr>
        <p:spPr bwMode="auto">
          <a:xfrm>
            <a:off x="4408999" y="5279187"/>
            <a:ext cx="3383525" cy="907033"/>
          </a:xfrm>
          <a:prstGeom prst="ellipse">
            <a:avLst/>
          </a:prstGeom>
          <a:solidFill>
            <a:schemeClr val="bg1">
              <a:lumMod val="95000"/>
            </a:schemeClr>
          </a:solidFill>
          <a:ln>
            <a:solidFill>
              <a:schemeClr val="bg2">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144000" rIns="91440" bIns="45720" numCol="1" rtlCol="0" anchor="t" anchorCtr="0" compatLnSpc="1">
            <a:prstTxWarp prst="textNoShape">
              <a:avLst/>
            </a:prstTxWarp>
            <a:noAutofit/>
          </a:bodyPr>
          <a:lstStyle/>
          <a:p>
            <a:pPr lvl="0" algn="ctr"/>
            <a:r>
              <a:rPr lang="de-DE" sz="2400" b="1" dirty="0"/>
              <a:t>Weitere Ideen?</a:t>
            </a:r>
            <a:endParaRPr lang="de-DE" sz="3200" b="1" dirty="0"/>
          </a:p>
        </p:txBody>
      </p:sp>
      <p:sp>
        <p:nvSpPr>
          <p:cNvPr id="13" name="Kodierte Schutzeinrichtungen - Text"/>
          <p:cNvSpPr/>
          <p:nvPr/>
        </p:nvSpPr>
        <p:spPr bwMode="auto">
          <a:xfrm>
            <a:off x="75598" y="3352021"/>
            <a:ext cx="7265002" cy="1582270"/>
          </a:xfrm>
          <a:prstGeom prst="ellipse">
            <a:avLst/>
          </a:prstGeom>
          <a:solidFill>
            <a:schemeClr val="accent2">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t" anchorCtr="0" compatLnSpc="1">
            <a:prstTxWarp prst="textNoShape">
              <a:avLst/>
            </a:prstTxWarp>
            <a:noAutofit/>
          </a:bodyPr>
          <a:lstStyle/>
          <a:p>
            <a:pPr lvl="0"/>
            <a:r>
              <a:rPr lang="de-DE" sz="2800" b="1" dirty="0"/>
              <a:t>Kodierte Schutzeinrichtungen</a:t>
            </a:r>
          </a:p>
          <a:p>
            <a:pPr lvl="0"/>
            <a:r>
              <a:rPr lang="de-DE" sz="2000" dirty="0"/>
              <a:t>(zum Erkennen auswechselbarer Schutzeinrichtungen)</a:t>
            </a:r>
            <a:endParaRPr lang="de-DE" sz="2000" b="1" dirty="0"/>
          </a:p>
        </p:txBody>
      </p:sp>
      <p:sp>
        <p:nvSpPr>
          <p:cNvPr id="14" name="Zustandswechsel - Text"/>
          <p:cNvSpPr txBox="1"/>
          <p:nvPr/>
        </p:nvSpPr>
        <p:spPr>
          <a:xfrm>
            <a:off x="2915816" y="1869334"/>
            <a:ext cx="6197911" cy="2957673"/>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396000" rIns="36000" rtlCol="0">
            <a:noAutofit/>
          </a:bodyPr>
          <a:lstStyle/>
          <a:p>
            <a:pPr lvl="0"/>
            <a:r>
              <a:rPr lang="de-DE" sz="2800" b="1" dirty="0"/>
              <a:t>Überwachen des Zustandswechsels</a:t>
            </a:r>
            <a:r>
              <a:rPr lang="de-DE" sz="2800" dirty="0"/>
              <a:t> </a:t>
            </a:r>
            <a:br>
              <a:rPr lang="de-DE" sz="2800" dirty="0"/>
            </a:br>
            <a:r>
              <a:rPr lang="de-DE" sz="2000" dirty="0"/>
              <a:t>von </a:t>
            </a:r>
            <a:r>
              <a:rPr lang="de-DE" sz="2000" dirty="0" err="1"/>
              <a:t>Posi­tions­schaltern</a:t>
            </a:r>
            <a:r>
              <a:rPr lang="de-DE" sz="2000" dirty="0"/>
              <a:t> bei regelmäßig zu öffnenden Schutzeinrichtungen (z.B. zum Erkennen von Schaltungsbrücken)</a:t>
            </a:r>
            <a:endParaRPr lang="de-DE" sz="1600" dirty="0"/>
          </a:p>
        </p:txBody>
      </p:sp>
      <p:sp>
        <p:nvSpPr>
          <p:cNvPr id="18" name="Schutzeinrichtungen - Text"/>
          <p:cNvSpPr/>
          <p:nvPr/>
        </p:nvSpPr>
        <p:spPr bwMode="auto">
          <a:xfrm>
            <a:off x="71262" y="1950653"/>
            <a:ext cx="8605194" cy="1505466"/>
          </a:xfrm>
          <a:prstGeom prst="ellipse">
            <a:avLst/>
          </a:prstGeom>
          <a:solidFill>
            <a:schemeClr val="accent2">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lvl="0"/>
            <a:r>
              <a:rPr lang="de-DE" sz="2800" b="1" dirty="0"/>
              <a:t>Verlassen der Schutzstellung </a:t>
            </a:r>
          </a:p>
          <a:p>
            <a:pPr lvl="0"/>
            <a:r>
              <a:rPr lang="de-DE" sz="2000" dirty="0"/>
              <a:t>feststehender trennender Schutzeinrichtungen bei gelösten Befestigungsmitteln</a:t>
            </a:r>
            <a:endParaRPr lang="de-DE" sz="2000" b="1" dirty="0"/>
          </a:p>
        </p:txBody>
      </p:sp>
      <p:grpSp>
        <p:nvGrpSpPr>
          <p:cNvPr id="20" name="Gruppieren 19"/>
          <p:cNvGrpSpPr/>
          <p:nvPr/>
        </p:nvGrpSpPr>
        <p:grpSpPr>
          <a:xfrm>
            <a:off x="2375" y="980728"/>
            <a:ext cx="9144000" cy="5388322"/>
            <a:chOff x="-24264" y="980728"/>
            <a:chExt cx="9144000" cy="5388322"/>
          </a:xfrm>
        </p:grpSpPr>
        <p:sp>
          <p:nvSpPr>
            <p:cNvPr id="21" name="Rechteck 20"/>
            <p:cNvSpPr/>
            <p:nvPr/>
          </p:nvSpPr>
          <p:spPr bwMode="auto">
            <a:xfrm>
              <a:off x="-24264" y="980728"/>
              <a:ext cx="9144000" cy="53883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dirty="0">
                <a:ln>
                  <a:noFill/>
                </a:ln>
                <a:solidFill>
                  <a:srgbClr val="004994"/>
                </a:solidFill>
                <a:effectLst/>
                <a:latin typeface="Arial" charset="0"/>
              </a:endParaRPr>
            </a:p>
          </p:txBody>
        </p:sp>
        <p:sp>
          <p:nvSpPr>
            <p:cNvPr id="22" name="Link"/>
            <p:cNvSpPr txBox="1"/>
            <p:nvPr/>
          </p:nvSpPr>
          <p:spPr>
            <a:xfrm>
              <a:off x="4432729" y="4423512"/>
              <a:ext cx="3336064" cy="510778"/>
            </a:xfrm>
            <a:prstGeom prst="roundRect">
              <a:avLst/>
            </a:prstGeom>
            <a:gradFill>
              <a:gsLst>
                <a:gs pos="0">
                  <a:schemeClr val="accent5">
                    <a:shade val="51000"/>
                    <a:satMod val="130000"/>
                  </a:schemeClr>
                </a:gs>
                <a:gs pos="76000">
                  <a:schemeClr val="accent5">
                    <a:shade val="93000"/>
                    <a:satMod val="130000"/>
                  </a:schemeClr>
                </a:gs>
                <a:gs pos="100000">
                  <a:schemeClr val="accent5">
                    <a:shade val="94000"/>
                    <a:satMod val="135000"/>
                  </a:schemeClr>
                </a:gs>
              </a:gsLst>
            </a:grad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de-DE" sz="2400" dirty="0">
                  <a:hlinkClick r:id="rId4"/>
                </a:rPr>
                <a:t>Manipulation erkennen</a:t>
              </a:r>
              <a:endParaRPr lang="de-DE" sz="2400" dirty="0"/>
            </a:p>
          </p:txBody>
        </p:sp>
        <p:sp>
          <p:nvSpPr>
            <p:cNvPr id="23" name="Kodierte Schutzeinrichtungen - Text"/>
            <p:cNvSpPr/>
            <p:nvPr/>
          </p:nvSpPr>
          <p:spPr bwMode="auto">
            <a:xfrm>
              <a:off x="769577" y="3666247"/>
              <a:ext cx="3528392" cy="1346453"/>
            </a:xfrm>
            <a:prstGeom prst="ellipse">
              <a:avLst/>
            </a:prstGeom>
            <a:solidFill>
              <a:schemeClr val="accent2">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r>
                <a:rPr lang="de-DE" sz="1600" b="1" dirty="0"/>
                <a:t>Kodierte </a:t>
              </a:r>
            </a:p>
            <a:p>
              <a:pPr lvl="0"/>
              <a:r>
                <a:rPr lang="de-DE" sz="1600" b="1" dirty="0"/>
                <a:t>Schutzeinrichtungen</a:t>
              </a:r>
              <a:r>
                <a:rPr lang="de-DE" dirty="0"/>
                <a:t> </a:t>
              </a:r>
            </a:p>
            <a:p>
              <a:pPr lvl="0"/>
              <a:r>
                <a:rPr lang="de-DE" dirty="0"/>
                <a:t>(zum Erkennen auswechselbarer Schutzeinrichtungen)</a:t>
              </a:r>
              <a:endParaRPr lang="de-DE" sz="1600" b="1" dirty="0"/>
            </a:p>
          </p:txBody>
        </p:sp>
        <p:sp>
          <p:nvSpPr>
            <p:cNvPr id="24" name="Zustandswechsel - Text"/>
            <p:cNvSpPr txBox="1"/>
            <p:nvPr/>
          </p:nvSpPr>
          <p:spPr>
            <a:xfrm>
              <a:off x="5187950" y="2403250"/>
              <a:ext cx="3540400" cy="1861006"/>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de-DE" sz="1600" b="1" dirty="0"/>
                <a:t>Überwachen des</a:t>
              </a:r>
              <a:r>
                <a:rPr lang="de-DE" dirty="0"/>
                <a:t> </a:t>
              </a:r>
              <a:r>
                <a:rPr lang="de-DE" sz="1600" b="1" dirty="0"/>
                <a:t>Zustandswechsels</a:t>
              </a:r>
              <a:r>
                <a:rPr lang="de-DE" sz="1600" dirty="0"/>
                <a:t> </a:t>
              </a:r>
              <a:r>
                <a:rPr lang="de-DE" dirty="0"/>
                <a:t>von </a:t>
              </a:r>
              <a:r>
                <a:rPr lang="de-DE" dirty="0" err="1"/>
                <a:t>Posi­tions­schaltern</a:t>
              </a:r>
              <a:r>
                <a:rPr lang="de-DE" dirty="0"/>
                <a:t> bei regelmäßig zu öffnenden </a:t>
              </a:r>
              <a:r>
                <a:rPr lang="de-DE" dirty="0" err="1"/>
                <a:t>Schutzein­rich­tungen</a:t>
              </a:r>
              <a:r>
                <a:rPr lang="de-DE" dirty="0"/>
                <a:t> (z.B. zum Erkennen von Schaltungsbrücken)</a:t>
              </a:r>
              <a:endParaRPr lang="de-DE" sz="1050" dirty="0"/>
            </a:p>
          </p:txBody>
        </p:sp>
        <p:sp>
          <p:nvSpPr>
            <p:cNvPr id="26" name="Schutzeinrichtungen - Text"/>
            <p:cNvSpPr/>
            <p:nvPr/>
          </p:nvSpPr>
          <p:spPr bwMode="auto">
            <a:xfrm>
              <a:off x="279026" y="2394005"/>
              <a:ext cx="4740670" cy="1174381"/>
            </a:xfrm>
            <a:prstGeom prst="ellipse">
              <a:avLst/>
            </a:prstGeom>
            <a:solidFill>
              <a:schemeClr val="accent2">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r>
                <a:rPr lang="de-DE" sz="1600" b="1" dirty="0"/>
                <a:t>Verlassen der Schutzstellung </a:t>
              </a:r>
              <a:br>
                <a:rPr lang="de-DE" sz="1600" b="1" dirty="0"/>
              </a:br>
              <a:r>
                <a:rPr lang="de-DE" dirty="0"/>
                <a:t>feststehender trennender Schutzeinrichtungen bei gelösten Befestigungsmitteln</a:t>
              </a:r>
              <a:endParaRPr lang="de-DE" b="1" dirty="0"/>
            </a:p>
          </p:txBody>
        </p:sp>
        <p:sp>
          <p:nvSpPr>
            <p:cNvPr id="27" name="Weitere Ideen - Text"/>
            <p:cNvSpPr/>
            <p:nvPr/>
          </p:nvSpPr>
          <p:spPr bwMode="auto">
            <a:xfrm>
              <a:off x="4408999" y="5279187"/>
              <a:ext cx="3383525" cy="907033"/>
            </a:xfrm>
            <a:prstGeom prst="ellipse">
              <a:avLst/>
            </a:prstGeom>
            <a:solidFill>
              <a:schemeClr val="accent2">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144000" rIns="91440" bIns="45720" numCol="1" rtlCol="0" anchor="t" anchorCtr="0" compatLnSpc="1">
              <a:prstTxWarp prst="textNoShape">
                <a:avLst/>
              </a:prstTxWarp>
            </a:bodyPr>
            <a:lstStyle/>
            <a:p>
              <a:pPr lvl="0" algn="ctr"/>
              <a:r>
                <a:rPr lang="de-DE" sz="2400" b="1"/>
                <a:t>Weitere Ideen?</a:t>
              </a:r>
              <a:endParaRPr lang="de-DE" sz="3200" b="1"/>
            </a:p>
          </p:txBody>
        </p:sp>
        <p:sp>
          <p:nvSpPr>
            <p:cNvPr id="29" name="Rechteck 28"/>
            <p:cNvSpPr/>
            <p:nvPr/>
          </p:nvSpPr>
          <p:spPr>
            <a:xfrm>
              <a:off x="512553" y="1292364"/>
              <a:ext cx="5365751" cy="8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sz="2600" b="1" dirty="0">
                  <a:solidFill>
                    <a:srgbClr val="004994"/>
                  </a:solidFill>
                  <a:latin typeface="+mj-lt"/>
                  <a:ea typeface="+mj-ea"/>
                  <a:cs typeface="+mj-cs"/>
                </a:rPr>
                <a:t>3-Stufen-Methode zur </a:t>
              </a:r>
              <a:br>
                <a:rPr lang="de-DE" altLang="de-DE" sz="2600" b="1" dirty="0">
                  <a:solidFill>
                    <a:srgbClr val="004994"/>
                  </a:solidFill>
                  <a:latin typeface="+mj-lt"/>
                  <a:ea typeface="+mj-ea"/>
                  <a:cs typeface="+mj-cs"/>
                </a:rPr>
              </a:br>
              <a:r>
                <a:rPr lang="de-DE" altLang="de-DE" sz="2600" b="1" dirty="0">
                  <a:solidFill>
                    <a:srgbClr val="004994"/>
                  </a:solidFill>
                  <a:latin typeface="+mj-lt"/>
                  <a:ea typeface="+mj-ea"/>
                  <a:cs typeface="+mj-cs"/>
                </a:rPr>
                <a:t>Vermeidung von Manipulationen:</a:t>
              </a:r>
              <a:endParaRPr lang="de-DE" sz="2600" b="1" dirty="0">
                <a:solidFill>
                  <a:srgbClr val="004994"/>
                </a:solidFill>
                <a:latin typeface="+mj-lt"/>
                <a:ea typeface="+mj-ea"/>
                <a:cs typeface="+mj-cs"/>
              </a:endParaRPr>
            </a:p>
          </p:txBody>
        </p:sp>
      </p:grpSp>
    </p:spTree>
    <p:extLst>
      <p:ext uri="{BB962C8B-B14F-4D97-AF65-F5344CB8AC3E}">
        <p14:creationId xmlns:p14="http://schemas.microsoft.com/office/powerpoint/2010/main" val="32526622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3" grpId="0" animBg="1"/>
      <p:bldP spid="13" grpId="1" animBg="1"/>
      <p:bldP spid="14" grpId="0" animBg="1"/>
      <p:bldP spid="14" grpId="1"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7C994C18-2232-466A-BAAD-AF3E40318F54}" type="datetime1">
              <a:rPr lang="de-DE" smtClean="0"/>
              <a:t>02.02.2022</a:t>
            </a:fld>
            <a:endParaRPr lang="de-DE" dirty="0"/>
          </a:p>
        </p:txBody>
      </p:sp>
      <p:sp>
        <p:nvSpPr>
          <p:cNvPr id="4" name="Fußzeilenplatzhalter 3"/>
          <p:cNvSpPr>
            <a:spLocks noGrp="1"/>
          </p:cNvSpPr>
          <p:nvPr>
            <p:ph type="ftr" sz="quarter" idx="11"/>
          </p:nvPr>
        </p:nvSpPr>
        <p:spPr/>
        <p:txBody>
          <a:bodyPr/>
          <a:lstStyle/>
          <a:p>
            <a:pPr>
              <a:defRPr/>
            </a:pPr>
            <a:r>
              <a:rPr lang="de-DE"/>
              <a:t>Manipulation verhindern, Modul 4: Konstruktionsbeispiele</a:t>
            </a:r>
            <a:endParaRPr lang="de-DE" dirty="0"/>
          </a:p>
        </p:txBody>
      </p:sp>
      <p:sp>
        <p:nvSpPr>
          <p:cNvPr id="5" name="Foliennummernplatzhalter 4"/>
          <p:cNvSpPr>
            <a:spLocks noGrp="1"/>
          </p:cNvSpPr>
          <p:nvPr>
            <p:ph type="sldNum" sz="quarter" idx="12"/>
          </p:nvPr>
        </p:nvSpPr>
        <p:spPr/>
        <p:txBody>
          <a:bodyPr/>
          <a:lstStyle/>
          <a:p>
            <a:pPr>
              <a:defRPr/>
            </a:pPr>
            <a:r>
              <a:rPr lang="de-DE"/>
              <a:t>Seite </a:t>
            </a:r>
            <a:fld id="{4D79FC45-FF3C-48AF-9775-12071FC682CF}" type="slidenum">
              <a:rPr lang="de-DE" smtClean="0"/>
              <a:pPr>
                <a:defRPr/>
              </a:pPr>
              <a:t>6</a:t>
            </a:fld>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122202368"/>
              </p:ext>
            </p:extLst>
          </p:nvPr>
        </p:nvGraphicFramePr>
        <p:xfrm>
          <a:off x="7764" y="623167"/>
          <a:ext cx="9136238" cy="5745883"/>
        </p:xfrm>
        <a:graphic>
          <a:graphicData uri="http://schemas.openxmlformats.org/drawingml/2006/table">
            <a:tbl>
              <a:tblPr firstRow="1" bandRow="1">
                <a:tableStyleId>{3C2FFA5D-87B4-456A-9821-1D502468CF0F}</a:tableStyleId>
              </a:tblPr>
              <a:tblGrid>
                <a:gridCol w="25990">
                  <a:extLst>
                    <a:ext uri="{9D8B030D-6E8A-4147-A177-3AD203B41FA5}">
                      <a16:colId xmlns:a16="http://schemas.microsoft.com/office/drawing/2014/main" val="20001"/>
                    </a:ext>
                  </a:extLst>
                </a:gridCol>
                <a:gridCol w="3436423">
                  <a:extLst>
                    <a:ext uri="{9D8B030D-6E8A-4147-A177-3AD203B41FA5}">
                      <a16:colId xmlns:a16="http://schemas.microsoft.com/office/drawing/2014/main" val="20002"/>
                    </a:ext>
                  </a:extLst>
                </a:gridCol>
                <a:gridCol w="25990">
                  <a:extLst>
                    <a:ext uri="{9D8B030D-6E8A-4147-A177-3AD203B41FA5}">
                      <a16:colId xmlns:a16="http://schemas.microsoft.com/office/drawing/2014/main" val="20003"/>
                    </a:ext>
                  </a:extLst>
                </a:gridCol>
                <a:gridCol w="2553377">
                  <a:extLst>
                    <a:ext uri="{9D8B030D-6E8A-4147-A177-3AD203B41FA5}">
                      <a16:colId xmlns:a16="http://schemas.microsoft.com/office/drawing/2014/main" val="20004"/>
                    </a:ext>
                  </a:extLst>
                </a:gridCol>
                <a:gridCol w="25400">
                  <a:extLst>
                    <a:ext uri="{9D8B030D-6E8A-4147-A177-3AD203B41FA5}">
                      <a16:colId xmlns:a16="http://schemas.microsoft.com/office/drawing/2014/main" val="20005"/>
                    </a:ext>
                  </a:extLst>
                </a:gridCol>
                <a:gridCol w="3069058">
                  <a:extLst>
                    <a:ext uri="{9D8B030D-6E8A-4147-A177-3AD203B41FA5}">
                      <a16:colId xmlns:a16="http://schemas.microsoft.com/office/drawing/2014/main" val="20006"/>
                    </a:ext>
                  </a:extLst>
                </a:gridCol>
              </a:tblGrid>
              <a:tr h="792089">
                <a:tc>
                  <a:txBody>
                    <a:bodyPr/>
                    <a:lstStyle/>
                    <a:p>
                      <a:pPr algn="ctr">
                        <a:spcAft>
                          <a:spcPts val="0"/>
                        </a:spcAft>
                      </a:pPr>
                      <a:r>
                        <a:rPr lang="de-DE" sz="2800" dirty="0">
                          <a:effectLst/>
                        </a:rPr>
                        <a:t> </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effectLst/>
                        </a:rPr>
                        <a:t>Manipulationsanreiz verhindern</a:t>
                      </a:r>
                      <a:endParaRPr lang="de-DE" sz="18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261620" indent="-228600" algn="ctr">
                        <a:spcAft>
                          <a:spcPts val="0"/>
                        </a:spcAft>
                      </a:pPr>
                      <a:r>
                        <a:rPr lang="de-DE" sz="2800">
                          <a:effectLst/>
                        </a:rPr>
                        <a:t> </a:t>
                      </a:r>
                      <a:endParaRPr lang="de-DE" sz="2800" dirty="0">
                        <a:effectLs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effectLst/>
                        </a:rPr>
                        <a:t>Manipulation erschweren</a:t>
                      </a:r>
                      <a:endParaRPr lang="de-DE" sz="18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de-DE" sz="2800">
                          <a:effectLst/>
                        </a:rPr>
                        <a:t> </a:t>
                      </a:r>
                      <a:endParaRPr lang="de-DE" sz="2800" dirty="0">
                        <a:effectLs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effectLst/>
                        </a:rPr>
                        <a:t>Manipulation erkennen</a:t>
                      </a:r>
                      <a:endParaRPr lang="de-DE" sz="18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648995">
                <a:tc gridSpan="2">
                  <a:txBody>
                    <a:bodyPr/>
                    <a:lstStyle/>
                    <a:p>
                      <a:pPr marL="0" lvl="0" indent="0" algn="ctr">
                        <a:spcAft>
                          <a:spcPts val="0"/>
                        </a:spcAft>
                        <a:buFont typeface="+mj-lt"/>
                        <a:buNone/>
                        <a:tabLst>
                          <a:tab pos="318770" algn="l"/>
                        </a:tabLst>
                      </a:pPr>
                      <a:r>
                        <a:rPr lang="de-DE" sz="1800" dirty="0">
                          <a:solidFill>
                            <a:schemeClr val="bg1"/>
                          </a:solidFill>
                          <a:effectLst/>
                          <a:hlinkClick r:id="rId3" action="ppaction://hlinksldjump"/>
                        </a:rPr>
                        <a:t>Zuverlässige Prozesse</a:t>
                      </a:r>
                      <a:endParaRPr lang="de-DE" sz="1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solidFill>
                      <a:schemeClr val="accent1">
                        <a:alpha val="40000"/>
                      </a:schemeClr>
                    </a:solidFill>
                  </a:tcPr>
                </a:tc>
                <a:tc hMerge="1">
                  <a:txBody>
                    <a:bodyPr/>
                    <a:lstStyle/>
                    <a:p>
                      <a:endParaRPr lang="de-DE"/>
                    </a:p>
                  </a:txBody>
                  <a:tcPr/>
                </a:tc>
                <a:tc gridSpan="2">
                  <a:txBody>
                    <a:bodyPr/>
                    <a:lstStyle/>
                    <a:p>
                      <a:pPr marL="0" lvl="0" indent="0" algn="ctr" defTabSz="914400" rtl="0" eaLnBrk="1" latinLnBrk="0" hangingPunct="1">
                        <a:spcAft>
                          <a:spcPts val="0"/>
                        </a:spcAft>
                        <a:buFont typeface="+mj-lt"/>
                        <a:buNone/>
                        <a:tabLst>
                          <a:tab pos="228600" algn="l"/>
                        </a:tabLst>
                      </a:pPr>
                      <a:r>
                        <a:rPr lang="de-DE" sz="1800" kern="1200" dirty="0">
                          <a:solidFill>
                            <a:schemeClr val="bg1"/>
                          </a:solidFill>
                          <a:effectLst/>
                          <a:latin typeface="+mn-lt"/>
                          <a:ea typeface="+mn-ea"/>
                          <a:cs typeface="+mn-cs"/>
                          <a:hlinkClick r:id="rId4" action="ppaction://hlinksldjump"/>
                        </a:rPr>
                        <a:t>Unlösbare Befestigung</a:t>
                      </a:r>
                      <a:r>
                        <a:rPr lang="de-DE" sz="1800" kern="1200" dirty="0">
                          <a:solidFill>
                            <a:schemeClr val="bg1"/>
                          </a:solidFill>
                          <a:effectLst/>
                          <a:latin typeface="+mn-lt"/>
                          <a:ea typeface="+mn-ea"/>
                          <a:cs typeface="+mn-cs"/>
                        </a:rPr>
                        <a:t> </a:t>
                      </a:r>
                    </a:p>
                  </a:txBody>
                  <a:tcPr marL="0" marR="0" marT="0" marB="0" anchor="ctr">
                    <a:solidFill>
                      <a:schemeClr val="accent1">
                        <a:alpha val="40000"/>
                      </a:schemeClr>
                    </a:solidFill>
                  </a:tcPr>
                </a:tc>
                <a:tc hMerge="1">
                  <a:txBody>
                    <a:bodyPr/>
                    <a:lstStyle/>
                    <a:p>
                      <a:endParaRPr lang="de-DE"/>
                    </a:p>
                  </a:txBody>
                  <a:tcPr/>
                </a:tc>
                <a:tc gridSpan="2">
                  <a:txBody>
                    <a:bodyPr/>
                    <a:lstStyle/>
                    <a:p>
                      <a:pPr marL="0" lvl="0" indent="0" algn="ctr">
                        <a:spcAft>
                          <a:spcPts val="0"/>
                        </a:spcAft>
                        <a:buFont typeface="+mj-lt"/>
                        <a:buNone/>
                      </a:pPr>
                      <a:r>
                        <a:rPr lang="de-DE" sz="1800" kern="1200" dirty="0">
                          <a:solidFill>
                            <a:schemeClr val="bg1"/>
                          </a:solidFill>
                          <a:effectLst/>
                          <a:latin typeface="+mn-lt"/>
                          <a:ea typeface="+mn-ea"/>
                          <a:cs typeface="+mn-cs"/>
                          <a:hlinkClick r:id="rId5" action="ppaction://hlinksldjump"/>
                        </a:rPr>
                        <a:t>Kodierte Schutzeinrichtungen</a:t>
                      </a:r>
                      <a:endParaRPr lang="de-DE" sz="1800" kern="1200" dirty="0">
                        <a:solidFill>
                          <a:schemeClr val="bg1"/>
                        </a:solidFill>
                        <a:effectLst/>
                        <a:latin typeface="+mn-lt"/>
                        <a:ea typeface="+mn-ea"/>
                        <a:cs typeface="+mn-cs"/>
                      </a:endParaRPr>
                    </a:p>
                  </a:txBody>
                  <a:tcPr marL="0" marR="0" marT="0" marB="0" anchor="ctr">
                    <a:solidFill>
                      <a:schemeClr val="accent1">
                        <a:alpha val="40000"/>
                      </a:schemeClr>
                    </a:solidFill>
                  </a:tcPr>
                </a:tc>
                <a:tc hMerge="1">
                  <a:txBody>
                    <a:bodyPr/>
                    <a:lstStyle/>
                    <a:p>
                      <a:endParaRPr lang="de-DE"/>
                    </a:p>
                  </a:txBody>
                  <a:tcPr/>
                </a:tc>
                <a:extLst>
                  <a:ext uri="{0D108BD9-81ED-4DB2-BD59-A6C34878D82A}">
                    <a16:rowId xmlns:a16="http://schemas.microsoft.com/office/drawing/2014/main" val="10001"/>
                  </a:ext>
                </a:extLst>
              </a:tr>
              <a:tr h="709420">
                <a:tc gridSpan="2">
                  <a:txBody>
                    <a:bodyPr/>
                    <a:lstStyle/>
                    <a:p>
                      <a:pPr marL="0" lvl="0" indent="0" algn="ctr">
                        <a:spcAft>
                          <a:spcPts val="0"/>
                        </a:spcAft>
                        <a:buFont typeface="+mj-lt"/>
                        <a:buNone/>
                        <a:tabLst>
                          <a:tab pos="318770" algn="l"/>
                        </a:tabLst>
                      </a:pPr>
                      <a:r>
                        <a:rPr lang="de-DE" sz="1800" dirty="0">
                          <a:solidFill>
                            <a:schemeClr val="bg1"/>
                          </a:solidFill>
                          <a:effectLst/>
                        </a:rPr>
                        <a:t>Ausreichend lange Prozesstakte</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lvl="0" indent="0" algn="ctr">
                        <a:spcAft>
                          <a:spcPts val="0"/>
                        </a:spcAft>
                        <a:buFont typeface="+mj-lt"/>
                        <a:buNone/>
                        <a:tabLst>
                          <a:tab pos="228600" algn="l"/>
                        </a:tabLst>
                      </a:pPr>
                      <a:r>
                        <a:rPr lang="de-DE" sz="1800" dirty="0">
                          <a:solidFill>
                            <a:schemeClr val="bg1"/>
                          </a:solidFill>
                          <a:effectLst/>
                          <a:hlinkClick r:id="rId6" action="ppaction://hlinksldjump"/>
                        </a:rPr>
                        <a:t>Kodierte </a:t>
                      </a:r>
                      <a:r>
                        <a:rPr lang="de-DE" sz="1800" dirty="0" err="1">
                          <a:solidFill>
                            <a:schemeClr val="bg1"/>
                          </a:solidFill>
                          <a:effectLst/>
                          <a:hlinkClick r:id="rId6" action="ppaction://hlinksldjump"/>
                        </a:rPr>
                        <a:t>Betätiger</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lvl="0" indent="0" algn="ctr">
                        <a:spcAft>
                          <a:spcPts val="0"/>
                        </a:spcAft>
                        <a:buFont typeface="+mj-lt"/>
                        <a:buNone/>
                      </a:pPr>
                      <a:r>
                        <a:rPr lang="de-DE" sz="1800" dirty="0">
                          <a:solidFill>
                            <a:schemeClr val="bg1"/>
                          </a:solidFill>
                          <a:effectLst/>
                          <a:hlinkClick r:id="rId7" action="ppaction://hlinksldjump"/>
                        </a:rPr>
                        <a:t>Überwachen des Zustandswechsels </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extLst>
                  <a:ext uri="{0D108BD9-81ED-4DB2-BD59-A6C34878D82A}">
                    <a16:rowId xmlns:a16="http://schemas.microsoft.com/office/drawing/2014/main" val="10002"/>
                  </a:ext>
                </a:extLst>
              </a:tr>
              <a:tr h="648072">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de-DE" sz="1800" dirty="0">
                          <a:solidFill>
                            <a:schemeClr val="bg1"/>
                          </a:solidFill>
                          <a:effectLst/>
                          <a:hlinkClick r:id="rId8" action="ppaction://hlinksldjump"/>
                        </a:rPr>
                        <a:t>Prozessbeobachtung bei geschlossener Schutzeinrichtung</a:t>
                      </a:r>
                      <a:endParaRPr lang="de-DE" sz="1800" kern="1200" baseline="0" dirty="0">
                        <a:solidFill>
                          <a:schemeClr val="bg1"/>
                        </a:solidFill>
                        <a:effectLst/>
                        <a:latin typeface="+mn-lt"/>
                        <a:ea typeface="+mn-ea"/>
                        <a:cs typeface="+mn-cs"/>
                      </a:endParaRPr>
                    </a:p>
                  </a:txBody>
                  <a:tcPr marL="0" marR="0" marT="0" marB="0" anchor="ctr"/>
                </a:tc>
                <a:tc hMerge="1">
                  <a:txBody>
                    <a:bodyPr/>
                    <a:lstStyle/>
                    <a:p>
                      <a:endParaRPr lang="de-DE"/>
                    </a:p>
                  </a:txBody>
                  <a:tcPr/>
                </a:tc>
                <a:tc gridSpan="2">
                  <a:txBody>
                    <a:bodyPr/>
                    <a:lstStyle/>
                    <a:p>
                      <a:pPr marL="0" lvl="0" indent="0" algn="ctr">
                        <a:spcAft>
                          <a:spcPts val="0"/>
                        </a:spcAft>
                        <a:buFont typeface="+mj-lt"/>
                        <a:buNone/>
                        <a:tabLst>
                          <a:tab pos="228600" algn="l"/>
                        </a:tabLst>
                      </a:pPr>
                      <a:r>
                        <a:rPr lang="de-DE" sz="1800" u="none" dirty="0">
                          <a:solidFill>
                            <a:schemeClr val="bg1"/>
                          </a:solidFill>
                          <a:effectLst/>
                          <a:hlinkClick r:id="rId9" action="ppaction://hlinksldjump"/>
                        </a:rPr>
                        <a:t>Verdeckte Anbringung</a:t>
                      </a:r>
                      <a:endParaRPr lang="de-DE" sz="1800" u="none"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tc gridSpan="2">
                  <a:txBody>
                    <a:bodyPr/>
                    <a:lstStyle/>
                    <a:p>
                      <a:pPr marL="0" lvl="0" indent="0" algn="ctr">
                        <a:spcAft>
                          <a:spcPts val="0"/>
                        </a:spcAft>
                        <a:buFont typeface="+mj-lt"/>
                        <a:buNone/>
                      </a:pPr>
                      <a:r>
                        <a:rPr lang="de-DE" sz="1800" kern="1200" dirty="0">
                          <a:solidFill>
                            <a:schemeClr val="bg1"/>
                          </a:solidFill>
                          <a:effectLst/>
                          <a:latin typeface="+mn-lt"/>
                          <a:ea typeface="+mn-ea"/>
                          <a:cs typeface="+mn-cs"/>
                          <a:hlinkClick r:id="rId10" action="ppaction://hlinksldjump"/>
                        </a:rPr>
                        <a:t>Verlassen der Schutzstellung</a:t>
                      </a:r>
                      <a:endParaRPr lang="de-DE" sz="1800" dirty="0">
                        <a:solidFill>
                          <a:schemeClr val="bg1"/>
                        </a:solidFill>
                        <a:effectLst/>
                      </a:endParaRPr>
                    </a:p>
                  </a:txBody>
                  <a:tcPr marL="0" marR="0" marT="0" marB="0" anchor="ctr"/>
                </a:tc>
                <a:tc hMerge="1">
                  <a:txBody>
                    <a:bodyPr/>
                    <a:lstStyle/>
                    <a:p>
                      <a:endParaRPr lang="de-DE"/>
                    </a:p>
                  </a:txBody>
                  <a:tcPr/>
                </a:tc>
                <a:extLst>
                  <a:ext uri="{0D108BD9-81ED-4DB2-BD59-A6C34878D82A}">
                    <a16:rowId xmlns:a16="http://schemas.microsoft.com/office/drawing/2014/main" val="10003"/>
                  </a:ext>
                </a:extLst>
              </a:tr>
              <a:tr h="648072">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u="sng" kern="1200" baseline="0" dirty="0">
                          <a:solidFill>
                            <a:schemeClr val="bg1"/>
                          </a:solidFill>
                          <a:effectLst/>
                          <a:latin typeface="+mn-lt"/>
                          <a:ea typeface="+mn-ea"/>
                          <a:cs typeface="+mn-cs"/>
                        </a:rPr>
                        <a:t>Einfache Störungsbeseitigung </a:t>
                      </a:r>
                    </a:p>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kern="1200" baseline="0" dirty="0">
                          <a:solidFill>
                            <a:schemeClr val="bg1"/>
                          </a:solidFill>
                          <a:effectLst/>
                          <a:latin typeface="+mn-lt"/>
                          <a:ea typeface="+mn-ea"/>
                          <a:cs typeface="+mn-cs"/>
                          <a:hlinkClick r:id="rId11" action="ppaction://hlinksldjump"/>
                        </a:rPr>
                        <a:t>1</a:t>
                      </a:r>
                      <a:r>
                        <a:rPr lang="de-DE" sz="1800" kern="1200" baseline="0" dirty="0">
                          <a:solidFill>
                            <a:schemeClr val="bg1"/>
                          </a:solidFill>
                          <a:effectLst/>
                          <a:latin typeface="+mn-lt"/>
                          <a:ea typeface="+mn-ea"/>
                          <a:cs typeface="+mn-cs"/>
                        </a:rPr>
                        <a:t> – </a:t>
                      </a:r>
                      <a:r>
                        <a:rPr lang="de-DE" sz="1800" kern="1200" baseline="0" dirty="0">
                          <a:solidFill>
                            <a:schemeClr val="bg1"/>
                          </a:solidFill>
                          <a:effectLst/>
                          <a:latin typeface="+mn-lt"/>
                          <a:ea typeface="+mn-ea"/>
                          <a:cs typeface="+mn-cs"/>
                          <a:hlinkClick r:id="rId12" action="ppaction://hlinksldjump"/>
                        </a:rPr>
                        <a:t>2</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de-DE" sz="1800" baseline="0" dirty="0">
                          <a:solidFill>
                            <a:schemeClr val="bg1"/>
                          </a:solidFill>
                          <a:effectLst/>
                          <a:hlinkClick r:id="rId13" action="ppaction://hlinksldjump"/>
                        </a:rPr>
                        <a:t>Öffner-/ Schließerkombination</a:t>
                      </a:r>
                      <a:endParaRPr lang="de-DE" sz="1800" baseline="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lvl="0" indent="0" algn="ctr" defTabSz="914400" rtl="0" eaLnBrk="1" latinLnBrk="0" hangingPunct="1">
                        <a:spcAft>
                          <a:spcPts val="0"/>
                        </a:spcAft>
                        <a:buFont typeface="+mj-lt"/>
                        <a:buNone/>
                      </a:pPr>
                      <a:r>
                        <a:rPr lang="de-DE" sz="1800" kern="1200" dirty="0">
                          <a:solidFill>
                            <a:schemeClr val="bg1"/>
                          </a:solidFill>
                          <a:effectLst/>
                          <a:latin typeface="+mn-lt"/>
                          <a:ea typeface="+mn-ea"/>
                          <a:cs typeface="+mn-cs"/>
                        </a:rPr>
                        <a:t> </a:t>
                      </a:r>
                    </a:p>
                  </a:txBody>
                  <a:tcPr marL="0" marR="0" marT="0" marB="0" anchor="ctr">
                    <a:solidFill>
                      <a:schemeClr val="tx2">
                        <a:lumMod val="40000"/>
                        <a:lumOff val="60000"/>
                      </a:schemeClr>
                    </a:solidFill>
                  </a:tcPr>
                </a:tc>
                <a:tc hMerge="1">
                  <a:txBody>
                    <a:bodyPr/>
                    <a:lstStyle/>
                    <a:p>
                      <a:endParaRPr lang="de-DE"/>
                    </a:p>
                  </a:txBody>
                  <a:tcPr/>
                </a:tc>
                <a:extLst>
                  <a:ext uri="{0D108BD9-81ED-4DB2-BD59-A6C34878D82A}">
                    <a16:rowId xmlns:a16="http://schemas.microsoft.com/office/drawing/2014/main" val="10004"/>
                  </a:ext>
                </a:extLst>
              </a:tr>
              <a:tr h="624225">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dirty="0">
                          <a:solidFill>
                            <a:schemeClr val="bg1"/>
                          </a:solidFill>
                          <a:effectLst/>
                          <a:hlinkClick r:id="rId14" action="ppaction://hlinksldjump"/>
                        </a:rPr>
                        <a:t>Sichere Antriebssteuerung</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tc gridSpan="2">
                  <a:txBody>
                    <a:bodyPr/>
                    <a:lstStyle/>
                    <a:p>
                      <a:pPr marL="0" lvl="0" indent="0" algn="ctr">
                        <a:spcAft>
                          <a:spcPts val="0"/>
                        </a:spcAft>
                        <a:buFont typeface="+mj-lt"/>
                        <a:buNone/>
                        <a:tabLst>
                          <a:tab pos="228600" algn="l"/>
                        </a:tabLst>
                      </a:pPr>
                      <a:r>
                        <a:rPr lang="de-DE" sz="1800" kern="1200" dirty="0">
                          <a:solidFill>
                            <a:schemeClr val="bg1"/>
                          </a:solidFill>
                          <a:effectLst/>
                          <a:latin typeface="+mn-lt"/>
                          <a:ea typeface="+mn-ea"/>
                          <a:cs typeface="+mn-cs"/>
                        </a:rPr>
                        <a:t>Aufzeichnung</a:t>
                      </a:r>
                    </a:p>
                  </a:txBody>
                  <a:tcPr marL="0" marR="0" marT="0" marB="0" anchor="ctr"/>
                </a:tc>
                <a:tc hMerge="1">
                  <a:txBody>
                    <a:bodyPr/>
                    <a:lstStyle/>
                    <a:p>
                      <a:endParaRPr lang="de-DE"/>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de-DE" sz="1800" baseline="0" dirty="0">
                          <a:solidFill>
                            <a:schemeClr val="bg1"/>
                          </a:solidFill>
                          <a:effectLst/>
                        </a:rPr>
                        <a:t> </a:t>
                      </a:r>
                      <a:endParaRPr lang="de-DE" sz="1800" baseline="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extLst>
                  <a:ext uri="{0D108BD9-81ED-4DB2-BD59-A6C34878D82A}">
                    <a16:rowId xmlns:a16="http://schemas.microsoft.com/office/drawing/2014/main" val="10005"/>
                  </a:ext>
                </a:extLst>
              </a:tr>
              <a:tr h="576884">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dirty="0">
                          <a:solidFill>
                            <a:schemeClr val="bg1"/>
                          </a:solidFill>
                          <a:effectLst/>
                          <a:hlinkClick r:id="rId15" action="ppaction://hlinksldjump"/>
                        </a:rPr>
                        <a:t>Einfache Handhabung </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228600" algn="ctr">
                        <a:spcAft>
                          <a:spcPts val="0"/>
                        </a:spcAft>
                      </a:pPr>
                      <a:r>
                        <a:rPr lang="de-DE" sz="1800" dirty="0">
                          <a:solidFill>
                            <a:schemeClr val="bg1"/>
                          </a:solidFill>
                          <a:effectLst/>
                        </a:rPr>
                        <a:t> </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342900" lvl="0" indent="-342900" algn="ctr">
                        <a:spcAft>
                          <a:spcPts val="0"/>
                        </a:spcAft>
                        <a:buFont typeface="+mj-lt"/>
                        <a:buAutoNum type="arabicPeriod"/>
                      </a:pP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extLst>
                  <a:ext uri="{0D108BD9-81ED-4DB2-BD59-A6C34878D82A}">
                    <a16:rowId xmlns:a16="http://schemas.microsoft.com/office/drawing/2014/main" val="10006"/>
                  </a:ext>
                </a:extLst>
              </a:tr>
              <a:tr h="515354">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dirty="0">
                          <a:solidFill>
                            <a:schemeClr val="bg1"/>
                          </a:solidFill>
                          <a:effectLst/>
                        </a:rPr>
                        <a:t>Problemlose Wiederinbetriebnahme</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tc gridSpan="2">
                  <a:txBody>
                    <a:bodyPr/>
                    <a:lstStyle/>
                    <a:p>
                      <a:endParaRPr lang="de-DE" dirty="0"/>
                    </a:p>
                  </a:txBody>
                  <a:tcPr marL="0" marR="0" marT="0" marB="0" anchor="ctr"/>
                </a:tc>
                <a:tc hMerge="1">
                  <a:txBody>
                    <a:bodyPr/>
                    <a:lstStyle/>
                    <a:p>
                      <a:endParaRPr lang="de-DE"/>
                    </a:p>
                  </a:txBody>
                  <a:tcPr/>
                </a:tc>
                <a:tc gridSpan="2">
                  <a:txBody>
                    <a:bodyPr/>
                    <a:lstStyle/>
                    <a:p>
                      <a:pPr marL="0" lvl="0" indent="0" algn="ctr">
                        <a:spcAft>
                          <a:spcPts val="0"/>
                        </a:spcAft>
                        <a:buFont typeface="+mj-lt"/>
                        <a:buNone/>
                      </a:pP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extLst>
                  <a:ext uri="{0D108BD9-81ED-4DB2-BD59-A6C34878D82A}">
                    <a16:rowId xmlns:a16="http://schemas.microsoft.com/office/drawing/2014/main" val="10007"/>
                  </a:ext>
                </a:extLst>
              </a:tr>
              <a:tr h="549486">
                <a:tc gridSpan="2">
                  <a:txBody>
                    <a:bodyPr/>
                    <a:lstStyle/>
                    <a:p>
                      <a:pPr marL="0" lvl="0" indent="0" algn="ctr" defTabSz="914400" rtl="0" eaLnBrk="1" latinLnBrk="0" hangingPunct="1">
                        <a:spcAft>
                          <a:spcPts val="0"/>
                        </a:spcAft>
                        <a:buFont typeface="+mj-lt"/>
                        <a:buNone/>
                        <a:tabLst>
                          <a:tab pos="318770" algn="l"/>
                        </a:tabLst>
                      </a:pPr>
                      <a:r>
                        <a:rPr lang="de-DE" sz="1800" u="sng" kern="1200" dirty="0">
                          <a:solidFill>
                            <a:schemeClr val="bg1"/>
                          </a:solidFill>
                          <a:effectLst/>
                          <a:latin typeface="+mn-lt"/>
                          <a:ea typeface="+mn-ea"/>
                          <a:cs typeface="+mn-cs"/>
                        </a:rPr>
                        <a:t>Schutzeinrichtungen</a:t>
                      </a:r>
                      <a:r>
                        <a:rPr lang="de-DE" sz="1800" u="sng" kern="1200" baseline="0" dirty="0">
                          <a:solidFill>
                            <a:schemeClr val="bg1"/>
                          </a:solidFill>
                          <a:effectLst/>
                          <a:latin typeface="+mn-lt"/>
                          <a:ea typeface="+mn-ea"/>
                          <a:cs typeface="+mn-cs"/>
                        </a:rPr>
                        <a:t> </a:t>
                      </a:r>
                    </a:p>
                    <a:p>
                      <a:pPr marL="0" lvl="0" indent="0" algn="ctr" defTabSz="914400" rtl="0" eaLnBrk="1" latinLnBrk="0" hangingPunct="1">
                        <a:spcAft>
                          <a:spcPts val="0"/>
                        </a:spcAft>
                        <a:buFont typeface="+mj-lt"/>
                        <a:buNone/>
                        <a:tabLst>
                          <a:tab pos="318770" algn="l"/>
                        </a:tabLst>
                      </a:pPr>
                      <a:r>
                        <a:rPr lang="de-DE" sz="1800" u="sng" kern="1200" dirty="0">
                          <a:solidFill>
                            <a:schemeClr val="bg1"/>
                          </a:solidFill>
                          <a:effectLst/>
                          <a:latin typeface="+mn-lt"/>
                          <a:ea typeface="+mn-ea"/>
                          <a:cs typeface="+mn-cs"/>
                        </a:rPr>
                        <a:t>behindern </a:t>
                      </a:r>
                      <a:r>
                        <a:rPr lang="de-DE" sz="1800" u="sng" kern="1200" baseline="0" dirty="0">
                          <a:solidFill>
                            <a:schemeClr val="bg1"/>
                          </a:solidFill>
                          <a:effectLst/>
                          <a:latin typeface="+mn-lt"/>
                          <a:ea typeface="+mn-ea"/>
                          <a:cs typeface="+mn-cs"/>
                        </a:rPr>
                        <a:t>nicht</a:t>
                      </a:r>
                      <a:r>
                        <a:rPr lang="de-DE" sz="1800" u="sng" kern="1200" dirty="0">
                          <a:solidFill>
                            <a:schemeClr val="bg1"/>
                          </a:solidFill>
                          <a:effectLst/>
                          <a:latin typeface="+mn-lt"/>
                          <a:ea typeface="+mn-ea"/>
                          <a:cs typeface="+mn-cs"/>
                        </a:rPr>
                        <a:t> </a:t>
                      </a:r>
                      <a:r>
                        <a:rPr lang="de-DE" sz="1800" kern="1200" dirty="0">
                          <a:solidFill>
                            <a:schemeClr val="bg1"/>
                          </a:solidFill>
                          <a:effectLst/>
                          <a:latin typeface="+mn-lt"/>
                          <a:ea typeface="+mn-ea"/>
                          <a:cs typeface="+mn-cs"/>
                        </a:rPr>
                        <a:t>– </a:t>
                      </a:r>
                      <a:r>
                        <a:rPr lang="de-DE" sz="1800" kern="1200" dirty="0">
                          <a:solidFill>
                            <a:schemeClr val="bg1"/>
                          </a:solidFill>
                          <a:effectLst/>
                          <a:latin typeface="+mn-lt"/>
                          <a:ea typeface="+mn-ea"/>
                          <a:cs typeface="+mn-cs"/>
                          <a:hlinkClick r:id="rId16" action="ppaction://hlinksldjump"/>
                        </a:rPr>
                        <a:t>1</a:t>
                      </a:r>
                      <a:r>
                        <a:rPr lang="de-DE" sz="1800" kern="1200" dirty="0">
                          <a:solidFill>
                            <a:schemeClr val="bg1"/>
                          </a:solidFill>
                          <a:effectLst/>
                          <a:latin typeface="+mn-lt"/>
                          <a:ea typeface="+mn-ea"/>
                          <a:cs typeface="+mn-cs"/>
                        </a:rPr>
                        <a:t> - </a:t>
                      </a:r>
                      <a:r>
                        <a:rPr lang="de-DE" sz="1800" kern="1200" dirty="0">
                          <a:solidFill>
                            <a:schemeClr val="bg1"/>
                          </a:solidFill>
                          <a:effectLst/>
                          <a:latin typeface="+mn-lt"/>
                          <a:ea typeface="+mn-ea"/>
                          <a:cs typeface="+mn-cs"/>
                          <a:hlinkClick r:id="rId17" action="ppaction://hlinksldjump"/>
                        </a:rPr>
                        <a:t>2 </a:t>
                      </a:r>
                      <a:r>
                        <a:rPr lang="de-DE" sz="1800" kern="1200" dirty="0">
                          <a:solidFill>
                            <a:schemeClr val="bg1"/>
                          </a:solidFill>
                          <a:effectLst/>
                          <a:latin typeface="+mn-lt"/>
                          <a:ea typeface="+mn-ea"/>
                          <a:cs typeface="+mn-cs"/>
                        </a:rPr>
                        <a:t>– </a:t>
                      </a:r>
                      <a:r>
                        <a:rPr lang="de-DE" sz="1800" kern="1200" dirty="0">
                          <a:solidFill>
                            <a:schemeClr val="bg1"/>
                          </a:solidFill>
                          <a:effectLst/>
                          <a:latin typeface="+mn-lt"/>
                          <a:ea typeface="+mn-ea"/>
                          <a:cs typeface="+mn-cs"/>
                          <a:hlinkClick r:id="rId18" action="ppaction://hlinksldjump"/>
                        </a:rPr>
                        <a:t>3</a:t>
                      </a:r>
                      <a:endParaRPr lang="de-DE" sz="1800" kern="1200" dirty="0">
                        <a:solidFill>
                          <a:schemeClr val="bg1"/>
                        </a:solidFill>
                        <a:effectLst/>
                        <a:latin typeface="+mn-lt"/>
                        <a:ea typeface="+mn-ea"/>
                        <a:cs typeface="+mn-cs"/>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228600" algn="ctr">
                        <a:spcAft>
                          <a:spcPts val="0"/>
                        </a:spcAft>
                      </a:pP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lvl="0" indent="0" algn="ctr">
                        <a:spcAft>
                          <a:spcPts val="0"/>
                        </a:spcAft>
                        <a:buFont typeface="+mj-lt"/>
                        <a:buNone/>
                      </a:pP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extLst>
                  <a:ext uri="{0D108BD9-81ED-4DB2-BD59-A6C34878D82A}">
                    <a16:rowId xmlns:a16="http://schemas.microsoft.com/office/drawing/2014/main" val="10008"/>
                  </a:ext>
                </a:extLst>
              </a:tr>
            </a:tbl>
          </a:graphicData>
        </a:graphic>
      </p:graphicFrame>
      <p:pic>
        <p:nvPicPr>
          <p:cNvPr id="2" name="Grafik 1">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12360" y="4560627"/>
            <a:ext cx="1190996" cy="1676685"/>
          </a:xfrm>
          <a:prstGeom prst="rect">
            <a:avLst/>
          </a:prstGeom>
        </p:spPr>
      </p:pic>
      <p:graphicFrame>
        <p:nvGraphicFramePr>
          <p:cNvPr id="7" name="Tabelle 6"/>
          <p:cNvGraphicFramePr>
            <a:graphicFrameLocks noGrp="1"/>
          </p:cNvGraphicFramePr>
          <p:nvPr>
            <p:extLst>
              <p:ext uri="{D42A27DB-BD31-4B8C-83A1-F6EECF244321}">
                <p14:modId xmlns:p14="http://schemas.microsoft.com/office/powerpoint/2010/main" val="2692394687"/>
              </p:ext>
            </p:extLst>
          </p:nvPr>
        </p:nvGraphicFramePr>
        <p:xfrm>
          <a:off x="0" y="-1"/>
          <a:ext cx="9144002" cy="623167"/>
        </p:xfrm>
        <a:graphic>
          <a:graphicData uri="http://schemas.openxmlformats.org/drawingml/2006/table">
            <a:tbl>
              <a:tblPr firstRow="1" bandRow="1">
                <a:tableStyleId>{5C22544A-7EE6-4342-B048-85BDC9FD1C3A}</a:tableStyleId>
              </a:tblPr>
              <a:tblGrid>
                <a:gridCol w="9144002">
                  <a:extLst>
                    <a:ext uri="{9D8B030D-6E8A-4147-A177-3AD203B41FA5}">
                      <a16:colId xmlns:a16="http://schemas.microsoft.com/office/drawing/2014/main" val="2549981123"/>
                    </a:ext>
                  </a:extLst>
                </a:gridCol>
              </a:tblGrid>
              <a:tr h="623167">
                <a:tc>
                  <a:txBody>
                    <a:bodyPr/>
                    <a:lstStyle/>
                    <a:p>
                      <a:pPr algn="ctr"/>
                      <a:r>
                        <a:rPr lang="de-DE" dirty="0"/>
                        <a:t>Manipulation vermeiden – Inhärent</a:t>
                      </a:r>
                      <a:r>
                        <a:rPr lang="de-DE" baseline="0" dirty="0"/>
                        <a:t> sichere Maschinen konstruieren</a:t>
                      </a:r>
                      <a:endParaRPr lang="de-DE" dirty="0"/>
                    </a:p>
                  </a:txBody>
                  <a:tcPr anchor="ctr"/>
                </a:tc>
                <a:extLst>
                  <a:ext uri="{0D108BD9-81ED-4DB2-BD59-A6C34878D82A}">
                    <a16:rowId xmlns:a16="http://schemas.microsoft.com/office/drawing/2014/main" val="1219744976"/>
                  </a:ext>
                </a:extLst>
              </a:tr>
            </a:tbl>
          </a:graphicData>
        </a:graphic>
      </p:graphicFrame>
    </p:spTree>
    <p:extLst>
      <p:ext uri="{BB962C8B-B14F-4D97-AF65-F5344CB8AC3E}">
        <p14:creationId xmlns:p14="http://schemas.microsoft.com/office/powerpoint/2010/main" val="207914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825" y="1162734"/>
            <a:ext cx="8191500" cy="539750"/>
          </a:xfrm>
        </p:spPr>
        <p:txBody>
          <a:bodyPr/>
          <a:lstStyle/>
          <a:p>
            <a:r>
              <a:rPr lang="de-DE" dirty="0"/>
              <a:t>Zuverlässige Prozesse ermöglichen am …</a:t>
            </a:r>
            <a:br>
              <a:rPr lang="de-DE" dirty="0"/>
            </a:br>
            <a:br>
              <a:rPr lang="de-DE" dirty="0"/>
            </a:br>
            <a:r>
              <a:rPr lang="de-DE" sz="2400" kern="1200" dirty="0">
                <a:solidFill>
                  <a:schemeClr val="tx1"/>
                </a:solidFill>
                <a:latin typeface="Arial" charset="0"/>
                <a:ea typeface="+mn-ea"/>
                <a:cs typeface="+mn-cs"/>
              </a:rPr>
              <a:t>Beispiel Palettierer</a:t>
            </a:r>
          </a:p>
        </p:txBody>
      </p:sp>
      <p:sp>
        <p:nvSpPr>
          <p:cNvPr id="4" name="Fußzeilenplatzhalter 3"/>
          <p:cNvSpPr>
            <a:spLocks noGrp="1"/>
          </p:cNvSpPr>
          <p:nvPr>
            <p:ph type="ftr" sz="quarter" idx="11"/>
          </p:nvPr>
        </p:nvSpPr>
        <p:spPr/>
        <p:txBody>
          <a:bodyPr/>
          <a:lstStyle/>
          <a:p>
            <a:pPr>
              <a:defRPr/>
            </a:pPr>
            <a:r>
              <a:rPr lang="de-DE">
                <a:solidFill>
                  <a:srgbClr val="FFFFFF"/>
                </a:solidFill>
              </a:rPr>
              <a:t>Manipulation verhindern, Modul 4: Konstruktionsbeispiele</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a:solidFill>
                  <a:srgbClr val="FFFFFF"/>
                </a:solidFill>
              </a:rPr>
              <a:t>Seite </a:t>
            </a:r>
            <a:fld id="{4D79FC45-FF3C-48AF-9775-12071FC682CF}" type="slidenum">
              <a:rPr lang="de-DE" smtClean="0">
                <a:solidFill>
                  <a:srgbClr val="FFFFFF"/>
                </a:solidFill>
              </a:rPr>
              <a:pPr>
                <a:defRPr/>
              </a:pPr>
              <a:t>7</a:t>
            </a:fld>
            <a:endParaRPr lang="de-DE" dirty="0">
              <a:solidFill>
                <a:srgbClr val="FFFFFF"/>
              </a:solidFill>
            </a:endParaRPr>
          </a:p>
        </p:txBody>
      </p:sp>
      <p:sp>
        <p:nvSpPr>
          <p:cNvPr id="7" name="Textfeld 6"/>
          <p:cNvSpPr txBox="1"/>
          <p:nvPr/>
        </p:nvSpPr>
        <p:spPr>
          <a:xfrm>
            <a:off x="411690" y="2513351"/>
            <a:ext cx="3656254" cy="4955203"/>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de-DE" sz="2000" dirty="0"/>
              <a:t>Das Beheben von Störungen im Gefahren-bereich erfordert das Stillsetzen des </a:t>
            </a:r>
            <a:br>
              <a:rPr lang="de-DE" sz="2000" dirty="0"/>
            </a:br>
            <a:r>
              <a:rPr lang="de-DE" sz="2000" dirty="0" err="1"/>
              <a:t>Palettierers</a:t>
            </a:r>
            <a:endParaRPr lang="de-DE" sz="2000" dirty="0"/>
          </a:p>
          <a:p>
            <a:pPr marL="342900" indent="-342900" fontAlgn="base">
              <a:spcBef>
                <a:spcPct val="0"/>
              </a:spcBef>
              <a:spcAft>
                <a:spcPct val="0"/>
              </a:spcAft>
              <a:buFont typeface="Arial" panose="020B0604020202020204" pitchFamily="34" charset="0"/>
              <a:buChar char="•"/>
            </a:pPr>
            <a:endParaRPr lang="de-DE" sz="2000" dirty="0"/>
          </a:p>
          <a:p>
            <a:pPr marL="342900" indent="-342900" fontAlgn="base">
              <a:spcBef>
                <a:spcPct val="0"/>
              </a:spcBef>
              <a:spcAft>
                <a:spcPct val="0"/>
              </a:spcAft>
              <a:buFont typeface="Arial" panose="020B0604020202020204" pitchFamily="34" charset="0"/>
              <a:buChar char="•"/>
            </a:pPr>
            <a:r>
              <a:rPr lang="de-DE" sz="2000" dirty="0"/>
              <a:t>Aufgrund der direkten Verkettung des </a:t>
            </a:r>
            <a:r>
              <a:rPr lang="de-DE" sz="2000" dirty="0" err="1"/>
              <a:t>Palettierprozesses</a:t>
            </a:r>
            <a:r>
              <a:rPr lang="de-DE" sz="2000" dirty="0"/>
              <a:t> mit dem Gesamtprozess führt dies zu einem Stillstand der Gesamtanlage </a:t>
            </a:r>
          </a:p>
          <a:p>
            <a:pPr marL="342900" indent="-342900" fontAlgn="base">
              <a:spcBef>
                <a:spcPct val="0"/>
              </a:spcBef>
              <a:spcAft>
                <a:spcPct val="0"/>
              </a:spcAft>
              <a:buFont typeface="Arial" panose="020B0604020202020204" pitchFamily="34" charset="0"/>
              <a:buChar char="•"/>
            </a:pPr>
            <a:endParaRPr lang="de-DE" sz="2000" dirty="0"/>
          </a:p>
          <a:p>
            <a:pPr marL="342900" indent="-342900" fontAlgn="base">
              <a:spcBef>
                <a:spcPct val="0"/>
              </a:spcBef>
              <a:spcAft>
                <a:spcPct val="0"/>
              </a:spcAft>
              <a:buFont typeface="Arial" panose="020B0604020202020204" pitchFamily="34" charset="0"/>
              <a:buChar char="•"/>
            </a:pPr>
            <a:endParaRPr lang="de-DE" sz="2000" dirty="0"/>
          </a:p>
          <a:p>
            <a:pPr marL="342900" indent="-342900" fontAlgn="base">
              <a:spcBef>
                <a:spcPct val="0"/>
              </a:spcBef>
              <a:spcAft>
                <a:spcPct val="0"/>
              </a:spcAft>
              <a:buFont typeface="Arial" panose="020B0604020202020204" pitchFamily="34" charset="0"/>
              <a:buChar char="•"/>
            </a:pPr>
            <a:endParaRPr lang="de-DE" dirty="0"/>
          </a:p>
          <a:p>
            <a:pPr marL="342900" indent="-342900" fontAlgn="base">
              <a:spcBef>
                <a:spcPct val="0"/>
              </a:spcBef>
              <a:spcAft>
                <a:spcPct val="0"/>
              </a:spcAft>
              <a:buFont typeface="Arial" panose="020B0604020202020204" pitchFamily="34" charset="0"/>
              <a:buChar char="•"/>
            </a:pPr>
            <a:endParaRPr lang="de-DE" dirty="0"/>
          </a:p>
          <a:p>
            <a:pPr marL="342900" indent="-342900" fontAlgn="base">
              <a:spcBef>
                <a:spcPct val="0"/>
              </a:spcBef>
              <a:spcAft>
                <a:spcPct val="0"/>
              </a:spcAft>
              <a:buFont typeface="Arial" panose="020B0604020202020204" pitchFamily="34" charset="0"/>
              <a:buChar char="•"/>
            </a:pPr>
            <a:endParaRPr lang="de-DE" dirty="0">
              <a:solidFill>
                <a:srgbClr val="555555"/>
              </a:solidFill>
            </a:endParaRPr>
          </a:p>
        </p:txBody>
      </p:sp>
      <p:sp>
        <p:nvSpPr>
          <p:cNvPr id="3" name="Datumsplatzhalter 2"/>
          <p:cNvSpPr>
            <a:spLocks noGrp="1"/>
          </p:cNvSpPr>
          <p:nvPr>
            <p:ph type="dt" sz="half" idx="10"/>
          </p:nvPr>
        </p:nvSpPr>
        <p:spPr/>
        <p:txBody>
          <a:bodyPr/>
          <a:lstStyle/>
          <a:p>
            <a:pPr>
              <a:defRPr/>
            </a:pPr>
            <a:fld id="{4FC85A00-2823-4E43-954B-E01B3F5944B4}" type="datetime1">
              <a:rPr lang="de-DE" smtClean="0">
                <a:solidFill>
                  <a:srgbClr val="FFFFFF"/>
                </a:solidFill>
              </a:rPr>
              <a:pPr>
                <a:defRPr/>
              </a:pPr>
              <a:t>02.02.2022</a:t>
            </a:fld>
            <a:endParaRPr lang="de-DE" dirty="0">
              <a:solidFill>
                <a:srgbClr val="FFFFFF"/>
              </a:solidFill>
            </a:endParaRPr>
          </a:p>
        </p:txBody>
      </p:sp>
      <p:sp>
        <p:nvSpPr>
          <p:cNvPr id="45" name="Textfeld 1"/>
          <p:cNvSpPr txBox="1">
            <a:spLocks noChangeArrowheads="1"/>
          </p:cNvSpPr>
          <p:nvPr/>
        </p:nvSpPr>
        <p:spPr bwMode="auto">
          <a:xfrm>
            <a:off x="7668344" y="5700284"/>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8" name="Grafik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8830" y="2374209"/>
            <a:ext cx="5236728" cy="3789675"/>
          </a:xfrm>
          <a:prstGeom prst="rect">
            <a:avLst/>
          </a:prstGeom>
        </p:spPr>
      </p:pic>
    </p:spTree>
    <p:extLst>
      <p:ext uri="{BB962C8B-B14F-4D97-AF65-F5344CB8AC3E}">
        <p14:creationId xmlns:p14="http://schemas.microsoft.com/office/powerpoint/2010/main" val="181414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585" y="1299528"/>
            <a:ext cx="8191500" cy="539750"/>
          </a:xfrm>
        </p:spPr>
        <p:txBody>
          <a:bodyPr/>
          <a:lstStyle/>
          <a:p>
            <a:br>
              <a:rPr lang="de-DE" dirty="0"/>
            </a:br>
            <a:endParaRPr lang="de-DE" dirty="0"/>
          </a:p>
        </p:txBody>
      </p:sp>
      <p:sp>
        <p:nvSpPr>
          <p:cNvPr id="4" name="Fußzeilenplatzhalter 3"/>
          <p:cNvSpPr>
            <a:spLocks noGrp="1"/>
          </p:cNvSpPr>
          <p:nvPr>
            <p:ph type="ftr" sz="quarter" idx="11"/>
          </p:nvPr>
        </p:nvSpPr>
        <p:spPr/>
        <p:txBody>
          <a:bodyPr/>
          <a:lstStyle/>
          <a:p>
            <a:pPr>
              <a:defRPr/>
            </a:pPr>
            <a:r>
              <a:rPr lang="de-DE">
                <a:solidFill>
                  <a:srgbClr val="FFFFFF"/>
                </a:solidFill>
              </a:rPr>
              <a:t>Manipulation verhindern, Modul 4: Konstruktionsbeispiele</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a:solidFill>
                  <a:srgbClr val="FFFFFF"/>
                </a:solidFill>
              </a:rPr>
              <a:t>Seite </a:t>
            </a:r>
            <a:fld id="{4D79FC45-FF3C-48AF-9775-12071FC682CF}" type="slidenum">
              <a:rPr lang="de-DE" smtClean="0">
                <a:solidFill>
                  <a:srgbClr val="FFFFFF"/>
                </a:solidFill>
              </a:rPr>
              <a:pPr>
                <a:defRPr/>
              </a:pPr>
              <a:t>8</a:t>
            </a:fld>
            <a:endParaRPr lang="de-DE" dirty="0">
              <a:solidFill>
                <a:srgbClr val="FFFFFF"/>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02.02.2022</a:t>
            </a:fld>
            <a:endParaRPr lang="de-DE" dirty="0">
              <a:solidFill>
                <a:srgbClr val="FFFFFF"/>
              </a:solidFill>
            </a:endParaRPr>
          </a:p>
        </p:txBody>
      </p:sp>
      <p:sp>
        <p:nvSpPr>
          <p:cNvPr id="23" name="Textfeld 1"/>
          <p:cNvSpPr txBox="1">
            <a:spLocks noChangeArrowheads="1"/>
          </p:cNvSpPr>
          <p:nvPr/>
        </p:nvSpPr>
        <p:spPr bwMode="auto">
          <a:xfrm>
            <a:off x="3531344" y="5863234"/>
            <a:ext cx="121501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7" name="Grafik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0697" y="1950969"/>
            <a:ext cx="5756999" cy="4166181"/>
          </a:xfrm>
          <a:prstGeom prst="rect">
            <a:avLst/>
          </a:prstGeom>
        </p:spPr>
      </p:pic>
      <p:sp>
        <p:nvSpPr>
          <p:cNvPr id="12" name="Textfeld 11"/>
          <p:cNvSpPr txBox="1"/>
          <p:nvPr/>
        </p:nvSpPr>
        <p:spPr>
          <a:xfrm>
            <a:off x="413296" y="2088752"/>
            <a:ext cx="3438624" cy="4401205"/>
          </a:xfrm>
          <a:prstGeom prst="rect">
            <a:avLst/>
          </a:prstGeom>
          <a:noFill/>
        </p:spPr>
        <p:txBody>
          <a:bodyPr wrap="square" rtlCol="0">
            <a:spAutoFit/>
          </a:bodyPr>
          <a:lstStyle/>
          <a:p>
            <a:pPr marL="342900" indent="-342900">
              <a:buFont typeface="Arial" panose="020B0604020202020204" pitchFamily="34" charset="0"/>
              <a:buChar char="•"/>
            </a:pPr>
            <a:r>
              <a:rPr lang="de-DE" sz="2000" dirty="0"/>
              <a:t>Der Stillstand der Gesamtanlage führt zu einer Verringerung des Durchsatzes</a:t>
            </a:r>
            <a:endParaRPr lang="de-DE" sz="2000" dirty="0">
              <a:solidFill>
                <a:srgbClr val="555555"/>
              </a:solidFill>
            </a:endParaRPr>
          </a:p>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a:p>
            <a:pPr marL="342900" indent="-342900" fontAlgn="base">
              <a:spcBef>
                <a:spcPct val="0"/>
              </a:spcBef>
              <a:spcAft>
                <a:spcPct val="0"/>
              </a:spcAft>
              <a:buFont typeface="Arial" panose="020B0604020202020204" pitchFamily="34" charset="0"/>
              <a:buChar char="•"/>
            </a:pPr>
            <a:r>
              <a:rPr lang="de-DE" sz="2000" dirty="0">
                <a:solidFill>
                  <a:srgbClr val="555555"/>
                </a:solidFill>
              </a:rPr>
              <a:t>Dies stellt einen erheblichen Anreiz zur Umgehung der Schutz-einrichtung dar</a:t>
            </a:r>
          </a:p>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a:p>
            <a:pPr marL="342900" indent="-342900" fontAlgn="base">
              <a:spcBef>
                <a:spcPct val="0"/>
              </a:spcBef>
              <a:spcAft>
                <a:spcPct val="0"/>
              </a:spcAft>
              <a:buFont typeface="Arial" panose="020B0604020202020204" pitchFamily="34" charset="0"/>
              <a:buChar char="•"/>
            </a:pPr>
            <a:r>
              <a:rPr lang="de-DE" sz="2000" dirty="0">
                <a:solidFill>
                  <a:srgbClr val="555555"/>
                </a:solidFill>
              </a:rPr>
              <a:t>Die Folge ist ein stark erhöhtes Unfallrisiko</a:t>
            </a:r>
          </a:p>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p:txBody>
      </p:sp>
    </p:spTree>
    <p:extLst>
      <p:ext uri="{BB962C8B-B14F-4D97-AF65-F5344CB8AC3E}">
        <p14:creationId xmlns:p14="http://schemas.microsoft.com/office/powerpoint/2010/main" val="127718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584" y="1299528"/>
            <a:ext cx="8468575" cy="539750"/>
          </a:xfrm>
        </p:spPr>
        <p:txBody>
          <a:bodyPr/>
          <a:lstStyle/>
          <a:p>
            <a:r>
              <a:rPr lang="de-DE" dirty="0"/>
              <a:t>Lösung: </a:t>
            </a:r>
            <a:br>
              <a:rPr lang="de-DE" dirty="0"/>
            </a:br>
            <a:r>
              <a:rPr lang="de-DE" dirty="0"/>
              <a:t>Entkopplung störungsbehafteter Prozesse</a:t>
            </a:r>
          </a:p>
        </p:txBody>
      </p:sp>
      <p:sp>
        <p:nvSpPr>
          <p:cNvPr id="4" name="Fußzeilenplatzhalter 3"/>
          <p:cNvSpPr>
            <a:spLocks noGrp="1"/>
          </p:cNvSpPr>
          <p:nvPr>
            <p:ph type="ftr" sz="quarter" idx="11"/>
          </p:nvPr>
        </p:nvSpPr>
        <p:spPr/>
        <p:txBody>
          <a:bodyPr/>
          <a:lstStyle/>
          <a:p>
            <a:pPr>
              <a:defRPr/>
            </a:pPr>
            <a:r>
              <a:rPr lang="de-DE">
                <a:solidFill>
                  <a:srgbClr val="FFFFFF"/>
                </a:solidFill>
              </a:rPr>
              <a:t>Manipulation verhindern, Modul 4: Konstruktionsbeispiele</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a:solidFill>
                  <a:srgbClr val="FFFFFF"/>
                </a:solidFill>
              </a:rPr>
              <a:t>Seite </a:t>
            </a:r>
            <a:fld id="{4D79FC45-FF3C-48AF-9775-12071FC682CF}" type="slidenum">
              <a:rPr lang="de-DE" smtClean="0">
                <a:solidFill>
                  <a:srgbClr val="FFFFFF"/>
                </a:solidFill>
              </a:rPr>
              <a:pPr>
                <a:defRPr/>
              </a:pPr>
              <a:t>9</a:t>
            </a:fld>
            <a:endParaRPr lang="de-DE" dirty="0">
              <a:solidFill>
                <a:srgbClr val="FFFFFF"/>
              </a:solidFill>
            </a:endParaRPr>
          </a:p>
        </p:txBody>
      </p:sp>
      <p:sp>
        <p:nvSpPr>
          <p:cNvPr id="7" name="Textfeld 6"/>
          <p:cNvSpPr txBox="1"/>
          <p:nvPr/>
        </p:nvSpPr>
        <p:spPr>
          <a:xfrm>
            <a:off x="413295" y="2276789"/>
            <a:ext cx="3870673" cy="3354765"/>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de-DE" sz="2000" dirty="0">
                <a:solidFill>
                  <a:srgbClr val="555555"/>
                </a:solidFill>
              </a:rPr>
              <a:t>Eine Pufferzone im Bereich der Paketzufuhr ermöglicht </a:t>
            </a:r>
            <a:br>
              <a:rPr lang="de-DE" sz="2000" dirty="0">
                <a:solidFill>
                  <a:srgbClr val="555555"/>
                </a:solidFill>
              </a:rPr>
            </a:br>
            <a:r>
              <a:rPr lang="de-DE" sz="2000" dirty="0">
                <a:solidFill>
                  <a:srgbClr val="555555"/>
                </a:solidFill>
              </a:rPr>
              <a:t>die temporäre Entkopplung der Palettiereinheit von der Gesamtanlage</a:t>
            </a:r>
          </a:p>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a:p>
            <a:pPr marL="342900" indent="-342900" fontAlgn="base">
              <a:spcBef>
                <a:spcPct val="0"/>
              </a:spcBef>
              <a:spcAft>
                <a:spcPct val="0"/>
              </a:spcAft>
              <a:buFont typeface="Arial" panose="020B0604020202020204" pitchFamily="34" charset="0"/>
              <a:buChar char="•"/>
            </a:pPr>
            <a:r>
              <a:rPr lang="de-DE" sz="2000" dirty="0">
                <a:solidFill>
                  <a:srgbClr val="555555"/>
                </a:solidFill>
              </a:rPr>
              <a:t>Die restlichen Anlagenteile können für die Dauer der Störungsbehebung weiter betrieben werden</a:t>
            </a:r>
          </a:p>
          <a:p>
            <a:pPr marL="342900" indent="-342900" fontAlgn="base">
              <a:spcBef>
                <a:spcPct val="0"/>
              </a:spcBef>
              <a:spcAft>
                <a:spcPct val="0"/>
              </a:spcAft>
              <a:buFont typeface="Arial" panose="020B0604020202020204" pitchFamily="34" charset="0"/>
              <a:buChar char="•"/>
            </a:pPr>
            <a:endParaRPr lang="de-DE" dirty="0">
              <a:solidFill>
                <a:srgbClr val="555555"/>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02.02.2022</a:t>
            </a:fld>
            <a:endParaRPr lang="de-DE" dirty="0">
              <a:solidFill>
                <a:srgbClr val="FFFFFF"/>
              </a:solidFill>
            </a:endParaRPr>
          </a:p>
        </p:txBody>
      </p:sp>
      <p:sp>
        <p:nvSpPr>
          <p:cNvPr id="22" name="Textfeld 1"/>
          <p:cNvSpPr txBox="1">
            <a:spLocks noChangeArrowheads="1"/>
          </p:cNvSpPr>
          <p:nvPr/>
        </p:nvSpPr>
        <p:spPr bwMode="auto">
          <a:xfrm>
            <a:off x="3986453" y="5602451"/>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6" name="Grafik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2176" y="2468841"/>
            <a:ext cx="4878822" cy="3530667"/>
          </a:xfrm>
          <a:prstGeom prst="rect">
            <a:avLst/>
          </a:prstGeom>
        </p:spPr>
      </p:pic>
      <p:sp>
        <p:nvSpPr>
          <p:cNvPr id="10" name="Pfeil nach oben 9">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Tree>
    <p:extLst>
      <p:ext uri="{BB962C8B-B14F-4D97-AF65-F5344CB8AC3E}">
        <p14:creationId xmlns:p14="http://schemas.microsoft.com/office/powerpoint/2010/main" val="3413925851"/>
      </p:ext>
    </p:extLst>
  </p:cSld>
  <p:clrMapOvr>
    <a:masterClrMapping/>
  </p:clrMapOvr>
</p:sld>
</file>

<file path=ppt/theme/theme1.xml><?xml version="1.0" encoding="utf-8"?>
<a:theme xmlns:a="http://schemas.openxmlformats.org/drawingml/2006/main" name="_Standard-DGUV">
  <a:themeElements>
    <a:clrScheme name="Benutzerdefiniert 3">
      <a:dk1>
        <a:srgbClr val="555555"/>
      </a:dk1>
      <a:lt1>
        <a:srgbClr val="FFFFFF"/>
      </a:lt1>
      <a:dk2>
        <a:srgbClr val="004994"/>
      </a:dk2>
      <a:lt2>
        <a:srgbClr val="696969"/>
      </a:lt2>
      <a:accent1>
        <a:srgbClr val="004994"/>
      </a:accent1>
      <a:accent2>
        <a:srgbClr val="6EB5FF"/>
      </a:accent2>
      <a:accent3>
        <a:srgbClr val="0095DB"/>
      </a:accent3>
      <a:accent4>
        <a:srgbClr val="8AD9FF"/>
      </a:accent4>
      <a:accent5>
        <a:srgbClr val="006FA4"/>
      </a:accent5>
      <a:accent6>
        <a:srgbClr val="2590FF"/>
      </a:accent6>
      <a:hlink>
        <a:srgbClr val="FFFFFF"/>
      </a:hlink>
      <a:folHlink>
        <a:srgbClr val="FFFF00"/>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arissa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_Standard-DGUV">
  <a:themeElements>
    <a:clrScheme name="Benutzerdefiniert 4">
      <a:dk1>
        <a:srgbClr val="555555"/>
      </a:dk1>
      <a:lt1>
        <a:srgbClr val="FFFFFF"/>
      </a:lt1>
      <a:dk2>
        <a:srgbClr val="004994"/>
      </a:dk2>
      <a:lt2>
        <a:srgbClr val="696969"/>
      </a:lt2>
      <a:accent1>
        <a:srgbClr val="004994"/>
      </a:accent1>
      <a:accent2>
        <a:srgbClr val="6EB5FF"/>
      </a:accent2>
      <a:accent3>
        <a:srgbClr val="0095DB"/>
      </a:accent3>
      <a:accent4>
        <a:srgbClr val="8AD9FF"/>
      </a:accent4>
      <a:accent5>
        <a:srgbClr val="006FA4"/>
      </a:accent5>
      <a:accent6>
        <a:srgbClr val="2590FF"/>
      </a:accent6>
      <a:hlink>
        <a:srgbClr val="004994"/>
      </a:hlink>
      <a:folHlink>
        <a:srgbClr val="2590FF"/>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arissa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7330</Words>
  <Application>Microsoft Office PowerPoint</Application>
  <PresentationFormat>Bildschirmpräsentation (4:3)</PresentationFormat>
  <Paragraphs>800</Paragraphs>
  <Slides>41</Slides>
  <Notes>40</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41</vt:i4>
      </vt:variant>
    </vt:vector>
  </HeadingPairs>
  <TitlesOfParts>
    <vt:vector size="45" baseType="lpstr">
      <vt:lpstr>Arial</vt:lpstr>
      <vt:lpstr>Times New Roman</vt:lpstr>
      <vt:lpstr>_Standard-DGUV</vt:lpstr>
      <vt:lpstr>1__Standard-DGUV</vt:lpstr>
      <vt:lpstr>Manipulation von Schutzeinrichtungen an Maschinen verhindern  Modul 4: Konstruktionsbeispiele </vt:lpstr>
      <vt:lpstr>3-Stufen-Methode zur  Vermeidung von Manipulationen:</vt:lpstr>
      <vt:lpstr>3-Stufen-Methode zur  Vermeidung von Manipulationen:</vt:lpstr>
      <vt:lpstr>3-Stufen-Methode zur  Vermeidung von Manipulationen:</vt:lpstr>
      <vt:lpstr>3-Stufen-Methode zur  Vermeidung von Manipulationen:</vt:lpstr>
      <vt:lpstr>PowerPoint-Präsentation</vt:lpstr>
      <vt:lpstr>Zuverlässige Prozesse ermöglichen am …  Beispiel Palettierer</vt:lpstr>
      <vt:lpstr> </vt:lpstr>
      <vt:lpstr>Lösung:  Entkopplung störungsbehafteter Prozesse</vt:lpstr>
      <vt:lpstr>Prozessbeobachtung bei geschlossener Schutzeinrichtung am …  Beispiel Verpackungsmaschine für Schüttgut</vt:lpstr>
      <vt:lpstr>Lösung: Transparente trennende Schutzeinrichtung</vt:lpstr>
      <vt:lpstr>Einfache Störungsbeseitigung am …  Beispiel Schlauchbeutel-Verpackungsmaschine</vt:lpstr>
      <vt:lpstr>Lösung: Störungsbeseitigung im Tippbetrieb</vt:lpstr>
      <vt:lpstr>Einfache Störungsbeseitigung am…  Beispiel Drehtisch </vt:lpstr>
      <vt:lpstr>PowerPoint-Präsentation</vt:lpstr>
      <vt:lpstr>Sichere Antriebssteuerung am …  Beispiel Werkzeugmaschine</vt:lpstr>
      <vt:lpstr>Lösung: Einrichtbetrieb an Werkzeugmaschinen </vt:lpstr>
      <vt:lpstr>Einfache Handhabung von Schutzeinrichtungen am…  Beispiel Gabelstapler </vt:lpstr>
      <vt:lpstr>Lösung: Automatisches Fahrerrückhaltesystem</vt:lpstr>
      <vt:lpstr>Manipulation verhindern am …  Beispiel Verriegelte trennende Schutzeinrichtungen</vt:lpstr>
      <vt:lpstr>Lösung:  Berührungslos wirkende Schutzeinrichtungen</vt:lpstr>
      <vt:lpstr>Schutzeinrichtungen behindern nicht den Produktionsablauf am …  Beispiel Walzeneinzug</vt:lpstr>
      <vt:lpstr>Lösung A:  Absicherung mit aktivierbarer Lichtschranke</vt:lpstr>
      <vt:lpstr>Lösung B:  Absicherung mit schwenkbarer Schutzeinrichtung</vt:lpstr>
      <vt:lpstr>Kontinuierliche Sichtkontrolle ermöglichen am …   Beispiel Förderschnecke für Schüttgut</vt:lpstr>
      <vt:lpstr>Lösung: Ergänzen des Sichtfensters mit einer zweiten Schutzeinrichtung</vt:lpstr>
      <vt:lpstr>Zutrittsregelung am …  Beispiel Hochregallager</vt:lpstr>
      <vt:lpstr>Lösung:  „Unlösbare“ Verbindung der Schutzeinrichtung</vt:lpstr>
      <vt:lpstr>Manipulation erschweren am ...  Beispiel Verriegelungseinrichtungen mit geringer Kodierungsstufe</vt:lpstr>
      <vt:lpstr>Lösung A:  Verriegelungseinrichtung mit hoher Kodierungsstufe</vt:lpstr>
      <vt:lpstr>Lösung B:  Anbringung der Verriegelungseinrichtung an verdeckter Position</vt:lpstr>
      <vt:lpstr>Lösung C:  Öffner-Schließer-Kombination</vt:lpstr>
      <vt:lpstr>Kodierte Schutzeinrichtungen am …  Beispiel Flaschenkartonierer</vt:lpstr>
      <vt:lpstr>Lösung: Überwachung mit Produktcode </vt:lpstr>
      <vt:lpstr>Manipulation erkennen am …  Beispiel Brotschneidemaschine</vt:lpstr>
      <vt:lpstr>Lösung: Überwachung des Zustandswechsels</vt:lpstr>
      <vt:lpstr>Manipulation erkennen am …  Beispiel feststehender trennender Schutzeinrichtungen</vt:lpstr>
      <vt:lpstr>Lösung A:  Spezielle Halterungen für Schutzzäune</vt:lpstr>
      <vt:lpstr>Lösung B:  Schwerkraftscharniere für Wartungsklappen</vt:lpstr>
      <vt:lpstr>Und das Beste zum Schluss</vt:lpstr>
      <vt:lpstr>PowerPoint-Präsentation</vt:lpstr>
    </vt:vector>
  </TitlesOfParts>
  <Company>BGAG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Auswertung Kundenbefragung</dc:title>
  <dc:creator>ReitzR</dc:creator>
  <cp:lastModifiedBy>Otto, Stefan</cp:lastModifiedBy>
  <cp:revision>466</cp:revision>
  <cp:lastPrinted>2016-09-05T07:18:01Z</cp:lastPrinted>
  <dcterms:created xsi:type="dcterms:W3CDTF">2007-10-23T16:01:04Z</dcterms:created>
  <dcterms:modified xsi:type="dcterms:W3CDTF">2022-02-02T14:15:26Z</dcterms:modified>
</cp:coreProperties>
</file>