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648" r:id="rId1"/>
  </p:sldMasterIdLst>
  <p:notesMasterIdLst>
    <p:notesMasterId r:id="rId30"/>
  </p:notesMasterIdLst>
  <p:handoutMasterIdLst>
    <p:handoutMasterId r:id="rId31"/>
  </p:handoutMasterIdLst>
  <p:sldIdLst>
    <p:sldId id="256" r:id="rId2"/>
    <p:sldId id="263" r:id="rId3"/>
    <p:sldId id="264" r:id="rId4"/>
    <p:sldId id="266" r:id="rId5"/>
    <p:sldId id="268" r:id="rId6"/>
    <p:sldId id="318" r:id="rId7"/>
    <p:sldId id="271" r:id="rId8"/>
    <p:sldId id="269" r:id="rId9"/>
    <p:sldId id="270" r:id="rId10"/>
    <p:sldId id="290" r:id="rId11"/>
    <p:sldId id="292" r:id="rId12"/>
    <p:sldId id="301" r:id="rId13"/>
    <p:sldId id="315" r:id="rId14"/>
    <p:sldId id="316" r:id="rId15"/>
    <p:sldId id="317" r:id="rId16"/>
    <p:sldId id="304" r:id="rId17"/>
    <p:sldId id="305" r:id="rId18"/>
    <p:sldId id="306" r:id="rId19"/>
    <p:sldId id="307" r:id="rId20"/>
    <p:sldId id="319" r:id="rId21"/>
    <p:sldId id="308" r:id="rId22"/>
    <p:sldId id="309" r:id="rId23"/>
    <p:sldId id="310" r:id="rId24"/>
    <p:sldId id="311" r:id="rId25"/>
    <p:sldId id="312" r:id="rId26"/>
    <p:sldId id="313" r:id="rId27"/>
    <p:sldId id="314" r:id="rId28"/>
    <p:sldId id="320" r:id="rId29"/>
  </p:sldIdLst>
  <p:sldSz cx="9144000" cy="6858000" type="screen4x3"/>
  <p:notesSz cx="7099300" cy="10234613"/>
  <p:defaultTextStyle>
    <a:defPPr>
      <a:defRPr lang="de-DE"/>
    </a:defPPr>
    <a:lvl1pPr algn="l" rtl="0" eaLnBrk="0" fontAlgn="base" hangingPunct="0">
      <a:spcBef>
        <a:spcPct val="0"/>
      </a:spcBef>
      <a:spcAft>
        <a:spcPct val="0"/>
      </a:spcAft>
      <a:defRPr sz="3000" b="1" kern="1200">
        <a:solidFill>
          <a:srgbClr val="004994"/>
        </a:solidFill>
        <a:latin typeface="Arial" charset="0"/>
        <a:ea typeface="+mn-ea"/>
        <a:cs typeface="+mn-cs"/>
      </a:defRPr>
    </a:lvl1pPr>
    <a:lvl2pPr marL="457200" algn="l" rtl="0" eaLnBrk="0" fontAlgn="base" hangingPunct="0">
      <a:spcBef>
        <a:spcPct val="0"/>
      </a:spcBef>
      <a:spcAft>
        <a:spcPct val="0"/>
      </a:spcAft>
      <a:defRPr sz="3000" b="1" kern="1200">
        <a:solidFill>
          <a:srgbClr val="004994"/>
        </a:solidFill>
        <a:latin typeface="Arial" charset="0"/>
        <a:ea typeface="+mn-ea"/>
        <a:cs typeface="+mn-cs"/>
      </a:defRPr>
    </a:lvl2pPr>
    <a:lvl3pPr marL="914400" algn="l" rtl="0" eaLnBrk="0" fontAlgn="base" hangingPunct="0">
      <a:spcBef>
        <a:spcPct val="0"/>
      </a:spcBef>
      <a:spcAft>
        <a:spcPct val="0"/>
      </a:spcAft>
      <a:defRPr sz="3000" b="1" kern="1200">
        <a:solidFill>
          <a:srgbClr val="004994"/>
        </a:solidFill>
        <a:latin typeface="Arial" charset="0"/>
        <a:ea typeface="+mn-ea"/>
        <a:cs typeface="+mn-cs"/>
      </a:defRPr>
    </a:lvl3pPr>
    <a:lvl4pPr marL="1371600" algn="l" rtl="0" eaLnBrk="0" fontAlgn="base" hangingPunct="0">
      <a:spcBef>
        <a:spcPct val="0"/>
      </a:spcBef>
      <a:spcAft>
        <a:spcPct val="0"/>
      </a:spcAft>
      <a:defRPr sz="3000" b="1" kern="1200">
        <a:solidFill>
          <a:srgbClr val="004994"/>
        </a:solidFill>
        <a:latin typeface="Arial" charset="0"/>
        <a:ea typeface="+mn-ea"/>
        <a:cs typeface="+mn-cs"/>
      </a:defRPr>
    </a:lvl4pPr>
    <a:lvl5pPr marL="1828800" algn="l" rtl="0" eaLnBrk="0" fontAlgn="base" hangingPunct="0">
      <a:spcBef>
        <a:spcPct val="0"/>
      </a:spcBef>
      <a:spcAft>
        <a:spcPct val="0"/>
      </a:spcAft>
      <a:defRPr sz="3000" b="1" kern="1200">
        <a:solidFill>
          <a:srgbClr val="004994"/>
        </a:solidFill>
        <a:latin typeface="Arial" charset="0"/>
        <a:ea typeface="+mn-ea"/>
        <a:cs typeface="+mn-cs"/>
      </a:defRPr>
    </a:lvl5pPr>
    <a:lvl6pPr marL="2286000" algn="l" defTabSz="914400" rtl="0" eaLnBrk="1" latinLnBrk="0" hangingPunct="1">
      <a:defRPr sz="3000" b="1" kern="1200">
        <a:solidFill>
          <a:srgbClr val="004994"/>
        </a:solidFill>
        <a:latin typeface="Arial" charset="0"/>
        <a:ea typeface="+mn-ea"/>
        <a:cs typeface="+mn-cs"/>
      </a:defRPr>
    </a:lvl6pPr>
    <a:lvl7pPr marL="2743200" algn="l" defTabSz="914400" rtl="0" eaLnBrk="1" latinLnBrk="0" hangingPunct="1">
      <a:defRPr sz="3000" b="1" kern="1200">
        <a:solidFill>
          <a:srgbClr val="004994"/>
        </a:solidFill>
        <a:latin typeface="Arial" charset="0"/>
        <a:ea typeface="+mn-ea"/>
        <a:cs typeface="+mn-cs"/>
      </a:defRPr>
    </a:lvl7pPr>
    <a:lvl8pPr marL="3200400" algn="l" defTabSz="914400" rtl="0" eaLnBrk="1" latinLnBrk="0" hangingPunct="1">
      <a:defRPr sz="3000" b="1" kern="1200">
        <a:solidFill>
          <a:srgbClr val="004994"/>
        </a:solidFill>
        <a:latin typeface="Arial" charset="0"/>
        <a:ea typeface="+mn-ea"/>
        <a:cs typeface="+mn-cs"/>
      </a:defRPr>
    </a:lvl8pPr>
    <a:lvl9pPr marL="3657600" algn="l" defTabSz="914400" rtl="0" eaLnBrk="1" latinLnBrk="0" hangingPunct="1">
      <a:defRPr sz="3000" b="1" kern="1200">
        <a:solidFill>
          <a:srgbClr val="004994"/>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DB"/>
    <a:srgbClr val="008C8E"/>
    <a:srgbClr val="51AE31"/>
    <a:srgbClr val="B80D78"/>
    <a:srgbClr val="D40F14"/>
    <a:srgbClr val="F39200"/>
    <a:srgbClr val="555555"/>
    <a:srgbClr val="0049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66300" autoAdjust="0"/>
  </p:normalViewPr>
  <p:slideViewPr>
    <p:cSldViewPr>
      <p:cViewPr>
        <p:scale>
          <a:sx n="70" d="100"/>
          <a:sy n="70" d="100"/>
        </p:scale>
        <p:origin x="-1680" y="0"/>
      </p:cViewPr>
      <p:guideLst>
        <p:guide orient="horz" pos="1752"/>
        <p:guide pos="2880"/>
      </p:guideLst>
    </p:cSldViewPr>
  </p:slideViewPr>
  <p:outlineViewPr>
    <p:cViewPr>
      <p:scale>
        <a:sx n="33" d="100"/>
        <a:sy n="33" d="100"/>
      </p:scale>
      <p:origin x="42" y="1146"/>
    </p:cViewPr>
  </p:outlin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30749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t" anchorCtr="0" compatLnSpc="1">
            <a:prstTxWarp prst="textNoShape">
              <a:avLst/>
            </a:prstTxWarp>
          </a:bodyPr>
          <a:lstStyle>
            <a:lvl1pPr defTabSz="955675">
              <a:defRPr sz="1300" b="0">
                <a:solidFill>
                  <a:schemeClr val="tx1"/>
                </a:solidFill>
                <a:latin typeface="Times"/>
              </a:defRPr>
            </a:lvl1pPr>
          </a:lstStyle>
          <a:p>
            <a:pPr>
              <a:defRPr/>
            </a:pPr>
            <a:endParaRPr lang="de-DE" altLang="de-DE"/>
          </a:p>
        </p:txBody>
      </p:sp>
      <p:sp>
        <p:nvSpPr>
          <p:cNvPr id="157699" name="Rectangle 3"/>
          <p:cNvSpPr>
            <a:spLocks noGrp="1" noChangeArrowheads="1"/>
          </p:cNvSpPr>
          <p:nvPr>
            <p:ph type="dt" sz="quarter" idx="1"/>
          </p:nvPr>
        </p:nvSpPr>
        <p:spPr bwMode="auto">
          <a:xfrm>
            <a:off x="4022725" y="0"/>
            <a:ext cx="30749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t" anchorCtr="0" compatLnSpc="1">
            <a:prstTxWarp prst="textNoShape">
              <a:avLst/>
            </a:prstTxWarp>
          </a:bodyPr>
          <a:lstStyle>
            <a:lvl1pPr algn="r" defTabSz="955675">
              <a:defRPr sz="1300" b="0">
                <a:solidFill>
                  <a:schemeClr val="tx1"/>
                </a:solidFill>
                <a:latin typeface="Times"/>
              </a:defRPr>
            </a:lvl1pPr>
          </a:lstStyle>
          <a:p>
            <a:pPr>
              <a:defRPr/>
            </a:pPr>
            <a:endParaRPr lang="de-DE" altLang="de-DE"/>
          </a:p>
        </p:txBody>
      </p:sp>
      <p:sp>
        <p:nvSpPr>
          <p:cNvPr id="157700" name="Rectangle 4"/>
          <p:cNvSpPr>
            <a:spLocks noGrp="1" noChangeArrowheads="1"/>
          </p:cNvSpPr>
          <p:nvPr>
            <p:ph type="ftr" sz="quarter" idx="2"/>
          </p:nvPr>
        </p:nvSpPr>
        <p:spPr bwMode="auto">
          <a:xfrm>
            <a:off x="0" y="9720263"/>
            <a:ext cx="3074988"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b" anchorCtr="0" compatLnSpc="1">
            <a:prstTxWarp prst="textNoShape">
              <a:avLst/>
            </a:prstTxWarp>
          </a:bodyPr>
          <a:lstStyle>
            <a:lvl1pPr defTabSz="955675">
              <a:defRPr sz="1300" b="0">
                <a:solidFill>
                  <a:schemeClr val="tx1"/>
                </a:solidFill>
                <a:latin typeface="Times"/>
              </a:defRPr>
            </a:lvl1pPr>
          </a:lstStyle>
          <a:p>
            <a:pPr>
              <a:defRPr/>
            </a:pPr>
            <a:endParaRPr lang="de-DE" altLang="de-DE"/>
          </a:p>
        </p:txBody>
      </p:sp>
      <p:sp>
        <p:nvSpPr>
          <p:cNvPr id="157701" name="Rectangle 5"/>
          <p:cNvSpPr>
            <a:spLocks noGrp="1" noChangeArrowheads="1"/>
          </p:cNvSpPr>
          <p:nvPr>
            <p:ph type="sldNum" sz="quarter" idx="3"/>
          </p:nvPr>
        </p:nvSpPr>
        <p:spPr bwMode="auto">
          <a:xfrm>
            <a:off x="4022725" y="9720263"/>
            <a:ext cx="3074988"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b" anchorCtr="0" compatLnSpc="1">
            <a:prstTxWarp prst="textNoShape">
              <a:avLst/>
            </a:prstTxWarp>
          </a:bodyPr>
          <a:lstStyle>
            <a:lvl1pPr algn="r" defTabSz="955675">
              <a:defRPr sz="1300" b="0">
                <a:solidFill>
                  <a:schemeClr val="tx1"/>
                </a:solidFill>
                <a:latin typeface="Times"/>
              </a:defRPr>
            </a:lvl1pPr>
          </a:lstStyle>
          <a:p>
            <a:pPr>
              <a:defRPr/>
            </a:pPr>
            <a:fld id="{B226668D-2200-4AE8-87DA-E3EF27F3BD68}" type="slidenum">
              <a:rPr lang="de-DE" altLang="de-DE"/>
              <a:pPr>
                <a:defRPr/>
              </a:pPr>
              <a:t>‹Nr.›</a:t>
            </a:fld>
            <a:endParaRPr lang="de-DE" altLang="de-DE"/>
          </a:p>
        </p:txBody>
      </p:sp>
    </p:spTree>
    <p:extLst>
      <p:ext uri="{BB962C8B-B14F-4D97-AF65-F5344CB8AC3E}">
        <p14:creationId xmlns:p14="http://schemas.microsoft.com/office/powerpoint/2010/main" val="1783500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749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t" anchorCtr="0" compatLnSpc="1">
            <a:prstTxWarp prst="textNoShape">
              <a:avLst/>
            </a:prstTxWarp>
          </a:bodyPr>
          <a:lstStyle>
            <a:lvl1pPr defTabSz="955675">
              <a:defRPr sz="1300" b="0">
                <a:solidFill>
                  <a:schemeClr val="tx1"/>
                </a:solidFill>
                <a:latin typeface="Times"/>
              </a:defRPr>
            </a:lvl1pPr>
          </a:lstStyle>
          <a:p>
            <a:pPr>
              <a:defRPr/>
            </a:pPr>
            <a:endParaRPr lang="de-DE" altLang="de-DE"/>
          </a:p>
        </p:txBody>
      </p:sp>
      <p:sp>
        <p:nvSpPr>
          <p:cNvPr id="54275" name="Rectangle 3"/>
          <p:cNvSpPr>
            <a:spLocks noGrp="1" noChangeArrowheads="1"/>
          </p:cNvSpPr>
          <p:nvPr>
            <p:ph type="dt" idx="1"/>
          </p:nvPr>
        </p:nvSpPr>
        <p:spPr bwMode="auto">
          <a:xfrm>
            <a:off x="4022725" y="0"/>
            <a:ext cx="30749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t" anchorCtr="0" compatLnSpc="1">
            <a:prstTxWarp prst="textNoShape">
              <a:avLst/>
            </a:prstTxWarp>
          </a:bodyPr>
          <a:lstStyle>
            <a:lvl1pPr algn="r" defTabSz="955675">
              <a:defRPr sz="1300" b="0">
                <a:solidFill>
                  <a:schemeClr val="tx1"/>
                </a:solidFill>
                <a:latin typeface="Times"/>
              </a:defRPr>
            </a:lvl1pPr>
          </a:lstStyle>
          <a:p>
            <a:pPr>
              <a:defRPr/>
            </a:pPr>
            <a:endParaRPr lang="de-DE" altLang="de-DE"/>
          </a:p>
        </p:txBody>
      </p:sp>
      <p:sp>
        <p:nvSpPr>
          <p:cNvPr id="30724"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709613" y="4862513"/>
            <a:ext cx="5680075"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t" anchorCtr="0" compatLnSpc="1">
            <a:prstTxWarp prst="textNoShape">
              <a:avLst/>
            </a:prstTxWarp>
          </a:bodyPr>
          <a:lstStyle/>
          <a:p>
            <a:pPr lvl="0"/>
            <a:r>
              <a:rPr lang="de-DE" altLang="de-DE" noProof="0" smtClean="0"/>
              <a:t>Textmasterformate durch Klicken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54278" name="Rectangle 6"/>
          <p:cNvSpPr>
            <a:spLocks noGrp="1" noChangeArrowheads="1"/>
          </p:cNvSpPr>
          <p:nvPr>
            <p:ph type="ftr" sz="quarter" idx="4"/>
          </p:nvPr>
        </p:nvSpPr>
        <p:spPr bwMode="auto">
          <a:xfrm>
            <a:off x="0" y="9720263"/>
            <a:ext cx="3074988"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b" anchorCtr="0" compatLnSpc="1">
            <a:prstTxWarp prst="textNoShape">
              <a:avLst/>
            </a:prstTxWarp>
          </a:bodyPr>
          <a:lstStyle>
            <a:lvl1pPr defTabSz="955675">
              <a:defRPr sz="1300" b="0">
                <a:solidFill>
                  <a:schemeClr val="tx1"/>
                </a:solidFill>
                <a:latin typeface="Times"/>
              </a:defRPr>
            </a:lvl1pPr>
          </a:lstStyle>
          <a:p>
            <a:pPr>
              <a:defRPr/>
            </a:pPr>
            <a:endParaRPr lang="de-DE" altLang="de-DE"/>
          </a:p>
        </p:txBody>
      </p:sp>
      <p:sp>
        <p:nvSpPr>
          <p:cNvPr id="54279" name="Rectangle 7"/>
          <p:cNvSpPr>
            <a:spLocks noGrp="1" noChangeArrowheads="1"/>
          </p:cNvSpPr>
          <p:nvPr>
            <p:ph type="sldNum" sz="quarter" idx="5"/>
          </p:nvPr>
        </p:nvSpPr>
        <p:spPr bwMode="auto">
          <a:xfrm>
            <a:off x="4022725" y="9720263"/>
            <a:ext cx="3074988"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b" anchorCtr="0" compatLnSpc="1">
            <a:prstTxWarp prst="textNoShape">
              <a:avLst/>
            </a:prstTxWarp>
          </a:bodyPr>
          <a:lstStyle>
            <a:lvl1pPr algn="r" defTabSz="955675">
              <a:defRPr sz="1300" b="0">
                <a:solidFill>
                  <a:schemeClr val="tx1"/>
                </a:solidFill>
                <a:latin typeface="Times"/>
              </a:defRPr>
            </a:lvl1pPr>
          </a:lstStyle>
          <a:p>
            <a:pPr>
              <a:defRPr/>
            </a:pPr>
            <a:fld id="{24793DA1-5AA9-493B-8276-64406DB72D30}" type="slidenum">
              <a:rPr lang="de-DE" altLang="de-DE"/>
              <a:pPr>
                <a:defRPr/>
              </a:pPr>
              <a:t>‹Nr.›</a:t>
            </a:fld>
            <a:endParaRPr lang="de-DE" altLang="de-DE"/>
          </a:p>
        </p:txBody>
      </p:sp>
    </p:spTree>
    <p:extLst>
      <p:ext uri="{BB962C8B-B14F-4D97-AF65-F5344CB8AC3E}">
        <p14:creationId xmlns:p14="http://schemas.microsoft.com/office/powerpoint/2010/main" val="40369918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D1FF9492-DF48-4C7B-9779-1D53B660092E}" type="slidenum">
              <a:rPr lang="de-DE" altLang="de-DE" sz="1300" b="0" smtClean="0">
                <a:solidFill>
                  <a:schemeClr val="tx1"/>
                </a:solidFill>
                <a:latin typeface="Times"/>
              </a:rPr>
              <a:pPr/>
              <a:t>1</a:t>
            </a:fld>
            <a:endParaRPr lang="de-DE" altLang="de-DE" sz="1300" b="0" smtClean="0">
              <a:solidFill>
                <a:schemeClr val="tx1"/>
              </a:solidFill>
              <a:latin typeface="Times"/>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de-DE" altLang="de-DE" smtClean="0"/>
              <a:t>Three tuition modules on defeating are available:</a:t>
            </a:r>
          </a:p>
          <a:p>
            <a:pPr eaLnBrk="1" hangingPunct="1"/>
            <a:r>
              <a:rPr lang="de-DE" altLang="de-DE" sz="1400" smtClean="0"/>
              <a:t>Module 1: General introduction</a:t>
            </a:r>
          </a:p>
          <a:p>
            <a:pPr eaLnBrk="1" hangingPunct="1"/>
            <a:r>
              <a:rPr lang="de-DE" altLang="de-DE" smtClean="0"/>
              <a:t>Module 2: For the design of machinery</a:t>
            </a:r>
          </a:p>
          <a:p>
            <a:pPr eaLnBrk="1" hangingPunct="1"/>
            <a:r>
              <a:rPr lang="de-DE" altLang="de-DE" smtClean="0"/>
              <a:t>Module 3: For operators of machinery</a:t>
            </a:r>
          </a:p>
          <a:p>
            <a:pPr eaLnBrk="1" hangingPunct="1"/>
            <a:endParaRPr lang="de-DE" alt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7902C25E-513F-491A-AF70-3FCA778A9441}" type="slidenum">
              <a:rPr lang="de-DE" altLang="de-DE" sz="1300" b="0" smtClean="0">
                <a:solidFill>
                  <a:schemeClr val="tx1"/>
                </a:solidFill>
                <a:latin typeface="Times"/>
              </a:rPr>
              <a:pPr/>
              <a:t>10</a:t>
            </a:fld>
            <a:endParaRPr lang="de-DE" altLang="de-DE" sz="1300" b="0" smtClean="0">
              <a:solidFill>
                <a:schemeClr val="tx1"/>
              </a:solidFill>
              <a:latin typeface="Time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de-DE" altLang="de-DE" smtClean="0"/>
              <a:t>Setting the punch stroke with the guard interlocked is very time-consuming, since the result of a change in setting cannot be assessed until a stationary state has been reached (in particular, the "working temperature" of the film being processed). When the safety door is opened, the stationary state of the film modifies the key operating parameters (the film generally cools down). Only once several punching strokes have been completed can the change in setting be assessed. </a:t>
            </a:r>
          </a:p>
          <a:p>
            <a:pPr eaLnBrk="1" hangingPunct="1"/>
            <a:endParaRPr lang="de-DE" altLang="de-DE" smtClean="0"/>
          </a:p>
          <a:p>
            <a:pPr eaLnBrk="1" hangingPunct="1"/>
            <a:r>
              <a:rPr lang="de-DE" altLang="de-DE" smtClean="0"/>
              <a:t>For this reason, setup on the machine shown was performed "from above": a ladder was used to reach down from over the guard (identifiable by the bare metal) in order to perform setup without the guard having to be opened. This enabled the result of the setting (seating of the almost fully punched part on the base film) to be inspected immediately after punching.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76EDD323-83BB-48A1-87CE-FE33D1EEF4A7}" type="slidenum">
              <a:rPr lang="de-DE" altLang="de-DE" sz="1300" b="0" smtClean="0">
                <a:solidFill>
                  <a:schemeClr val="tx1"/>
                </a:solidFill>
                <a:latin typeface="Times"/>
              </a:rPr>
              <a:pPr/>
              <a:t>11</a:t>
            </a:fld>
            <a:endParaRPr lang="de-DE" altLang="de-DE" sz="1300" b="0" smtClean="0">
              <a:solidFill>
                <a:schemeClr val="tx1"/>
              </a:solidFill>
              <a:latin typeface="Times"/>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lnSpc>
                <a:spcPct val="90000"/>
              </a:lnSpc>
            </a:pPr>
            <a:r>
              <a:rPr lang="de-DE" altLang="de-DE" smtClean="0"/>
              <a:t>The list shows machines falling within the responsibility of the BGRCI and on which defeating has been observed. Owing to the large number of cases that have become known, it can be assumed that machines of this type constitute a blackspot. Robust studies are however not available.</a:t>
            </a:r>
          </a:p>
          <a:p>
            <a:pPr eaLnBrk="1" hangingPunct="1">
              <a:lnSpc>
                <a:spcPct val="90000"/>
              </a:lnSpc>
            </a:pPr>
            <a:r>
              <a:rPr lang="de-DE" altLang="de-DE" smtClean="0"/>
              <a:t>On winding machines, starting presents a problem, as does sampling, since this process can generally be performed only with the machine running. The relevant standard, EN 13418:2010, describes only protective equipment that halts the entire winding machine. Under this safety concept, the manual operations referred to above are possible only whilst the machine is stationary. The consequence is manipulation of the machine. The Chemicals expert committee (FA CH) has therefore developed alternative safety concepts that have since been adopted by all major German manufacturers.</a:t>
            </a:r>
          </a:p>
          <a:p>
            <a:pPr eaLnBrk="1" hangingPunct="1">
              <a:lnSpc>
                <a:spcPct val="90000"/>
              </a:lnSpc>
            </a:pPr>
            <a:endParaRPr lang="de-DE" altLang="de-DE" smtClean="0"/>
          </a:p>
          <a:p>
            <a:pPr eaLnBrk="1" hangingPunct="1">
              <a:lnSpc>
                <a:spcPct val="90000"/>
              </a:lnSpc>
            </a:pPr>
            <a:r>
              <a:rPr lang="de-DE" altLang="de-DE" smtClean="0"/>
              <a:t>On calendering machines, caked deposits must often be removed manually (for example with wooden scrapers) whilst the machine is running (the calendering machine is often interlinked with other machines on a line for producing continuous material). A safety concept for this scenario can be found in the collection of examples.</a:t>
            </a:r>
          </a:p>
          <a:p>
            <a:pPr eaLnBrk="1" hangingPunct="1">
              <a:lnSpc>
                <a:spcPct val="90000"/>
              </a:lnSpc>
            </a:pPr>
            <a:endParaRPr lang="de-DE" altLang="de-DE" smtClean="0"/>
          </a:p>
          <a:p>
            <a:pPr eaLnBrk="1" hangingPunct="1">
              <a:lnSpc>
                <a:spcPct val="90000"/>
              </a:lnSpc>
            </a:pPr>
            <a:r>
              <a:rPr lang="de-DE" altLang="de-DE" smtClean="0"/>
              <a:t>On pullers, the profile may have to be rotated around its axis during starting. This is possible only in proximity to the intake gap. For this purpose, the interlocking guards on the intake side must be deactivated. Internal, local protective devices (such as interlocked suspended flaps located in front of the intake gap) are then activated.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345A9186-53E2-4FE0-9409-317D2AB0B681}" type="slidenum">
              <a:rPr lang="de-DE" altLang="de-DE" sz="1300" b="0" smtClean="0">
                <a:solidFill>
                  <a:schemeClr val="tx1"/>
                </a:solidFill>
                <a:latin typeface="Times"/>
              </a:rPr>
              <a:pPr/>
              <a:t>12</a:t>
            </a:fld>
            <a:endParaRPr lang="de-DE" altLang="de-DE" sz="1300" b="0" smtClean="0">
              <a:solidFill>
                <a:schemeClr val="tx1"/>
              </a:solidFill>
              <a:latin typeface="Times"/>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de-DE" altLang="de-DE" smtClean="0"/>
              <a:t>In order for a sample to be taken (the sample must be taken just short of the winding point, in order to reflect all the properties of the film) with the winder running, the light barrier safeguarding the winding gap is activated when the pressure-sensitive mat is stepped on (a light barrier in permanent operation may lead to faults, caused for example by turning over of the film). The pressure-sensitive mat interrupts other hazardous movements (such as film-cutting equipment).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A0D44958-A5A9-4967-BA61-7911D85CBD5D}" type="slidenum">
              <a:rPr lang="de-DE" altLang="de-DE" sz="1300" b="0" smtClean="0">
                <a:solidFill>
                  <a:schemeClr val="tx1"/>
                </a:solidFill>
                <a:latin typeface="Times"/>
              </a:rPr>
              <a:pPr/>
              <a:t>13</a:t>
            </a:fld>
            <a:endParaRPr lang="de-DE" altLang="de-DE" sz="1300" b="0" smtClean="0">
              <a:solidFill>
                <a:schemeClr val="tx1"/>
              </a:solidFill>
              <a:latin typeface="Times"/>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de-DE" altLang="de-DE" smtClean="0"/>
              <a:t>Assuming that the protective equipment has not been defeated, a function test leads to the machine being halted. The function test cannot therefore always be performed. Some forms of defeating cannot be detected in any other way, however, such as tampering with the wiring of position switches or changes to the programming of safety-related controls (safety PLCs, safety switchgear, etc.).</a:t>
            </a:r>
          </a:p>
          <a:p>
            <a:pPr eaLnBrk="1" hangingPunct="1"/>
            <a:endParaRPr lang="de-DE" altLang="de-DE" smtClean="0"/>
          </a:p>
          <a:p>
            <a:pPr eaLnBrk="1" hangingPunct="1"/>
            <a:r>
              <a:rPr lang="de-DE" altLang="de-DE" smtClean="0"/>
              <a:t>If protective devices are described by operating personnel as a hindrance, it is only a matter of time before they are defeated. The manipulation may also be reverted for the duration of a visit by a labour inspector. In such cases, too, it is worthwhile conducting or organizing consultation on improvements to the safety concept.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8649E5D2-866F-4CC1-BC63-A4B2B413A1EB}" type="slidenum">
              <a:rPr lang="de-DE" altLang="de-DE" sz="1300" b="0" smtClean="0">
                <a:solidFill>
                  <a:schemeClr val="tx1"/>
                </a:solidFill>
                <a:latin typeface="Times"/>
              </a:rPr>
              <a:pPr/>
              <a:t>14</a:t>
            </a:fld>
            <a:endParaRPr lang="de-DE" altLang="de-DE" sz="1300" b="0" smtClean="0">
              <a:solidFill>
                <a:schemeClr val="tx1"/>
              </a:solidFill>
              <a:latin typeface="Times"/>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de-DE" altLang="de-DE" smtClean="0"/>
              <a:t>Mechanical modifications are generally relatively easily detected. See also the images on Slide 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BC001131-21B6-4ACD-BEDE-8B389ACEC63E}" type="slidenum">
              <a:rPr lang="de-DE" altLang="de-DE" sz="1300" b="0" smtClean="0">
                <a:solidFill>
                  <a:schemeClr val="tx1"/>
                </a:solidFill>
                <a:latin typeface="Times"/>
              </a:rPr>
              <a:pPr/>
              <a:t>15</a:t>
            </a:fld>
            <a:endParaRPr lang="de-DE" altLang="de-DE" sz="1300" b="0" smtClean="0">
              <a:solidFill>
                <a:schemeClr val="tx1"/>
              </a:solidFill>
              <a:latin typeface="Time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de-DE" altLang="de-DE" smtClean="0"/>
              <a:t>Defeating can be prevented for good only if the incentive for it is removed. For this purpose, the operator generally requires support with modifying the working process, the machine, etc. It should also be mentioned at this point that the lowest possible incentive for defeating protective equipment should be a consideration in the decision to purchase a particular machine (refer to the checklist for machine purchases at www.stop-defeating.org).</a:t>
            </a:r>
          </a:p>
          <a:p>
            <a:pPr eaLnBrk="1" hangingPunct="1"/>
            <a:r>
              <a:rPr lang="de-DE" altLang="de-DE" smtClean="0"/>
              <a:t>The directives issued should be commensurate with the risk.</a:t>
            </a:r>
          </a:p>
          <a:p>
            <a:pPr eaLnBrk="1" hangingPunct="1"/>
            <a:r>
              <a:rPr lang="de-DE" altLang="de-DE" smtClean="0"/>
              <a:t>Operators are often not aware that the defeating of protective equipment is illegal, and pointing this out is advantageous.</a:t>
            </a:r>
          </a:p>
          <a:p>
            <a:pPr eaLnBrk="1" hangingPunct="1"/>
            <a:r>
              <a:rPr lang="de-DE" altLang="de-DE" smtClean="0"/>
              <a:t>Implementation of the measures should be checked.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25BA95D9-7187-409C-BE04-C64AC13562AB}" type="slidenum">
              <a:rPr lang="de-DE" altLang="de-DE" sz="1300" b="0" smtClean="0">
                <a:solidFill>
                  <a:schemeClr val="tx1"/>
                </a:solidFill>
                <a:latin typeface="Times"/>
              </a:rPr>
              <a:pPr/>
              <a:t>16</a:t>
            </a:fld>
            <a:endParaRPr lang="de-DE" altLang="de-DE" sz="1300" b="0" smtClean="0">
              <a:solidFill>
                <a:schemeClr val="tx1"/>
              </a:solidFill>
              <a:latin typeface="Time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de-DE" altLang="de-DE" smtClean="0"/>
              <a:t>Once the seminar participants have been inspired by a number of negative examples of incentives for defeating, they should make contributions of their own with reference to the slide. Prompted by these questions, they should report on cases of defeating that they have witnessed themselves. In each case, the reasons for defeating, i.e. the benefits of it, should be scrutinized. When the benefit has been identified, the participants should be prompted to discuss alternative solutions for safety concepts by which the incentives for defeating can be eliminated.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F3E1B00A-E9BF-4F39-B137-FE0F4D01757E}" type="slidenum">
              <a:rPr lang="de-DE" altLang="de-DE" sz="1300" b="0" smtClean="0">
                <a:solidFill>
                  <a:schemeClr val="tx1"/>
                </a:solidFill>
                <a:latin typeface="Times"/>
              </a:rPr>
              <a:pPr/>
              <a:t>17</a:t>
            </a:fld>
            <a:endParaRPr lang="de-DE" altLang="de-DE" sz="1300" b="0" smtClean="0">
              <a:solidFill>
                <a:schemeClr val="tx1"/>
              </a:solidFill>
              <a:latin typeface="Times"/>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de-DE" altLang="de-DE" smtClean="0"/>
              <a:t>The machine manufacturer is responsible for the safety of the machine design up to commissioning and handover of the machine to the operator. </a:t>
            </a:r>
          </a:p>
          <a:p>
            <a:pPr eaLnBrk="1" hangingPunct="1"/>
            <a:r>
              <a:rPr lang="de-DE" altLang="de-DE" smtClean="0"/>
              <a:t>The operator is responsible for safe operation of the machine.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3B130CF6-FB00-44C9-A402-8ED354F81D62}" type="slidenum">
              <a:rPr lang="de-DE" altLang="de-DE" sz="1300" b="0" smtClean="0">
                <a:solidFill>
                  <a:schemeClr val="tx1"/>
                </a:solidFill>
                <a:latin typeface="Times"/>
              </a:rPr>
              <a:pPr/>
              <a:t>18</a:t>
            </a:fld>
            <a:endParaRPr lang="de-DE" altLang="de-DE" sz="1300" b="0" smtClean="0">
              <a:solidFill>
                <a:schemeClr val="tx1"/>
              </a:solidFill>
              <a:latin typeface="Time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de-DE" altLang="de-DE" smtClean="0"/>
              <a:t>In Germany, the Machinery Directive has legal force through the 9th Ordinance under the German equipment and product safety act.</a:t>
            </a:r>
          </a:p>
          <a:p>
            <a:pPr eaLnBrk="1" hangingPunct="1"/>
            <a:r>
              <a:rPr lang="de-DE" altLang="de-DE" smtClean="0"/>
              <a:t>The machinery manufacturer thus has a legal obligation to observe the requirements of the Machinery Directive. This includes considering "reasonably foreseeable misuse of the machine". When protective equipment obstructs operation, or necessary operating modes are not provided, it is foreseeable that protective equipment will be defeated. Where this is the case, the machinery manufacturer must take appropriate measures, such as by:</a:t>
            </a:r>
          </a:p>
          <a:p>
            <a:pPr eaLnBrk="1" hangingPunct="1">
              <a:buFontTx/>
              <a:buChar char="-"/>
            </a:pPr>
            <a:r>
              <a:rPr lang="de-DE" altLang="de-DE" smtClean="0"/>
              <a:t>Reducing the incentive to defeat protective equipment</a:t>
            </a:r>
          </a:p>
          <a:p>
            <a:pPr eaLnBrk="1" hangingPunct="1">
              <a:buFontTx/>
              <a:buChar char="-"/>
            </a:pPr>
            <a:r>
              <a:rPr lang="de-DE" altLang="de-DE" smtClean="0"/>
              <a:t>Providing all necessary operating modes</a:t>
            </a:r>
          </a:p>
          <a:p>
            <a:pPr eaLnBrk="1" hangingPunct="1">
              <a:buFontTx/>
              <a:buChar char="-"/>
            </a:pPr>
            <a:r>
              <a:rPr lang="de-DE" altLang="de-DE" smtClean="0"/>
              <a:t>Taking measures to make the defeating of protective equipment more difficult and more easily detectable (including by placing the machine in the safe state)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A8CC467D-2AD5-4459-9FCD-8C2350BE0F56}" type="slidenum">
              <a:rPr lang="de-DE" altLang="de-DE" sz="1300" b="0" smtClean="0">
                <a:solidFill>
                  <a:schemeClr val="tx1"/>
                </a:solidFill>
                <a:latin typeface="Times"/>
              </a:rPr>
              <a:pPr/>
              <a:t>19</a:t>
            </a:fld>
            <a:endParaRPr lang="de-DE" altLang="de-DE" sz="1300" b="0" smtClean="0">
              <a:solidFill>
                <a:schemeClr val="tx1"/>
              </a:solidFill>
              <a:latin typeface="Time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de-DE" altLang="de-DE" smtClean="0"/>
              <a:t>In Germany, the Use of Work Equipment Directive has legal force through the corresponding German ordinance.</a:t>
            </a:r>
          </a:p>
          <a:p>
            <a:pPr eaLnBrk="1" hangingPunct="1"/>
            <a:r>
              <a:rPr lang="de-DE" altLang="de-DE" smtClean="0"/>
              <a:t>The machinery manufacturer thus has a legal obligation to observe the requirements of the directive. This includes using the machine in conjunction with its protective equipment.</a:t>
            </a:r>
          </a:p>
          <a:p>
            <a:pPr eaLnBrk="1" hangingPunct="1"/>
            <a:endParaRPr lang="de-DE" altLang="de-DE" smtClean="0"/>
          </a:p>
          <a:p>
            <a:pPr eaLnBrk="1" hangingPunct="1"/>
            <a:r>
              <a:rPr lang="de-DE" altLang="de-DE" smtClean="0"/>
              <a:t>Note: should he modify the machine, the operator may soon find himself becoming a manufacturer and having to demonstrate the machine's compliance with the Machinery Directive again.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CBEDB36D-9F2B-4772-B996-0BC32A570D1E}" type="slidenum">
              <a:rPr lang="de-DE" altLang="de-DE" sz="1300" b="0" smtClean="0">
                <a:solidFill>
                  <a:schemeClr val="tx1"/>
                </a:solidFill>
                <a:latin typeface="Times"/>
              </a:rPr>
              <a:pPr/>
              <a:t>2</a:t>
            </a:fld>
            <a:endParaRPr lang="de-DE" altLang="de-DE" sz="1300" b="0" smtClean="0">
              <a:solidFill>
                <a:schemeClr val="tx1"/>
              </a:solidFill>
              <a:latin typeface="Times"/>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de-DE" altLang="de-DE" smtClean="0"/>
              <a:t>Before it can be addressed, the concept of "defeating" must first be defined. The Machinery Directive and the standards supporting it contain a range of requirements that must be met in order for a machine to operated without risk, including in foreseeable unusual situations. It must not be possible for protective equipment to be defeated by simple means. The HVBG Report, which will be presented later, summarizes the main requirements as follows: </a:t>
            </a:r>
          </a:p>
          <a:p>
            <a:pPr eaLnBrk="1" hangingPunct="1"/>
            <a:r>
              <a:rPr lang="de-DE" altLang="de-DE" sz="1100" smtClean="0"/>
              <a:t>Defeating is the rendering inoperative of protective devices with the result that a machine is used in a manner not intended by the designer or without the necessary safety measures.</a:t>
            </a:r>
          </a:p>
          <a:p>
            <a:pPr eaLnBrk="1" hangingPunct="1"/>
            <a:r>
              <a:rPr lang="de-DE" altLang="de-DE" sz="1100" smtClean="0"/>
              <a:t>Two points should be considered regarding this definition: </a:t>
            </a:r>
          </a:p>
          <a:p>
            <a:pPr eaLnBrk="1" hangingPunct="1"/>
            <a:r>
              <a:rPr lang="de-DE" altLang="de-DE" sz="1100" smtClean="0"/>
              <a:t>1) The means used to defeat the protective equipment are irrelevant in this context. </a:t>
            </a:r>
          </a:p>
          <a:p>
            <a:pPr eaLnBrk="1" hangingPunct="1"/>
            <a:r>
              <a:rPr lang="de-DE" altLang="de-DE" sz="1100" smtClean="0"/>
              <a:t>2) All necessary manual interventions in all operating modes of the 
machine must be considered.</a:t>
            </a:r>
            <a:endParaRPr lang="de-DE" altLang="de-DE" smtClean="0"/>
          </a:p>
          <a:p>
            <a:pPr eaLnBrk="1" hangingPunct="1"/>
            <a:r>
              <a:rPr lang="de-DE" altLang="de-DE" smtClean="0"/>
              <a:t>On the left, we see a machine tool with a safety door open. On the right, we see a protective device on another machine that has been defeated. In this case, the actuator of a position switch has been unscrewed and inserted loose into the switch. This enabled the machine to be operated with the safety door open.</a:t>
            </a:r>
          </a:p>
          <a:p>
            <a:pPr eaLnBrk="1" hangingPunct="1"/>
            <a:r>
              <a:rPr lang="de-DE" altLang="de-DE" smtClean="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p:spPr>
        <p:txBody>
          <a:bodyPr/>
          <a:lstStyle/>
          <a:p>
            <a:r>
              <a:rPr lang="de-DE" altLang="de-DE" smtClean="0"/>
              <a:t>Mirco Moormann, General-Anzeiger, 25.2.2014</a:t>
            </a:r>
          </a:p>
          <a:p>
            <a:endParaRPr lang="de-DE" altLang="de-DE" smtClean="0"/>
          </a:p>
          <a:p>
            <a:r>
              <a:rPr lang="de-DE" altLang="de-DE" smtClean="0"/>
              <a:t>The defence team of the directors of Hero-Glas in Dersum and of the maintenance manager have withdrawn their appeal. The parents of the trainee who was killed are now demanding damages for pain and suffering.</a:t>
            </a:r>
          </a:p>
          <a:p>
            <a:endParaRPr lang="de-DE" altLang="de-DE" smtClean="0"/>
          </a:p>
          <a:p>
            <a:r>
              <a:rPr lang="de-DE" altLang="de-DE" smtClean="0"/>
              <a:t>Dersum/Papenburg: the ruling by the Osnabrück regional court on 20 September of last year against five managers at Hero-Glas in Dersum and against an official from the labour inspectorate with regard to a fatal accident is now without prejudice. This was announced by the court on Monday. The defence team of the three directors and of the inspection manager, who had called in their pleadings for their clients to be acquitted, have now withdrawn their appeals. In response, the public prosecutor, who had also appealed for higher sentences for the production manager, the maintenance manager, the official from the labour inspectorate and the director Heinrich R., also withdrew his appeals.</a:t>
            </a:r>
          </a:p>
          <a:p>
            <a:endParaRPr lang="de-DE" altLang="de-DE" smtClean="0"/>
          </a:p>
          <a:p>
            <a:r>
              <a:rPr lang="de-DE" altLang="de-DE" smtClean="0"/>
              <a:t>Two directors have been awarded suspended prison sentences of six months for the criminally negligent manslaughter of a trainee. They have also each been fined €100,000. The regional court took the view that the light barrier fitted to the glass-grinding machine had been removed at the instigation of the younger director in order to increase productivity. This safety device, which interrupts the grinding process as soon as a person enters the working area, would have prevented the fatal occupational accident – had it not been removed. As a result, a 19-year-old trainee died in July 2010 as he leant into the machine on which he was working and was trapped in it, killing him. The older of the two directors had signed the training contract and was therefore responsible for the trainee's well-being, but did not concern himself adequately with it. Further fines were imposed upon the third director and upon the shift manager and maintenance manager. The official from the labour inspectorate was fined €9,000 for attempting to pervert the course of justice. He had tried to cover up the unsafe state of the machine.</a:t>
            </a:r>
          </a:p>
          <a:p>
            <a:endParaRPr lang="de-DE" altLang="de-DE" smtClean="0"/>
          </a:p>
          <a:p>
            <a:r>
              <a:rPr lang="de-DE" altLang="de-DE" smtClean="0"/>
              <a:t>The matter is still not over, however, since the parents of the dead trainee have now launched civil proceedings in which they are demanding compensation for pain and suffering from the individuals responsible. The death of the trainee had severe mental and physical consequences for the trainee's father, who is demanding damages of at least €30,000 for pain and suffering. In a parallel suit, the trainee's mother is demanding damages for pain and suffering of at least €50,000, together with further compensation owing to her inability to run the household for health reasons.</a:t>
            </a:r>
          </a:p>
          <a:p>
            <a:endParaRPr lang="de-DE" altLang="de-DE" smtClean="0"/>
          </a:p>
        </p:txBody>
      </p:sp>
      <p:sp>
        <p:nvSpPr>
          <p:cNvPr id="51204" name="Foliennummernplatzhalter 3"/>
          <p:cNvSpPr>
            <a:spLocks noGrp="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8583880D-2B67-41BB-9B39-15FDD8C42627}" type="slidenum">
              <a:rPr lang="de-DE" altLang="de-DE" sz="1300" b="0" smtClean="0">
                <a:solidFill>
                  <a:schemeClr val="tx1"/>
                </a:solidFill>
                <a:latin typeface="Times"/>
              </a:rPr>
              <a:pPr/>
              <a:t>20</a:t>
            </a:fld>
            <a:endParaRPr lang="de-DE" altLang="de-DE" sz="1300" b="0" smtClean="0">
              <a:solidFill>
                <a:schemeClr val="tx1"/>
              </a:solidFill>
              <a:latin typeface="Time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123B7DCA-0266-4FBD-B75D-91BDBCFA0B7C}" type="slidenum">
              <a:rPr lang="de-DE" altLang="de-DE" sz="1300" b="0" smtClean="0">
                <a:solidFill>
                  <a:schemeClr val="tx1"/>
                </a:solidFill>
                <a:latin typeface="Times"/>
              </a:rPr>
              <a:pPr/>
              <a:t>21</a:t>
            </a:fld>
            <a:endParaRPr lang="de-DE" altLang="de-DE" sz="1300" b="0" smtClean="0">
              <a:solidFill>
                <a:schemeClr val="tx1"/>
              </a:solidFill>
              <a:latin typeface="Times"/>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de-DE" altLang="de-DE" sz="1000" smtClean="0"/>
              <a:t>A number of persons and functions are involved in the life cycle of a machine. Each of these has their own limited perspective, and different objectives. The defeating of protective equipment is not called into question; people have become used to it. Designers are therefore unaware of criticism of machines that present a high incentive for the defeating of protective equipment, or cannot otherwise be operated. All parties involved are happy, and no reason exists for the machine to be improved.</a:t>
            </a:r>
          </a:p>
          <a:p>
            <a:pPr eaLnBrk="1" hangingPunct="1"/>
            <a:endParaRPr lang="de-DE" altLang="de-DE" sz="1000" smtClean="0"/>
          </a:p>
          <a:p>
            <a:pPr eaLnBrk="1" hangingPunct="1"/>
            <a:r>
              <a:rPr lang="de-DE" altLang="de-DE" sz="1000" smtClean="0"/>
              <a:t>The designer has only the machine's functionality in mind; protective equipment is added as an afterthought, and conflicts with the machine's operation.</a:t>
            </a:r>
          </a:p>
          <a:p>
            <a:pPr eaLnBrk="1" hangingPunct="1"/>
            <a:r>
              <a:rPr lang="de-DE" altLang="de-DE" sz="1000" smtClean="0"/>
              <a:t>The sales personnel have their sights firmly on their sales targets, and may even sell machines that are not suitable.</a:t>
            </a:r>
          </a:p>
          <a:p>
            <a:pPr eaLnBrk="1" hangingPunct="1"/>
            <a:r>
              <a:rPr lang="de-DE" altLang="de-DE" sz="1000" smtClean="0"/>
              <a:t>The purchaser procures machines that are suitable from a financial and technical perspective; the incentive to tamper with them is not examined.</a:t>
            </a:r>
          </a:p>
          <a:p>
            <a:pPr eaLnBrk="1" hangingPunct="1"/>
            <a:r>
              <a:rPr lang="de-DE" altLang="de-DE" sz="1000" smtClean="0"/>
              <a:t>During commissioning, protective equipment may not yet be ready for operation, or may have to be deactivated. Special measures must be taken.</a:t>
            </a:r>
          </a:p>
          <a:p>
            <a:pPr eaLnBrk="1" hangingPunct="1"/>
            <a:r>
              <a:rPr lang="de-DE" altLang="de-DE" sz="1000" smtClean="0"/>
              <a:t>During setup, machine movements must frequently be performed with the safety doors open. If a suitable operating mode is not available, the protective equipment is simply defeated.</a:t>
            </a:r>
          </a:p>
          <a:p>
            <a:pPr eaLnBrk="1" hangingPunct="1"/>
            <a:r>
              <a:rPr lang="de-DE" altLang="de-DE" sz="1000" smtClean="0"/>
              <a:t>During operation, production quantities and cycle times are the key aspect. If protective equipment is a hindrance, it is simply defeated.</a:t>
            </a:r>
          </a:p>
          <a:p>
            <a:pPr eaLnBrk="1" hangingPunct="1"/>
            <a:r>
              <a:rPr lang="de-DE" altLang="de-DE" sz="1000" smtClean="0"/>
              <a:t>The machine must often be running during troubleshooting. If protective equipment is a hindrance, it is simply defeated.</a:t>
            </a:r>
          </a:p>
          <a:p>
            <a:pPr eaLnBrk="1" hangingPunct="1"/>
            <a:endParaRPr lang="de-DE" altLang="de-DE" sz="1000" smtClean="0"/>
          </a:p>
          <a:p>
            <a:pPr eaLnBrk="1" hangingPunct="1"/>
            <a:r>
              <a:rPr lang="de-DE" altLang="de-DE" sz="1000" smtClean="0"/>
              <a:t>In short: everyone is happy, and the defeating of protective equipment is a good thing. A vicious circle.</a:t>
            </a:r>
          </a:p>
          <a:p>
            <a:pPr eaLnBrk="1" hangingPunct="1"/>
            <a:endParaRPr lang="de-DE" altLang="de-DE" sz="10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58E4A31A-1173-4E0C-A1DA-1D9D9BCC22BF}" type="slidenum">
              <a:rPr lang="de-DE" altLang="de-DE" sz="1300" b="0" smtClean="0">
                <a:solidFill>
                  <a:schemeClr val="tx1"/>
                </a:solidFill>
                <a:latin typeface="Times"/>
              </a:rPr>
              <a:pPr/>
              <a:t>22</a:t>
            </a:fld>
            <a:endParaRPr lang="de-DE" altLang="de-DE" sz="1300" b="0" smtClean="0">
              <a:solidFill>
                <a:schemeClr val="tx1"/>
              </a:solidFill>
              <a:latin typeface="Times"/>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de-DE" altLang="de-DE" smtClean="0"/>
              <a:t>To break the vicious circle, those involved must be made aware of the issue of defeated protective equipment. Appropriate information must be provided. Guides should be offered that describe how the defeating of protective equipment can be avoided, and assistance provided.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ECE43B48-7628-4271-88B6-CD0426378D91}" type="slidenum">
              <a:rPr lang="de-DE" altLang="de-DE" sz="1300" b="0" smtClean="0">
                <a:solidFill>
                  <a:schemeClr val="tx1"/>
                </a:solidFill>
                <a:latin typeface="Times"/>
              </a:rPr>
              <a:pPr/>
              <a:t>23</a:t>
            </a:fld>
            <a:endParaRPr lang="de-DE" altLang="de-DE" sz="1300" b="0" smtClean="0">
              <a:solidFill>
                <a:schemeClr val="tx1"/>
              </a:solidFill>
              <a:latin typeface="Times"/>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de-DE" altLang="de-DE" smtClean="0"/>
              <a:t>From left to right:</a:t>
            </a:r>
          </a:p>
          <a:p>
            <a:pPr eaLnBrk="1" hangingPunct="1"/>
            <a:endParaRPr lang="de-DE" altLang="de-DE" smtClean="0"/>
          </a:p>
          <a:p>
            <a:pPr eaLnBrk="1" hangingPunct="1">
              <a:buFontTx/>
              <a:buChar char="-"/>
            </a:pPr>
            <a:r>
              <a:rPr lang="de-DE" altLang="de-DE" smtClean="0"/>
              <a:t>2 design examples</a:t>
            </a:r>
          </a:p>
          <a:p>
            <a:pPr eaLnBrk="1" hangingPunct="1">
              <a:buFontTx/>
              <a:buChar char="-"/>
            </a:pPr>
            <a:r>
              <a:rPr lang="de-DE" altLang="de-DE" smtClean="0"/>
              <a:t>The ISO 14119 standard, Safety of machinery – Interlocking devices associated with guards, contains a wealth of measures for reducing the defeating of protective equipment</a:t>
            </a:r>
          </a:p>
          <a:p>
            <a:pPr eaLnBrk="1" hangingPunct="1">
              <a:buFontTx/>
              <a:buChar char="-"/>
            </a:pPr>
            <a:r>
              <a:rPr lang="de-DE" altLang="de-DE" smtClean="0"/>
              <a:t>Website: www.stop-defeating.org</a:t>
            </a:r>
          </a:p>
          <a:p>
            <a:pPr eaLnBrk="1" hangingPunct="1">
              <a:buFontTx/>
              <a:buChar char="-"/>
            </a:pPr>
            <a:r>
              <a:rPr lang="de-DE" altLang="de-DE" smtClean="0"/>
              <a:t>Chart for identifying the incentive to defeat protective equipment</a:t>
            </a:r>
          </a:p>
          <a:p>
            <a:pPr eaLnBrk="1" hangingPunct="1">
              <a:buFontTx/>
              <a:buChar char="-"/>
            </a:pPr>
            <a:r>
              <a:rPr lang="de-DE" altLang="de-DE" smtClean="0"/>
              <a:t>Purchasing of machinery – consideration of the incentive to defeat protective equipment</a:t>
            </a:r>
          </a:p>
          <a:p>
            <a:pPr eaLnBrk="1" hangingPunct="1"/>
            <a:endParaRPr lang="de-DE" alt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3C6D1DBF-4031-4607-9C71-BED9A896CA1E}" type="slidenum">
              <a:rPr lang="de-DE" altLang="de-DE" sz="1300" b="0" smtClean="0">
                <a:solidFill>
                  <a:schemeClr val="tx1"/>
                </a:solidFill>
                <a:latin typeface="Times"/>
              </a:rPr>
              <a:pPr/>
              <a:t>24</a:t>
            </a:fld>
            <a:endParaRPr lang="de-DE" altLang="de-DE" sz="1300" b="0" smtClean="0">
              <a:solidFill>
                <a:schemeClr val="tx1"/>
              </a:solidFill>
              <a:latin typeface="Time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de-DE" altLang="de-DE" smtClean="0"/>
              <a:t>The website is aimed at manufacturers, dealers and operators of machinery.</a:t>
            </a:r>
          </a:p>
          <a:p>
            <a:pPr eaLnBrk="1" hangingPunct="1"/>
            <a:endParaRPr lang="de-DE" altLang="de-DE" smtClean="0"/>
          </a:p>
          <a:p>
            <a:pPr eaLnBrk="1" hangingPunct="1"/>
            <a:r>
              <a:rPr lang="de-DE" altLang="de-DE" smtClean="0"/>
              <a:t>It is maintained by the </a:t>
            </a:r>
            <a:r>
              <a:rPr lang="de-DE" altLang="de-DE" b="1" i="1" smtClean="0"/>
              <a:t>International Social Security Organization</a:t>
            </a:r>
            <a:r>
              <a:rPr lang="de-DE" altLang="de-DE" smtClean="0"/>
              <a:t> (</a:t>
            </a:r>
            <a:r>
              <a:rPr lang="de-DE" altLang="de-DE" b="1" i="1" smtClean="0"/>
              <a:t>ISSA</a:t>
            </a:r>
            <a:r>
              <a:rPr lang="de-DE" altLang="de-DE" smtClean="0"/>
              <a:t>), with the support of the German Social Accident Insurance Institutions and the DGUV.</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A9BEBECD-79DA-4376-A86D-0401EC228C33}" type="slidenum">
              <a:rPr lang="de-DE" altLang="de-DE" sz="1300" b="0" smtClean="0">
                <a:solidFill>
                  <a:schemeClr val="tx1"/>
                </a:solidFill>
                <a:latin typeface="Times"/>
              </a:rPr>
              <a:pPr/>
              <a:t>25</a:t>
            </a:fld>
            <a:endParaRPr lang="de-DE" altLang="de-DE" sz="1300" b="0" smtClean="0">
              <a:solidFill>
                <a:schemeClr val="tx1"/>
              </a:solidFill>
              <a:latin typeface="Times"/>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de-DE" altLang="de-DE" smtClean="0"/>
              <a:t>A five-step procedure for preventing defeating is described for:</a:t>
            </a:r>
          </a:p>
          <a:p>
            <a:pPr eaLnBrk="1" hangingPunct="1"/>
            <a:endParaRPr lang="de-DE" altLang="de-DE" smtClean="0"/>
          </a:p>
          <a:p>
            <a:pPr eaLnBrk="1" hangingPunct="1">
              <a:buFontTx/>
              <a:buChar char="-"/>
            </a:pPr>
            <a:r>
              <a:rPr lang="de-DE" altLang="de-DE" smtClean="0"/>
              <a:t>Manufacturers: for machines that have already been delivered, and for new products</a:t>
            </a:r>
          </a:p>
          <a:p>
            <a:pPr eaLnBrk="1" hangingPunct="1">
              <a:buFontTx/>
              <a:buChar char="-"/>
            </a:pPr>
            <a:r>
              <a:rPr lang="de-DE" altLang="de-DE" smtClean="0"/>
              <a:t>Dealers</a:t>
            </a:r>
          </a:p>
          <a:p>
            <a:pPr eaLnBrk="1" hangingPunct="1">
              <a:buFontTx/>
              <a:buChar char="-"/>
            </a:pPr>
            <a:r>
              <a:rPr lang="de-DE" altLang="de-DE" smtClean="0"/>
              <a:t>Operators: for machines that are already in use and have been manipulated, and for new purchases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A37F0DF6-5077-4E41-9B21-DC5A409217FE}" type="slidenum">
              <a:rPr lang="de-DE" altLang="de-DE" sz="1300" b="0" smtClean="0">
                <a:solidFill>
                  <a:schemeClr val="tx1"/>
                </a:solidFill>
                <a:latin typeface="Times"/>
              </a:rPr>
              <a:pPr/>
              <a:t>26</a:t>
            </a:fld>
            <a:endParaRPr lang="de-DE" altLang="de-DE" sz="1300" b="0" smtClean="0">
              <a:solidFill>
                <a:schemeClr val="tx1"/>
              </a:solidFill>
              <a:latin typeface="Time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de-DE" altLang="de-DE" dirty="0" smtClean="0"/>
              <a:t>The section on practical assistance provides examples of good design for certain tasks. These can be downloaded free of charge. The aim of the examples is:</a:t>
            </a:r>
          </a:p>
          <a:p>
            <a:pPr eaLnBrk="1" hangingPunct="1">
              <a:buFontTx/>
              <a:buChar char="-"/>
            </a:pPr>
            <a:r>
              <a:rPr lang="de-DE" altLang="de-DE" dirty="0" smtClean="0"/>
              <a:t>To prevent protective equipment from being defeated (for example because the protective equipment is not a hindrance and does not therefore give rise to an incentive to defeat it)</a:t>
            </a:r>
          </a:p>
          <a:p>
            <a:pPr eaLnBrk="1" hangingPunct="1">
              <a:buFontTx/>
              <a:buChar char="-"/>
            </a:pPr>
            <a:r>
              <a:rPr lang="de-DE" altLang="de-DE" dirty="0" smtClean="0"/>
              <a:t>To make the defeating of preventive equipment more difficult (drilled-out screws in the image: the </a:t>
            </a:r>
            <a:r>
              <a:rPr lang="de-DE" altLang="de-DE" dirty="0" err="1" smtClean="0"/>
              <a:t>actuator</a:t>
            </a:r>
            <a:r>
              <a:rPr lang="de-DE" altLang="de-DE" dirty="0" smtClean="0"/>
              <a:t> of a position switch cannot simply be unscrewed and inserted into the switch)</a:t>
            </a:r>
          </a:p>
          <a:p>
            <a:pPr eaLnBrk="1" hangingPunct="1">
              <a:buFontTx/>
              <a:buChar char="-"/>
            </a:pPr>
            <a:r>
              <a:rPr lang="de-DE" altLang="de-DE" dirty="0" smtClean="0"/>
              <a:t>To detect the defeating of protective equipment (and then to bring about the safe state)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B419EEEC-3ED0-4570-ABE4-4262E3FC7E18}" type="slidenum">
              <a:rPr lang="de-DE" altLang="de-DE" sz="1300" b="0" smtClean="0">
                <a:solidFill>
                  <a:schemeClr val="tx1"/>
                </a:solidFill>
                <a:latin typeface="Times"/>
              </a:rPr>
              <a:pPr/>
              <a:t>27</a:t>
            </a:fld>
            <a:endParaRPr lang="de-DE" altLang="de-DE" sz="1300" b="0" smtClean="0">
              <a:solidFill>
                <a:schemeClr val="tx1"/>
              </a:solidFill>
              <a:latin typeface="Time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de-DE" altLang="de-DE" smtClean="0"/>
              <a:t>The editorial team welcomes contributions on the topic of the defeating of protective equipment. Possible contributions include reports of experience, suggestions, ideas, etc.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0DC8A37E-5BAC-4C38-B14C-523227725EC7}" type="slidenum">
              <a:rPr lang="de-DE" altLang="de-DE" sz="1300" b="0" smtClean="0">
                <a:solidFill>
                  <a:schemeClr val="tx1"/>
                </a:solidFill>
                <a:latin typeface="Times"/>
              </a:rPr>
              <a:pPr/>
              <a:t>3</a:t>
            </a:fld>
            <a:endParaRPr lang="de-DE" altLang="de-DE" sz="1300" b="0" smtClean="0">
              <a:solidFill>
                <a:schemeClr val="tx1"/>
              </a:solidFill>
              <a:latin typeface="Times"/>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de-DE" altLang="de-DE" smtClean="0"/>
              <a:t>Further examples can be seen here of how protective equipment is defeated and thus rendered ineffective. This enabled the machines in question to be operated at a considerably higher risk to the operating personnel.</a:t>
            </a:r>
          </a:p>
          <a:p>
            <a:pPr eaLnBrk="1" hangingPunct="1"/>
            <a:r>
              <a:rPr lang="de-DE" altLang="de-DE" b="1" smtClean="0"/>
              <a:t>Top left:</a:t>
            </a:r>
            <a:r>
              <a:rPr lang="de-DE" altLang="de-DE" smtClean="0"/>
              <a:t> as shown on Slide 3, an actuator can be seen here that has been disconnected from the machine housing and inserted loose into the switch. The effort has even been taken to attach a chain to the actuator, probably in order for it to be stored neatly. </a:t>
            </a:r>
          </a:p>
          <a:p>
            <a:pPr eaLnBrk="1" hangingPunct="1"/>
            <a:r>
              <a:rPr lang="de-DE" altLang="de-DE" b="1" smtClean="0"/>
              <a:t>Top right:</a:t>
            </a:r>
            <a:r>
              <a:rPr lang="de-DE" altLang="de-DE" smtClean="0"/>
              <a:t> considerable effort has been taken to install a key-operated switch. This enables a protective device such as a position switch to be bridged and deactivated simply by the turn of a key. Instead of being stored securely, the key has been left in the lock with the protective device permanently bridged. </a:t>
            </a:r>
          </a:p>
          <a:p>
            <a:pPr eaLnBrk="1" hangingPunct="1"/>
            <a:r>
              <a:rPr lang="de-DE" altLang="de-DE" b="1" smtClean="0"/>
              <a:t>Bottom left:</a:t>
            </a:r>
            <a:r>
              <a:rPr lang="de-DE" altLang="de-DE" smtClean="0"/>
              <a:t> a moveable guard would normally be monitored by a roller switch. When the guard is closed, the black roller on the right in the orange part is pressed towards the switch in the grey part, thereby actuating the switch. In order to simulate a closed guard, the roller has been fixed to the switch in this case with tape or a cable tie. This can be achieved quickly and easily.</a:t>
            </a:r>
          </a:p>
          <a:p>
            <a:pPr eaLnBrk="1" hangingPunct="1"/>
            <a:r>
              <a:rPr lang="de-DE" altLang="de-DE" b="1" smtClean="0"/>
              <a:t>Bottom right:</a:t>
            </a:r>
            <a:r>
              <a:rPr lang="de-DE" altLang="de-DE" smtClean="0"/>
              <a:t> here, a similar roller switch has simply been removed. This also results in a closed guard being simulated to the machine control system.</a:t>
            </a:r>
          </a:p>
          <a:p>
            <a:pPr eaLnBrk="1" hangingPunct="1"/>
            <a:endParaRPr lang="de-DE" altLang="de-DE" smtClean="0"/>
          </a:p>
          <a:p>
            <a:pPr eaLnBrk="1" hangingPunct="1"/>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EFFEE2BD-3D03-4F21-94DF-DAA26DD50683}" type="slidenum">
              <a:rPr lang="de-DE" altLang="de-DE" sz="1300" b="0" smtClean="0">
                <a:solidFill>
                  <a:schemeClr val="tx1"/>
                </a:solidFill>
                <a:latin typeface="Times"/>
              </a:rPr>
              <a:pPr/>
              <a:t>4</a:t>
            </a:fld>
            <a:endParaRPr lang="de-DE" altLang="de-DE" sz="1300" b="0" smtClean="0">
              <a:solidFill>
                <a:schemeClr val="tx1"/>
              </a:solidFill>
              <a:latin typeface="Time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de-DE" altLang="de-DE" smtClean="0"/>
              <a:t>Between 2003 and 2005, a study was conducted by the (then) Federation of institutions for statutory accident insurance and prevention (HVBG) into the defeating of protective equipment. The objective of the study was to estimate the scale of tampering with machinery, i.e. defeating of protective equipment. Reasons for defeating were analysed with the support of the machine operating personnel. A general questionnaire was used to record general assessments by approximately one thousand OSH experts, and a special questionnaire for detailed analysis of the specific incidence of defeating in plants, based upon a study of approximately 200 machines. The project team analysed the reasons for defeating on the personal, technical and organizational levels. The analyses in turn led to recommendations for systematic action to prevent defeating in consideration of psychological, ergonomic, organizational and technical aspects. This was accompanied by publication of the report described here, which is available (in German) from the DGUV in PDF format under Webcode d6303.  </a:t>
            </a:r>
          </a:p>
          <a:p>
            <a:pPr eaLnBrk="1" hangingPunct="1"/>
            <a:r>
              <a:rPr lang="de-DE" altLang="de-DE" smtClean="0"/>
              <a:t>The report concluded that tampering with machinery had not been addressed adequately in the past in the context of occupational safety and health. For the purpose of illustration, the report described two specific examples of the defeating of protective equipment in plants, and discussed specific solutions for their avoidance. Finally, the study described the responsibility and liability for machinery that has been tampered with. Six articles from industry reflect the results of the study from the viewpoints of a machinery manufacturer, a number of manufacturers of protective equipment, and two operators of machinery: one medium-sized and one large company.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5320C78E-F95A-42B9-97D6-86BDFB6D3777}" type="slidenum">
              <a:rPr lang="de-DE" altLang="de-DE" sz="1300" b="0" smtClean="0">
                <a:solidFill>
                  <a:schemeClr val="tx1"/>
                </a:solidFill>
                <a:latin typeface="Times"/>
              </a:rPr>
              <a:pPr/>
              <a:t>5</a:t>
            </a:fld>
            <a:endParaRPr lang="de-DE" altLang="de-DE" sz="1300" b="0" smtClean="0">
              <a:solidFill>
                <a:schemeClr val="tx1"/>
              </a:solidFill>
              <a:latin typeface="Time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de-DE" altLang="de-DE" smtClean="0"/>
              <a:t>The main estimations of just over a thousand OSH experts are presented here. In 2004 and 2005, the estimations were that around 37% of protective devices on stationary machines are defeated either temporarily or permanently. In around half of the cases – on 18% of the protective devices – defeating could lead to an accident. In the view of all questioned, around a quarter of all occupational accidents on machines can be attributed to the defeating of protective devices. The estimation that tampering/defeating is tolerated in around a third of all plants is particularly delicate.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0253D26A-6A9E-49A4-B7E5-1B40A0B9FC2C}" type="slidenum">
              <a:rPr lang="de-DE" altLang="de-DE" sz="1300" b="0" smtClean="0">
                <a:solidFill>
                  <a:schemeClr val="tx1"/>
                </a:solidFill>
                <a:latin typeface="Times"/>
              </a:rPr>
              <a:pPr/>
              <a:t>6</a:t>
            </a:fld>
            <a:endParaRPr lang="de-DE" altLang="de-DE" sz="1300" b="0" smtClean="0">
              <a:solidFill>
                <a:schemeClr val="tx1"/>
              </a:solidFill>
              <a:latin typeface="Times"/>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de-DE" altLang="de-DE" smtClean="0"/>
              <a:t>To better illustrate the enormous harm caused to individuals and businesses, the estimations stated above can be extrapolated to the occupational accident statistics for stationary machines. For 2008 for example, this would mean that statistically, approximately 10,000 occupational accidents and eight fatalities were caused by the defeating of protective equipment.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56325A70-06AA-44A1-9AE9-063E352C2530}" type="slidenum">
              <a:rPr lang="de-DE" altLang="de-DE" sz="1300" b="0" smtClean="0">
                <a:solidFill>
                  <a:schemeClr val="tx1"/>
                </a:solidFill>
                <a:latin typeface="Times"/>
              </a:rPr>
              <a:pPr/>
              <a:t>7</a:t>
            </a:fld>
            <a:endParaRPr lang="de-DE" altLang="de-DE" sz="1300" b="0" smtClean="0">
              <a:solidFill>
                <a:schemeClr val="tx1"/>
              </a:solidFill>
              <a:latin typeface="Times"/>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de-DE" altLang="de-DE" smtClean="0"/>
              <a:t>202 machines that had been tampered with were examined more closely in the study. It was found that electromechanical position switches on moving guards were defeated particularly frequently. For three-quarters of the cases studied, defeating required little time and effort. In 60% of cases, it required no more than five minutes. In 90% of cases, the manipulation could be reverted quickly. These results show that defeating is generally technically far too easy, and and can also be covered up.</a:t>
            </a:r>
          </a:p>
          <a:p>
            <a:pPr eaLnBrk="1" hangingPunct="1"/>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FCD17802-3CE1-47B6-B32B-D6782015F4A2}" type="slidenum">
              <a:rPr lang="de-DE" altLang="de-DE" sz="1300" b="0" smtClean="0">
                <a:solidFill>
                  <a:schemeClr val="tx1"/>
                </a:solidFill>
                <a:latin typeface="Times"/>
              </a:rPr>
              <a:pPr/>
              <a:t>8</a:t>
            </a:fld>
            <a:endParaRPr lang="de-DE" altLang="de-DE" sz="1300" b="0" smtClean="0">
              <a:solidFill>
                <a:schemeClr val="tx1"/>
              </a:solidFill>
              <a:latin typeface="Time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de-DE" altLang="de-DE" smtClean="0"/>
              <a:t>The study concludes that defeating of protective devices occurs in all operating modes. Automatic mode and setup were identified as blackspots. It is frequently the manual interventions required in these modes that are not well supported by the safety concept of the machine, such as adjustment and fault clearance in automatic mode.</a:t>
            </a:r>
          </a:p>
          <a:p>
            <a:pPr eaLnBrk="1" hangingPunct="1"/>
            <a:r>
              <a:rPr lang="de-DE" altLang="de-DE" smtClean="0"/>
              <a:t>On what machines did defeating occur particularly frequently in the random sample of the study? The bulk of the machines studied were machining centres, presses, and CNC lathes and milling machines. 58% of the machines of this type that were tampered with were manufactured in 1995 or later. Half of the machines bore CE marking. Defeating is not therefore a problem unique to older machines.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AF7E5CB3-9C1D-49F9-BD5F-80E45EA7EAA2}" type="slidenum">
              <a:rPr lang="de-DE" altLang="de-DE" sz="1300" b="0" smtClean="0">
                <a:solidFill>
                  <a:schemeClr val="tx1"/>
                </a:solidFill>
                <a:latin typeface="Times"/>
              </a:rPr>
              <a:pPr/>
              <a:t>9</a:t>
            </a:fld>
            <a:endParaRPr lang="de-DE" altLang="de-DE" sz="1300" b="0" smtClean="0">
              <a:solidFill>
                <a:schemeClr val="tx1"/>
              </a:solidFill>
              <a:latin typeface="Time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de-DE" altLang="de-DE" smtClean="0"/>
              <a:t>During the study, the 940 experts were also asked to provide explanations for defeating. Their estimations are shown here. The reasons for and benefits of defeating are summarized: speeding up of machining processes, higher productivity, easier observation of processes, and simplified clearance of faults. In short: protective equipment is defeated in order to facilitate the work of the the operating personnel on poorly designed machines. On a third of the machines studied, working in special operating modes was not even possible without the protective equipment being defeated. In such cases, manufacturers have created a strong incentive for defeating as a result of unsuitable operating and safety concepts.</a:t>
            </a:r>
          </a:p>
          <a:p>
            <a:pPr eaLnBrk="1" hangingPunct="1"/>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5" name="Picture 20" descr="01-DGUV PPT-Titel_Fuß4zu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51538"/>
            <a:ext cx="91408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2593975" y="2189163"/>
            <a:ext cx="6102350" cy="849312"/>
          </a:xfrm>
        </p:spPr>
        <p:txBody>
          <a:bodyPr bIns="0"/>
          <a:lstStyle>
            <a:lvl1pPr>
              <a:lnSpc>
                <a:spcPct val="90000"/>
              </a:lnSpc>
              <a:defRPr sz="3000"/>
            </a:lvl1pPr>
          </a:lstStyle>
          <a:p>
            <a:pPr lvl="0"/>
            <a:r>
              <a:rPr lang="de-DE" altLang="de-DE" noProof="0" smtClean="0"/>
              <a:t>Titel des Vortrags,</a:t>
            </a:r>
            <a:br>
              <a:rPr lang="de-DE" altLang="de-DE" noProof="0" smtClean="0"/>
            </a:br>
            <a:r>
              <a:rPr lang="de-DE" altLang="de-DE" noProof="0" smtClean="0"/>
              <a:t>bei Bedarf zweizeilig</a:t>
            </a:r>
          </a:p>
        </p:txBody>
      </p:sp>
      <p:sp>
        <p:nvSpPr>
          <p:cNvPr id="50192" name="Rectangle 16"/>
          <p:cNvSpPr>
            <a:spLocks noGrp="1" noChangeArrowheads="1"/>
          </p:cNvSpPr>
          <p:nvPr>
            <p:ph type="subTitle" idx="1"/>
          </p:nvPr>
        </p:nvSpPr>
        <p:spPr>
          <a:xfrm>
            <a:off x="2593975" y="3103563"/>
            <a:ext cx="6102350" cy="1587500"/>
          </a:xfrm>
          <a:extLst>
            <a:ext uri="{909E8E84-426E-40DD-AFC4-6F175D3DCCD1}">
              <a14:hiddenFill xmlns:a14="http://schemas.microsoft.com/office/drawing/2010/main">
                <a:solidFill>
                  <a:schemeClr val="accent1"/>
                </a:solidFill>
              </a14:hiddenFill>
            </a:ext>
          </a:extLst>
        </p:spPr>
        <p:txBody>
          <a:bodyPr/>
          <a:lstStyle>
            <a:lvl1pPr>
              <a:defRPr sz="2400" b="1"/>
            </a:lvl1pPr>
          </a:lstStyle>
          <a:p>
            <a:pPr lvl="0"/>
            <a:r>
              <a:rPr lang="de-DE" altLang="de-DE" noProof="0" smtClean="0"/>
              <a:t>Untertitel</a:t>
            </a:r>
          </a:p>
        </p:txBody>
      </p:sp>
      <p:sp>
        <p:nvSpPr>
          <p:cNvPr id="6" name="Rectangle 13"/>
          <p:cNvSpPr>
            <a:spLocks noGrp="1" noChangeArrowheads="1"/>
          </p:cNvSpPr>
          <p:nvPr>
            <p:ph type="dt" sz="half" idx="10"/>
          </p:nvPr>
        </p:nvSpPr>
        <p:spPr>
          <a:xfrm>
            <a:off x="2593975" y="6243638"/>
            <a:ext cx="5984875" cy="254000"/>
          </a:xfrm>
          <a:extLst>
            <a:ext uri="{909E8E84-426E-40DD-AFC4-6F175D3DCCD1}">
              <a14:hiddenFill xmlns:a14="http://schemas.microsoft.com/office/drawing/2010/main">
                <a:solidFill>
                  <a:schemeClr val="accent1"/>
                </a:solidFill>
              </a14:hiddenFill>
            </a:ext>
          </a:extLst>
        </p:spPr>
        <p:txBody>
          <a:bodyPr anchor="t"/>
          <a:lstStyle>
            <a:lvl1pPr algn="l" defTabSz="914400" eaLnBrk="0" hangingPunct="0">
              <a:defRPr sz="1500">
                <a:solidFill>
                  <a:srgbClr val="555555"/>
                </a:solidFill>
              </a:defRPr>
            </a:lvl1pPr>
          </a:lstStyle>
          <a:p>
            <a:pPr>
              <a:defRPr/>
            </a:pPr>
            <a:fld id="{A10A72C5-ACD5-41EC-B320-1A43C7BC22DA}" type="datetime1">
              <a:rPr lang="de-DE" altLang="de-DE"/>
              <a:pPr>
                <a:defRPr/>
              </a:pPr>
              <a:t>30.03.2016</a:t>
            </a:fld>
            <a:endParaRPr lang="de-DE" altLang="de-DE"/>
          </a:p>
        </p:txBody>
      </p:sp>
      <p:sp>
        <p:nvSpPr>
          <p:cNvPr id="7" name="Rectangle 14"/>
          <p:cNvSpPr>
            <a:spLocks noGrp="1" noChangeArrowheads="1"/>
          </p:cNvSpPr>
          <p:nvPr>
            <p:ph type="ftr" sz="quarter" idx="11"/>
          </p:nvPr>
        </p:nvSpPr>
        <p:spPr>
          <a:xfrm>
            <a:off x="2593975" y="5910263"/>
            <a:ext cx="5984875" cy="260350"/>
          </a:xfrm>
          <a:extLst>
            <a:ext uri="{909E8E84-426E-40DD-AFC4-6F175D3DCCD1}">
              <a14:hiddenFill xmlns:a14="http://schemas.microsoft.com/office/drawing/2010/main">
                <a:solidFill>
                  <a:schemeClr val="accent1"/>
                </a:solidFill>
              </a14:hiddenFill>
            </a:ext>
          </a:extLst>
        </p:spPr>
        <p:txBody>
          <a:bodyPr anchor="t"/>
          <a:lstStyle>
            <a:lvl1pPr defTabSz="914400" eaLnBrk="0" hangingPunct="0">
              <a:defRPr sz="1700">
                <a:solidFill>
                  <a:srgbClr val="555555"/>
                </a:solidFill>
              </a:defRPr>
            </a:lvl1pPr>
          </a:lstStyle>
          <a:p>
            <a:pPr>
              <a:defRPr/>
            </a:pPr>
            <a:r>
              <a:rPr lang="de-DE" altLang="de-DE"/>
              <a:t>Manipulation verhindern, Modul 1: Allgemeine Einführung</a:t>
            </a:r>
          </a:p>
        </p:txBody>
      </p:sp>
      <p:pic>
        <p:nvPicPr>
          <p:cNvPr id="717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383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C36827AD-90AA-48CD-93CB-A16A81ABEC10}" type="datetime1">
              <a:rPr lang="de-DE" altLang="de-DE"/>
              <a:pPr>
                <a:defRPr/>
              </a:pPr>
              <a:t>30.03.2016</a:t>
            </a:fld>
            <a:endParaRPr lang="de-DE" alt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0EBB4B28-7ECE-4E71-AFFF-EA82B03BA6F5}" type="slidenum">
              <a:rPr lang="de-DE" altLang="de-DE"/>
              <a:pPr>
                <a:defRPr/>
              </a:pPr>
              <a:t>‹Nr.›</a:t>
            </a:fld>
            <a:endParaRPr lang="de-DE" altLang="de-DE"/>
          </a:p>
        </p:txBody>
      </p:sp>
    </p:spTree>
    <p:extLst>
      <p:ext uri="{BB962C8B-B14F-4D97-AF65-F5344CB8AC3E}">
        <p14:creationId xmlns:p14="http://schemas.microsoft.com/office/powerpoint/2010/main" val="2448567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8450" y="1322388"/>
            <a:ext cx="2047875" cy="24447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4825" y="1322388"/>
            <a:ext cx="5991225" cy="24447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9556F74F-AF27-4465-9CE2-2E346B5C4264}" type="datetime1">
              <a:rPr lang="de-DE" altLang="de-DE"/>
              <a:pPr>
                <a:defRPr/>
              </a:pPr>
              <a:t>30.03.2016</a:t>
            </a:fld>
            <a:endParaRPr lang="de-DE" alt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75345F98-784F-412A-AC76-2AB4AC1B802F}" type="slidenum">
              <a:rPr lang="de-DE" altLang="de-DE"/>
              <a:pPr>
                <a:defRPr/>
              </a:pPr>
              <a:t>‹Nr.›</a:t>
            </a:fld>
            <a:endParaRPr lang="de-DE" altLang="de-DE"/>
          </a:p>
        </p:txBody>
      </p:sp>
    </p:spTree>
    <p:extLst>
      <p:ext uri="{BB962C8B-B14F-4D97-AF65-F5344CB8AC3E}">
        <p14:creationId xmlns:p14="http://schemas.microsoft.com/office/powerpoint/2010/main" val="2456713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504825" y="1322388"/>
            <a:ext cx="8191500" cy="53975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504825" y="2057400"/>
            <a:ext cx="4019550" cy="7778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76775" y="2057400"/>
            <a:ext cx="4019550" cy="7778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504825" y="2987675"/>
            <a:ext cx="4019550" cy="7794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76775" y="2987675"/>
            <a:ext cx="4019550" cy="7794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fld id="{7BC8EF5A-075C-4834-8BFF-B93426468252}" type="datetime1">
              <a:rPr lang="de-DE" altLang="de-DE"/>
              <a:pPr>
                <a:defRPr/>
              </a:pPr>
              <a:t>30.03.2016</a:t>
            </a:fld>
            <a:endParaRPr lang="de-DE" altLang="de-DE"/>
          </a:p>
        </p:txBody>
      </p:sp>
      <p:sp>
        <p:nvSpPr>
          <p:cNvPr id="8"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9" name="Rectangle 13"/>
          <p:cNvSpPr>
            <a:spLocks noGrp="1" noChangeArrowheads="1"/>
          </p:cNvSpPr>
          <p:nvPr>
            <p:ph type="sldNum" sz="quarter" idx="12"/>
          </p:nvPr>
        </p:nvSpPr>
        <p:spPr>
          <a:ln/>
        </p:spPr>
        <p:txBody>
          <a:bodyPr/>
          <a:lstStyle>
            <a:lvl1pPr>
              <a:defRPr/>
            </a:lvl1pPr>
          </a:lstStyle>
          <a:p>
            <a:pPr>
              <a:defRPr/>
            </a:pPr>
            <a:r>
              <a:rPr lang="de-DE" altLang="de-DE"/>
              <a:t>Seite </a:t>
            </a:r>
            <a:fld id="{26BA9367-E787-45E5-9914-AFD07F42315C}" type="slidenum">
              <a:rPr lang="de-DE" altLang="de-DE"/>
              <a:pPr>
                <a:defRPr/>
              </a:pPr>
              <a:t>‹Nr.›</a:t>
            </a:fld>
            <a:endParaRPr lang="de-DE" altLang="de-DE"/>
          </a:p>
        </p:txBody>
      </p:sp>
    </p:spTree>
    <p:extLst>
      <p:ext uri="{BB962C8B-B14F-4D97-AF65-F5344CB8AC3E}">
        <p14:creationId xmlns:p14="http://schemas.microsoft.com/office/powerpoint/2010/main" val="505190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04825" y="1322388"/>
            <a:ext cx="8191500" cy="53975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04825" y="2057400"/>
            <a:ext cx="4019550" cy="17097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6775" y="2057400"/>
            <a:ext cx="4019550" cy="17097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fld id="{0C23E4F9-ED88-4F5E-9482-CC49A50279B9}" type="datetime1">
              <a:rPr lang="de-DE" altLang="de-DE"/>
              <a:pPr>
                <a:defRPr/>
              </a:pPr>
              <a:t>30.03.2016</a:t>
            </a:fld>
            <a:endParaRPr lang="de-DE" alt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396017F5-C46F-4C53-BDC4-7D53E51246DD}" type="slidenum">
              <a:rPr lang="de-DE" altLang="de-DE"/>
              <a:pPr>
                <a:defRPr/>
              </a:pPr>
              <a:t>‹Nr.›</a:t>
            </a:fld>
            <a:endParaRPr lang="de-DE" altLang="de-DE"/>
          </a:p>
        </p:txBody>
      </p:sp>
    </p:spTree>
    <p:extLst>
      <p:ext uri="{BB962C8B-B14F-4D97-AF65-F5344CB8AC3E}">
        <p14:creationId xmlns:p14="http://schemas.microsoft.com/office/powerpoint/2010/main" val="1321582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504825" y="1322388"/>
            <a:ext cx="8191500" cy="53975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825" y="2057400"/>
            <a:ext cx="4019550" cy="17097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76775" y="2057400"/>
            <a:ext cx="4019550" cy="17097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fld id="{A6B8CAAE-0320-484A-ACCD-E42D63657C36}" type="datetime1">
              <a:rPr lang="de-DE" altLang="de-DE"/>
              <a:pPr>
                <a:defRPr/>
              </a:pPr>
              <a:t>30.03.2016</a:t>
            </a:fld>
            <a:endParaRPr lang="de-DE" alt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958CE1DA-B5F5-49E4-8600-9CFF0AAF3D36}" type="slidenum">
              <a:rPr lang="de-DE" altLang="de-DE"/>
              <a:pPr>
                <a:defRPr/>
              </a:pPr>
              <a:t>‹Nr.›</a:t>
            </a:fld>
            <a:endParaRPr lang="de-DE" altLang="de-DE"/>
          </a:p>
        </p:txBody>
      </p:sp>
    </p:spTree>
    <p:extLst>
      <p:ext uri="{BB962C8B-B14F-4D97-AF65-F5344CB8AC3E}">
        <p14:creationId xmlns:p14="http://schemas.microsoft.com/office/powerpoint/2010/main" val="229839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6456BC4A-D0FE-4488-BF35-94513704216B}" type="datetime1">
              <a:rPr lang="de-DE" altLang="de-DE"/>
              <a:pPr>
                <a:defRPr/>
              </a:pPr>
              <a:t>30.03.2016</a:t>
            </a:fld>
            <a:endParaRPr lang="de-DE" alt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E2135CCA-46BE-4BC2-8DDA-1A056E37CE2D}" type="slidenum">
              <a:rPr lang="de-DE" altLang="de-DE"/>
              <a:pPr>
                <a:defRPr/>
              </a:pPr>
              <a:t>‹Nr.›</a:t>
            </a:fld>
            <a:endParaRPr lang="de-DE" altLang="de-DE"/>
          </a:p>
        </p:txBody>
      </p:sp>
    </p:spTree>
    <p:extLst>
      <p:ext uri="{BB962C8B-B14F-4D97-AF65-F5344CB8AC3E}">
        <p14:creationId xmlns:p14="http://schemas.microsoft.com/office/powerpoint/2010/main" val="1141100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fld id="{8B631CD4-EF00-4B47-8948-6E0439EA0C89}" type="datetime1">
              <a:rPr lang="de-DE" altLang="de-DE"/>
              <a:pPr>
                <a:defRPr/>
              </a:pPr>
              <a:t>30.03.2016</a:t>
            </a:fld>
            <a:endParaRPr lang="de-DE" alt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053AAA7D-C469-4767-8813-1C1E993CC7F6}" type="slidenum">
              <a:rPr lang="de-DE" altLang="de-DE"/>
              <a:pPr>
                <a:defRPr/>
              </a:pPr>
              <a:t>‹Nr.›</a:t>
            </a:fld>
            <a:endParaRPr lang="de-DE" altLang="de-DE"/>
          </a:p>
        </p:txBody>
      </p:sp>
    </p:spTree>
    <p:extLst>
      <p:ext uri="{BB962C8B-B14F-4D97-AF65-F5344CB8AC3E}">
        <p14:creationId xmlns:p14="http://schemas.microsoft.com/office/powerpoint/2010/main" val="17435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82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677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fld id="{624D250D-7B02-4B43-B3E4-67C81D6D38C7}" type="datetime1">
              <a:rPr lang="de-DE" altLang="de-DE"/>
              <a:pPr>
                <a:defRPr/>
              </a:pPr>
              <a:t>30.03.2016</a:t>
            </a:fld>
            <a:endParaRPr lang="de-DE" alt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068C5CFA-E296-44AC-98D0-11E6BC51BA38}" type="slidenum">
              <a:rPr lang="de-DE" altLang="de-DE"/>
              <a:pPr>
                <a:defRPr/>
              </a:pPr>
              <a:t>‹Nr.›</a:t>
            </a:fld>
            <a:endParaRPr lang="de-DE" altLang="de-DE"/>
          </a:p>
        </p:txBody>
      </p:sp>
    </p:spTree>
    <p:extLst>
      <p:ext uri="{BB962C8B-B14F-4D97-AF65-F5344CB8AC3E}">
        <p14:creationId xmlns:p14="http://schemas.microsoft.com/office/powerpoint/2010/main" val="1990232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fld id="{5271BCA4-8D73-452D-BB27-7CD885D31EEA}" type="datetime1">
              <a:rPr lang="de-DE" altLang="de-DE"/>
              <a:pPr>
                <a:defRPr/>
              </a:pPr>
              <a:t>30.03.2016</a:t>
            </a:fld>
            <a:endParaRPr lang="de-DE" altLang="de-DE"/>
          </a:p>
        </p:txBody>
      </p:sp>
      <p:sp>
        <p:nvSpPr>
          <p:cNvPr id="8"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9" name="Rectangle 13"/>
          <p:cNvSpPr>
            <a:spLocks noGrp="1" noChangeArrowheads="1"/>
          </p:cNvSpPr>
          <p:nvPr>
            <p:ph type="sldNum" sz="quarter" idx="12"/>
          </p:nvPr>
        </p:nvSpPr>
        <p:spPr>
          <a:ln/>
        </p:spPr>
        <p:txBody>
          <a:bodyPr/>
          <a:lstStyle>
            <a:lvl1pPr>
              <a:defRPr/>
            </a:lvl1pPr>
          </a:lstStyle>
          <a:p>
            <a:pPr>
              <a:defRPr/>
            </a:pPr>
            <a:r>
              <a:rPr lang="de-DE" altLang="de-DE"/>
              <a:t>Seite </a:t>
            </a:r>
            <a:fld id="{57A0C787-0BC4-45D1-9C87-AA3C96637F86}" type="slidenum">
              <a:rPr lang="de-DE" altLang="de-DE"/>
              <a:pPr>
                <a:defRPr/>
              </a:pPr>
              <a:t>‹Nr.›</a:t>
            </a:fld>
            <a:endParaRPr lang="de-DE" altLang="de-DE"/>
          </a:p>
        </p:txBody>
      </p:sp>
    </p:spTree>
    <p:extLst>
      <p:ext uri="{BB962C8B-B14F-4D97-AF65-F5344CB8AC3E}">
        <p14:creationId xmlns:p14="http://schemas.microsoft.com/office/powerpoint/2010/main" val="1453559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1"/>
          <p:cNvSpPr>
            <a:spLocks noGrp="1" noChangeArrowheads="1"/>
          </p:cNvSpPr>
          <p:nvPr>
            <p:ph type="dt" sz="half" idx="10"/>
          </p:nvPr>
        </p:nvSpPr>
        <p:spPr>
          <a:ln/>
        </p:spPr>
        <p:txBody>
          <a:bodyPr/>
          <a:lstStyle>
            <a:lvl1pPr>
              <a:defRPr/>
            </a:lvl1pPr>
          </a:lstStyle>
          <a:p>
            <a:pPr>
              <a:defRPr/>
            </a:pPr>
            <a:fld id="{7A0BE332-F287-4E9D-BB6D-2E83A769BAD6}" type="datetime1">
              <a:rPr lang="de-DE" altLang="de-DE"/>
              <a:pPr>
                <a:defRPr/>
              </a:pPr>
              <a:t>30.03.2016</a:t>
            </a:fld>
            <a:endParaRPr lang="de-DE" altLang="de-DE"/>
          </a:p>
        </p:txBody>
      </p:sp>
      <p:sp>
        <p:nvSpPr>
          <p:cNvPr id="4"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5" name="Rectangle 13"/>
          <p:cNvSpPr>
            <a:spLocks noGrp="1" noChangeArrowheads="1"/>
          </p:cNvSpPr>
          <p:nvPr>
            <p:ph type="sldNum" sz="quarter" idx="12"/>
          </p:nvPr>
        </p:nvSpPr>
        <p:spPr>
          <a:ln/>
        </p:spPr>
        <p:txBody>
          <a:bodyPr/>
          <a:lstStyle>
            <a:lvl1pPr>
              <a:defRPr/>
            </a:lvl1pPr>
          </a:lstStyle>
          <a:p>
            <a:pPr>
              <a:defRPr/>
            </a:pPr>
            <a:r>
              <a:rPr lang="de-DE" altLang="de-DE"/>
              <a:t>Seite </a:t>
            </a:r>
            <a:fld id="{A301BDB2-4F2E-406F-82E3-C3A92F641290}" type="slidenum">
              <a:rPr lang="de-DE" altLang="de-DE"/>
              <a:pPr>
                <a:defRPr/>
              </a:pPr>
              <a:t>‹Nr.›</a:t>
            </a:fld>
            <a:endParaRPr lang="de-DE" altLang="de-DE"/>
          </a:p>
        </p:txBody>
      </p:sp>
    </p:spTree>
    <p:extLst>
      <p:ext uri="{BB962C8B-B14F-4D97-AF65-F5344CB8AC3E}">
        <p14:creationId xmlns:p14="http://schemas.microsoft.com/office/powerpoint/2010/main" val="1872988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9C3A95DF-5ABD-425C-9396-B18558BAC007}" type="datetime1">
              <a:rPr lang="de-DE" altLang="de-DE"/>
              <a:pPr>
                <a:defRPr/>
              </a:pPr>
              <a:t>30.03.2016</a:t>
            </a:fld>
            <a:endParaRPr lang="de-DE" altLang="de-DE"/>
          </a:p>
        </p:txBody>
      </p:sp>
      <p:sp>
        <p:nvSpPr>
          <p:cNvPr id="3"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4" name="Rectangle 13"/>
          <p:cNvSpPr>
            <a:spLocks noGrp="1" noChangeArrowheads="1"/>
          </p:cNvSpPr>
          <p:nvPr>
            <p:ph type="sldNum" sz="quarter" idx="12"/>
          </p:nvPr>
        </p:nvSpPr>
        <p:spPr>
          <a:ln/>
        </p:spPr>
        <p:txBody>
          <a:bodyPr/>
          <a:lstStyle>
            <a:lvl1pPr>
              <a:defRPr/>
            </a:lvl1pPr>
          </a:lstStyle>
          <a:p>
            <a:pPr>
              <a:defRPr/>
            </a:pPr>
            <a:r>
              <a:rPr lang="de-DE" altLang="de-DE"/>
              <a:t>Seite </a:t>
            </a:r>
            <a:fld id="{B8DADA59-777C-4A9D-BB55-398C02031338}" type="slidenum">
              <a:rPr lang="de-DE" altLang="de-DE"/>
              <a:pPr>
                <a:defRPr/>
              </a:pPr>
              <a:t>‹Nr.›</a:t>
            </a:fld>
            <a:endParaRPr lang="de-DE" altLang="de-DE"/>
          </a:p>
        </p:txBody>
      </p:sp>
    </p:spTree>
    <p:extLst>
      <p:ext uri="{BB962C8B-B14F-4D97-AF65-F5344CB8AC3E}">
        <p14:creationId xmlns:p14="http://schemas.microsoft.com/office/powerpoint/2010/main" val="85298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A8C01D8F-ADC8-464E-96F5-1E9E0E850287}" type="datetime1">
              <a:rPr lang="de-DE" altLang="de-DE"/>
              <a:pPr>
                <a:defRPr/>
              </a:pPr>
              <a:t>30.03.2016</a:t>
            </a:fld>
            <a:endParaRPr lang="de-DE" alt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8B37C2EB-C74E-407F-9A90-87F7FEFFF522}" type="slidenum">
              <a:rPr lang="de-DE" altLang="de-DE"/>
              <a:pPr>
                <a:defRPr/>
              </a:pPr>
              <a:t>‹Nr.›</a:t>
            </a:fld>
            <a:endParaRPr lang="de-DE" altLang="de-DE"/>
          </a:p>
        </p:txBody>
      </p:sp>
    </p:spTree>
    <p:extLst>
      <p:ext uri="{BB962C8B-B14F-4D97-AF65-F5344CB8AC3E}">
        <p14:creationId xmlns:p14="http://schemas.microsoft.com/office/powerpoint/2010/main" val="246918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5A44A140-D5DD-4F4A-8BA8-BAB803254C10}" type="datetime1">
              <a:rPr lang="de-DE" altLang="de-DE"/>
              <a:pPr>
                <a:defRPr/>
              </a:pPr>
              <a:t>30.03.2016</a:t>
            </a:fld>
            <a:endParaRPr lang="de-DE" alt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1A0E858F-C063-4C39-A8F1-A5B56CB1566D}" type="slidenum">
              <a:rPr lang="de-DE" altLang="de-DE"/>
              <a:pPr>
                <a:defRPr/>
              </a:pPr>
              <a:t>‹Nr.›</a:t>
            </a:fld>
            <a:endParaRPr lang="de-DE" altLang="de-DE"/>
          </a:p>
        </p:txBody>
      </p:sp>
    </p:spTree>
    <p:extLst>
      <p:ext uri="{BB962C8B-B14F-4D97-AF65-F5344CB8AC3E}">
        <p14:creationId xmlns:p14="http://schemas.microsoft.com/office/powerpoint/2010/main" val="287173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02-DGUV PPT_Fuß-Folgeseite_3zu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75" y="6375400"/>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dt" sz="half" idx="2"/>
          </p:nvPr>
        </p:nvSpPr>
        <p:spPr bwMode="auto">
          <a:xfrm>
            <a:off x="5187950" y="6369050"/>
            <a:ext cx="1825625" cy="488950"/>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eaLnBrk="1" hangingPunct="1">
              <a:defRPr sz="1300" b="0">
                <a:solidFill>
                  <a:schemeClr val="bg1"/>
                </a:solidFill>
              </a:defRPr>
            </a:lvl1pPr>
          </a:lstStyle>
          <a:p>
            <a:pPr>
              <a:defRPr/>
            </a:pPr>
            <a:fld id="{2F80FB2D-483F-480C-84A9-D0BC1886EC5A}" type="datetime1">
              <a:rPr lang="de-DE" altLang="de-DE"/>
              <a:pPr>
                <a:defRPr/>
              </a:pPr>
              <a:t>30.03.2016</a:t>
            </a:fld>
            <a:endParaRPr lang="de-DE" altLang="de-DE"/>
          </a:p>
        </p:txBody>
      </p:sp>
      <p:sp>
        <p:nvSpPr>
          <p:cNvPr id="1036" name="Rectangle 12"/>
          <p:cNvSpPr>
            <a:spLocks noGrp="1" noChangeArrowheads="1"/>
          </p:cNvSpPr>
          <p:nvPr>
            <p:ph type="ftr" sz="quarter" idx="3"/>
          </p:nvPr>
        </p:nvSpPr>
        <p:spPr bwMode="auto">
          <a:xfrm>
            <a:off x="504825" y="6367463"/>
            <a:ext cx="4375150" cy="490537"/>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801688" eaLnBrk="1" hangingPunct="1">
              <a:defRPr sz="1300" b="0">
                <a:solidFill>
                  <a:schemeClr val="bg1"/>
                </a:solidFill>
              </a:defRPr>
            </a:lvl1pPr>
          </a:lstStyle>
          <a:p>
            <a:pPr>
              <a:defRPr/>
            </a:pPr>
            <a:r>
              <a:rPr lang="de-DE" altLang="de-DE"/>
              <a:t>Manipulation verhindern, Modul 1: Allgemeine Einführung</a:t>
            </a:r>
          </a:p>
        </p:txBody>
      </p:sp>
      <p:sp>
        <p:nvSpPr>
          <p:cNvPr id="1030" name="Rectangle 14"/>
          <p:cNvSpPr>
            <a:spLocks noGrp="1" noChangeArrowheads="1"/>
          </p:cNvSpPr>
          <p:nvPr>
            <p:ph type="body" idx="1"/>
          </p:nvPr>
        </p:nvSpPr>
        <p:spPr bwMode="auto">
          <a:xfrm>
            <a:off x="504825" y="2057400"/>
            <a:ext cx="8191500" cy="1709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altLang="de-DE" smtClean="0"/>
              <a:t>Fließtext optimal 24pt, minimal 20pt</a:t>
            </a:r>
          </a:p>
          <a:p>
            <a:pPr lvl="1"/>
            <a:r>
              <a:rPr lang="de-DE" altLang="de-DE" smtClean="0"/>
              <a:t>Aufzählungspunkt</a:t>
            </a:r>
          </a:p>
          <a:p>
            <a:pPr lvl="2"/>
            <a:r>
              <a:rPr lang="de-DE" altLang="de-DE" smtClean="0"/>
              <a:t>Aufzählungspunkt</a:t>
            </a:r>
          </a:p>
          <a:p>
            <a:pPr lvl="3"/>
            <a:r>
              <a:rPr lang="de-DE" altLang="de-DE" smtClean="0"/>
              <a:t>Vierte Ebene</a:t>
            </a:r>
          </a:p>
          <a:p>
            <a:pPr lvl="4"/>
            <a:r>
              <a:rPr lang="de-DE" altLang="de-DE" smtClean="0"/>
              <a:t>Fünfte Ebene</a:t>
            </a:r>
          </a:p>
        </p:txBody>
      </p:sp>
      <p:sp>
        <p:nvSpPr>
          <p:cNvPr id="1031" name="Rectangle 15"/>
          <p:cNvSpPr>
            <a:spLocks noGrp="1" noChangeArrowheads="1"/>
          </p:cNvSpPr>
          <p:nvPr>
            <p:ph type="title"/>
          </p:nvPr>
        </p:nvSpPr>
        <p:spPr bwMode="auto">
          <a:xfrm>
            <a:off x="504825" y="1322388"/>
            <a:ext cx="81915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lvl="0"/>
            <a:r>
              <a:rPr lang="de-DE" altLang="de-DE" smtClean="0"/>
              <a:t>Überschrift</a:t>
            </a:r>
          </a:p>
        </p:txBody>
      </p:sp>
      <p:sp>
        <p:nvSpPr>
          <p:cNvPr id="1037" name="Rectangle 13"/>
          <p:cNvSpPr>
            <a:spLocks noGrp="1" noChangeArrowheads="1"/>
          </p:cNvSpPr>
          <p:nvPr>
            <p:ph type="sldNum" sz="quarter" idx="4"/>
          </p:nvPr>
        </p:nvSpPr>
        <p:spPr bwMode="auto">
          <a:xfrm>
            <a:off x="7340600" y="6369050"/>
            <a:ext cx="13557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eaLnBrk="1" hangingPunct="1">
              <a:defRPr sz="1300" b="0">
                <a:solidFill>
                  <a:schemeClr val="bg1"/>
                </a:solidFill>
              </a:defRPr>
            </a:lvl1pPr>
          </a:lstStyle>
          <a:p>
            <a:pPr>
              <a:defRPr/>
            </a:pPr>
            <a:r>
              <a:rPr lang="de-DE" altLang="de-DE"/>
              <a:t>Seite </a:t>
            </a:r>
            <a:fld id="{B48E9FBB-3F9A-4AA9-A4FA-399C1FE24B85}" type="slidenum">
              <a:rPr lang="de-DE" altLang="de-DE"/>
              <a:pPr>
                <a:defRPr/>
              </a:pPr>
              <a:t>‹Nr.›</a:t>
            </a:fld>
            <a:endParaRPr lang="de-DE" altLang="de-DE"/>
          </a:p>
        </p:txBody>
      </p:sp>
      <p:pic>
        <p:nvPicPr>
          <p:cNvPr id="6146" name="Picture 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8"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Lst>
  <p:hf hdr="0"/>
  <p:txStyles>
    <p:titleStyle>
      <a:lvl1pPr algn="l" rtl="0" eaLnBrk="0" fontAlgn="base" hangingPunct="0">
        <a:spcBef>
          <a:spcPct val="0"/>
        </a:spcBef>
        <a:spcAft>
          <a:spcPct val="0"/>
        </a:spcAft>
        <a:defRPr sz="2600" b="1">
          <a:solidFill>
            <a:srgbClr val="004994"/>
          </a:solidFill>
          <a:latin typeface="+mj-lt"/>
          <a:ea typeface="+mj-ea"/>
          <a:cs typeface="+mj-cs"/>
        </a:defRPr>
      </a:lvl1pPr>
      <a:lvl2pPr algn="l" rtl="0" eaLnBrk="0" fontAlgn="base" hangingPunct="0">
        <a:spcBef>
          <a:spcPct val="0"/>
        </a:spcBef>
        <a:spcAft>
          <a:spcPct val="0"/>
        </a:spcAft>
        <a:defRPr sz="2600" b="1">
          <a:solidFill>
            <a:srgbClr val="004994"/>
          </a:solidFill>
          <a:latin typeface="Arial" charset="0"/>
        </a:defRPr>
      </a:lvl2pPr>
      <a:lvl3pPr algn="l" rtl="0" eaLnBrk="0" fontAlgn="base" hangingPunct="0">
        <a:spcBef>
          <a:spcPct val="0"/>
        </a:spcBef>
        <a:spcAft>
          <a:spcPct val="0"/>
        </a:spcAft>
        <a:defRPr sz="2600" b="1">
          <a:solidFill>
            <a:srgbClr val="004994"/>
          </a:solidFill>
          <a:latin typeface="Arial" charset="0"/>
        </a:defRPr>
      </a:lvl3pPr>
      <a:lvl4pPr algn="l" rtl="0" eaLnBrk="0" fontAlgn="base" hangingPunct="0">
        <a:spcBef>
          <a:spcPct val="0"/>
        </a:spcBef>
        <a:spcAft>
          <a:spcPct val="0"/>
        </a:spcAft>
        <a:defRPr sz="2600" b="1">
          <a:solidFill>
            <a:srgbClr val="004994"/>
          </a:solidFill>
          <a:latin typeface="Arial" charset="0"/>
        </a:defRPr>
      </a:lvl4pPr>
      <a:lvl5pPr algn="l" rtl="0" eaLnBrk="0" fontAlgn="base" hangingPunct="0">
        <a:spcBef>
          <a:spcPct val="0"/>
        </a:spcBef>
        <a:spcAft>
          <a:spcPct val="0"/>
        </a:spcAft>
        <a:defRPr sz="2600" b="1">
          <a:solidFill>
            <a:srgbClr val="004994"/>
          </a:solidFill>
          <a:latin typeface="Arial" charset="0"/>
        </a:defRPr>
      </a:lvl5pPr>
      <a:lvl6pPr marL="457200" algn="l" rtl="0" fontAlgn="base">
        <a:spcBef>
          <a:spcPct val="0"/>
        </a:spcBef>
        <a:spcAft>
          <a:spcPct val="0"/>
        </a:spcAft>
        <a:defRPr sz="2600" b="1">
          <a:solidFill>
            <a:srgbClr val="004994"/>
          </a:solidFill>
          <a:latin typeface="Arial" charset="0"/>
        </a:defRPr>
      </a:lvl6pPr>
      <a:lvl7pPr marL="914400" algn="l" rtl="0" fontAlgn="base">
        <a:spcBef>
          <a:spcPct val="0"/>
        </a:spcBef>
        <a:spcAft>
          <a:spcPct val="0"/>
        </a:spcAft>
        <a:defRPr sz="2600" b="1">
          <a:solidFill>
            <a:srgbClr val="004994"/>
          </a:solidFill>
          <a:latin typeface="Arial" charset="0"/>
        </a:defRPr>
      </a:lvl7pPr>
      <a:lvl8pPr marL="1371600" algn="l" rtl="0" fontAlgn="base">
        <a:spcBef>
          <a:spcPct val="0"/>
        </a:spcBef>
        <a:spcAft>
          <a:spcPct val="0"/>
        </a:spcAft>
        <a:defRPr sz="2600" b="1">
          <a:solidFill>
            <a:srgbClr val="004994"/>
          </a:solidFill>
          <a:latin typeface="Arial" charset="0"/>
        </a:defRPr>
      </a:lvl8pPr>
      <a:lvl9pPr marL="1828800" algn="l" rtl="0" fontAlgn="base">
        <a:spcBef>
          <a:spcPct val="0"/>
        </a:spcBef>
        <a:spcAft>
          <a:spcPct val="0"/>
        </a:spcAft>
        <a:defRPr sz="2600" b="1">
          <a:solidFill>
            <a:srgbClr val="004994"/>
          </a:solidFill>
          <a:latin typeface="Arial" charset="0"/>
        </a:defRPr>
      </a:lvl9pPr>
    </p:titleStyle>
    <p:bodyStyle>
      <a:lvl1pPr algn="l" rtl="0" eaLnBrk="0" fontAlgn="base" hangingPunct="0">
        <a:spcBef>
          <a:spcPct val="20000"/>
        </a:spcBef>
        <a:spcAft>
          <a:spcPct val="0"/>
        </a:spcAft>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fontAlgn="base">
        <a:spcBef>
          <a:spcPct val="20000"/>
        </a:spcBef>
        <a:spcAft>
          <a:spcPct val="0"/>
        </a:spcAft>
        <a:buChar char="•"/>
        <a:defRPr sz="1700">
          <a:solidFill>
            <a:srgbClr val="555555"/>
          </a:solidFill>
          <a:latin typeface="+mn-lt"/>
        </a:defRPr>
      </a:lvl6pPr>
      <a:lvl7pPr marL="1544638" indent="-147638" algn="l" rtl="0" fontAlgn="base">
        <a:spcBef>
          <a:spcPct val="20000"/>
        </a:spcBef>
        <a:spcAft>
          <a:spcPct val="0"/>
        </a:spcAft>
        <a:buChar char="•"/>
        <a:defRPr sz="1700">
          <a:solidFill>
            <a:srgbClr val="555555"/>
          </a:solidFill>
          <a:latin typeface="+mn-lt"/>
        </a:defRPr>
      </a:lvl7pPr>
      <a:lvl8pPr marL="2001838" indent="-147638" algn="l" rtl="0" fontAlgn="base">
        <a:spcBef>
          <a:spcPct val="20000"/>
        </a:spcBef>
        <a:spcAft>
          <a:spcPct val="0"/>
        </a:spcAft>
        <a:buChar char="•"/>
        <a:defRPr sz="1700">
          <a:solidFill>
            <a:srgbClr val="555555"/>
          </a:solidFill>
          <a:latin typeface="+mn-lt"/>
        </a:defRPr>
      </a:lvl8pPr>
      <a:lvl9pPr marL="2459038" indent="-147638" algn="l" rtl="0" fontAlgn="base">
        <a:spcBef>
          <a:spcPct val="20000"/>
        </a:spcBef>
        <a:spcAft>
          <a:spcPct val="0"/>
        </a:spcAft>
        <a:buChar char="•"/>
        <a:defRPr sz="17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stopp-manipulation.org/" TargetMode="External"/><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www.dguv.de/webcode.jsp?q=d6303"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1"/>
          <p:cNvSpPr>
            <a:spLocks noGrp="1" noChangeArrowheads="1"/>
          </p:cNvSpPr>
          <p:nvPr>
            <p:ph type="ctrTitle"/>
          </p:nvPr>
        </p:nvSpPr>
        <p:spPr>
          <a:xfrm>
            <a:off x="1979613" y="2189163"/>
            <a:ext cx="7056437" cy="849312"/>
          </a:xfrm>
        </p:spPr>
        <p:txBody>
          <a:bodyPr/>
          <a:lstStyle/>
          <a:p>
            <a:pPr eaLnBrk="1" hangingPunct="1"/>
            <a:r>
              <a:rPr lang="de-DE" altLang="de-DE" smtClean="0"/>
              <a:t>Preventing defeating of protective devices on machinery</a:t>
            </a:r>
            <a:br>
              <a:rPr lang="de-DE" altLang="de-DE" smtClean="0"/>
            </a:br>
            <a:endParaRPr lang="de-DE" altLang="de-DE" smtClean="0"/>
          </a:p>
        </p:txBody>
      </p:sp>
      <p:sp>
        <p:nvSpPr>
          <p:cNvPr id="3075" name="Rectangle 82"/>
          <p:cNvSpPr>
            <a:spLocks noGrp="1" noChangeArrowheads="1"/>
          </p:cNvSpPr>
          <p:nvPr>
            <p:ph type="subTitle" idx="1"/>
          </p:nvPr>
        </p:nvSpPr>
        <p:spPr>
          <a:xfrm>
            <a:off x="1979613" y="3103563"/>
            <a:ext cx="6102350" cy="812800"/>
          </a:xfrm>
        </p:spPr>
        <p:txBody>
          <a:bodyPr/>
          <a:lstStyle/>
          <a:p>
            <a:pPr eaLnBrk="1" hangingPunct="1"/>
            <a:r>
              <a:rPr lang="de-DE" altLang="de-DE" smtClean="0"/>
              <a:t>Module 1:	General introduction</a:t>
            </a:r>
          </a:p>
          <a:p>
            <a:pPr eaLnBrk="1" hangingPunct="1"/>
            <a:endParaRPr lang="de-DE" altLang="de-DE" smtClean="0"/>
          </a:p>
        </p:txBody>
      </p:sp>
      <p:sp>
        <p:nvSpPr>
          <p:cNvPr id="3076" name="Datumsplatzhalter 3"/>
          <p:cNvSpPr>
            <a:spLocks noGrp="1"/>
          </p:cNvSpPr>
          <p:nvPr>
            <p:ph type="dt" sz="quarter" idx="10"/>
          </p:nvPr>
        </p:nvSpPr>
        <p:spPr>
          <a:xfrm>
            <a:off x="2020888" y="6251575"/>
            <a:ext cx="6637337" cy="322263"/>
          </a:xfrm>
          <a:noFill/>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52E82F83-B6C8-4AA5-BD87-592A5B8431A7}" type="datetime1">
              <a:rPr lang="de-DE" altLang="de-DE" sz="1500" b="0" smtClean="0">
                <a:solidFill>
                  <a:srgbClr val="555555"/>
                </a:solidFill>
              </a:rPr>
              <a:pPr/>
              <a:t>30.03.2016</a:t>
            </a:fld>
            <a:endParaRPr lang="de-DE" altLang="de-DE" sz="1500" b="0" smtClean="0">
              <a:solidFill>
                <a:srgbClr val="555555"/>
              </a:solidFill>
            </a:endParaRPr>
          </a:p>
        </p:txBody>
      </p:sp>
      <p:sp>
        <p:nvSpPr>
          <p:cNvPr id="3077" name="Fußzeilenplatzhalter 4"/>
          <p:cNvSpPr>
            <a:spLocks noGrp="1"/>
          </p:cNvSpPr>
          <p:nvPr>
            <p:ph type="ftr" sz="quarter" idx="11"/>
          </p:nvPr>
        </p:nvSpPr>
        <p:spPr>
          <a:xfrm>
            <a:off x="2020888" y="5910263"/>
            <a:ext cx="6637337" cy="320675"/>
          </a:xfrm>
          <a:noFill/>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700" b="0" dirty="0" smtClean="0">
                <a:solidFill>
                  <a:srgbClr val="555555"/>
                </a:solidFill>
              </a:rPr>
              <a:t>Preventing defeating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12291"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8CA086EF-E7EF-480C-AB62-E325624BBAC6}" type="slidenum">
              <a:rPr lang="de-DE" altLang="de-DE" sz="1300" b="0" smtClean="0">
                <a:solidFill>
                  <a:schemeClr val="bg1"/>
                </a:solidFill>
              </a:rPr>
              <a:pPr/>
              <a:t>10</a:t>
            </a:fld>
            <a:endParaRPr lang="de-DE" altLang="de-DE" sz="1300" b="0" smtClean="0">
              <a:solidFill>
                <a:schemeClr val="bg1"/>
              </a:solidFill>
            </a:endParaRPr>
          </a:p>
        </p:txBody>
      </p:sp>
      <p:sp>
        <p:nvSpPr>
          <p:cNvPr id="12292" name="Text Box 5"/>
          <p:cNvSpPr txBox="1">
            <a:spLocks noChangeArrowheads="1"/>
          </p:cNvSpPr>
          <p:nvPr/>
        </p:nvSpPr>
        <p:spPr bwMode="auto">
          <a:xfrm>
            <a:off x="5651500" y="2159000"/>
            <a:ext cx="3240088"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pPr algn="ctr">
              <a:spcBef>
                <a:spcPct val="50000"/>
              </a:spcBef>
            </a:pPr>
            <a:r>
              <a:rPr lang="de-DE" altLang="de-DE" sz="2400" b="0">
                <a:solidFill>
                  <a:srgbClr val="555555"/>
                </a:solidFill>
              </a:rPr>
              <a:t>Use of a ladder to circumvent the guard</a:t>
            </a:r>
          </a:p>
        </p:txBody>
      </p:sp>
      <p:sp>
        <p:nvSpPr>
          <p:cNvPr id="12293" name="Text Box 6"/>
          <p:cNvSpPr txBox="1">
            <a:spLocks noChangeArrowheads="1"/>
          </p:cNvSpPr>
          <p:nvPr/>
        </p:nvSpPr>
        <p:spPr bwMode="auto">
          <a:xfrm>
            <a:off x="5580063" y="4724400"/>
            <a:ext cx="34559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pPr algn="ctr">
              <a:spcBef>
                <a:spcPct val="50000"/>
              </a:spcBef>
            </a:pPr>
            <a:r>
              <a:rPr lang="de-DE" altLang="de-DE" sz="2400" b="0">
                <a:solidFill>
                  <a:schemeClr val="tx1"/>
                </a:solidFill>
              </a:rPr>
              <a:t>Reason: time savings</a:t>
            </a:r>
          </a:p>
        </p:txBody>
      </p:sp>
      <p:sp>
        <p:nvSpPr>
          <p:cNvPr id="12294" name="AutoShape 7"/>
          <p:cNvSpPr>
            <a:spLocks noChangeArrowheads="1"/>
          </p:cNvSpPr>
          <p:nvPr/>
        </p:nvSpPr>
        <p:spPr bwMode="auto">
          <a:xfrm>
            <a:off x="6804025" y="3860800"/>
            <a:ext cx="1008063" cy="720725"/>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endParaRPr lang="de-DE" altLang="de-DE"/>
          </a:p>
        </p:txBody>
      </p:sp>
      <p:sp>
        <p:nvSpPr>
          <p:cNvPr id="12295" name="Rectangle 8"/>
          <p:cNvSpPr>
            <a:spLocks noChangeArrowheads="1"/>
          </p:cNvSpPr>
          <p:nvPr/>
        </p:nvSpPr>
        <p:spPr bwMode="auto">
          <a:xfrm>
            <a:off x="504825" y="1322388"/>
            <a:ext cx="81915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40074"/>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1" hangingPunct="1"/>
            <a:r>
              <a:rPr lang="de-DE" altLang="de-DE" sz="2600"/>
              <a:t>Incentive for defeating on hot-forming machines</a:t>
            </a:r>
          </a:p>
        </p:txBody>
      </p:sp>
      <p:pic>
        <p:nvPicPr>
          <p:cNvPr id="12296"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038" y="1989138"/>
            <a:ext cx="52705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feld 9"/>
          <p:cNvSpPr txBox="1">
            <a:spLocks noChangeArrowheads="1"/>
          </p:cNvSpPr>
          <p:nvPr/>
        </p:nvSpPr>
        <p:spPr bwMode="auto">
          <a:xfrm>
            <a:off x="395288" y="6046788"/>
            <a:ext cx="1287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Michael Hüter</a:t>
            </a:r>
          </a:p>
        </p:txBody>
      </p:sp>
      <p:sp>
        <p:nvSpPr>
          <p:cNvPr id="12298"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3B900FD8-4E20-4270-B166-F3D4CB319302}"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13315"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D297BA38-E7FA-41CD-A494-8BE0588D7DD9}" type="slidenum">
              <a:rPr lang="de-DE" altLang="de-DE" sz="1300" b="0" smtClean="0">
                <a:solidFill>
                  <a:schemeClr val="bg1"/>
                </a:solidFill>
              </a:rPr>
              <a:pPr/>
              <a:t>11</a:t>
            </a:fld>
            <a:endParaRPr lang="de-DE" altLang="de-DE" sz="1300" b="0" smtClean="0">
              <a:solidFill>
                <a:schemeClr val="bg1"/>
              </a:solidFill>
            </a:endParaRPr>
          </a:p>
        </p:txBody>
      </p:sp>
      <p:sp>
        <p:nvSpPr>
          <p:cNvPr id="13316" name="Rectangle 6"/>
          <p:cNvSpPr>
            <a:spLocks noGrp="1" noChangeArrowheads="1"/>
          </p:cNvSpPr>
          <p:nvPr>
            <p:ph type="body" idx="1"/>
          </p:nvPr>
        </p:nvSpPr>
        <p:spPr>
          <a:xfrm>
            <a:off x="504825" y="2057400"/>
            <a:ext cx="8191500" cy="4183063"/>
          </a:xfrm>
        </p:spPr>
        <p:txBody>
          <a:bodyPr/>
          <a:lstStyle/>
          <a:p>
            <a:pPr eaLnBrk="1" hangingPunct="1"/>
            <a:r>
              <a:rPr lang="de-DE" altLang="de-DE" smtClean="0"/>
              <a:t>Winding machines</a:t>
            </a:r>
          </a:p>
          <a:p>
            <a:pPr lvl="2" eaLnBrk="1" hangingPunct="1"/>
            <a:r>
              <a:rPr lang="de-DE" altLang="de-DE" smtClean="0"/>
              <a:t>Starting</a:t>
            </a:r>
          </a:p>
          <a:p>
            <a:pPr lvl="2" eaLnBrk="1" hangingPunct="1"/>
            <a:r>
              <a:rPr lang="de-DE" altLang="de-DE" smtClean="0"/>
              <a:t>Sampling</a:t>
            </a:r>
            <a:br>
              <a:rPr lang="de-DE" altLang="de-DE" smtClean="0"/>
            </a:br>
            <a:endParaRPr lang="de-DE" altLang="de-DE" sz="800" smtClean="0"/>
          </a:p>
          <a:p>
            <a:pPr eaLnBrk="1" hangingPunct="1"/>
            <a:r>
              <a:rPr lang="de-DE" altLang="de-DE" smtClean="0"/>
              <a:t>Hot-forming machines</a:t>
            </a:r>
          </a:p>
          <a:p>
            <a:pPr lvl="2" eaLnBrk="1" hangingPunct="1"/>
            <a:r>
              <a:rPr lang="de-DE" altLang="de-DE" smtClean="0"/>
              <a:t>Adjustment of the punch stroke</a:t>
            </a:r>
            <a:br>
              <a:rPr lang="de-DE" altLang="de-DE" smtClean="0"/>
            </a:br>
            <a:endParaRPr lang="de-DE" altLang="de-DE" sz="800" smtClean="0"/>
          </a:p>
          <a:p>
            <a:pPr lvl="1" eaLnBrk="1" hangingPunct="1">
              <a:buFontTx/>
              <a:buNone/>
            </a:pPr>
            <a:r>
              <a:rPr lang="de-DE" altLang="de-DE" smtClean="0"/>
              <a:t>Calendering machine</a:t>
            </a:r>
          </a:p>
          <a:p>
            <a:pPr lvl="2" eaLnBrk="1" hangingPunct="1"/>
            <a:r>
              <a:rPr lang="de-DE" altLang="de-DE" smtClean="0"/>
              <a:t>Manual cleaning of the rollers during operation</a:t>
            </a:r>
            <a:br>
              <a:rPr lang="de-DE" altLang="de-DE" smtClean="0"/>
            </a:br>
            <a:endParaRPr lang="de-DE" altLang="de-DE" sz="800" smtClean="0"/>
          </a:p>
          <a:p>
            <a:pPr eaLnBrk="1" hangingPunct="1"/>
            <a:r>
              <a:rPr lang="de-DE" altLang="de-DE" smtClean="0"/>
              <a:t>Pullers on extrusion lines</a:t>
            </a:r>
          </a:p>
          <a:p>
            <a:pPr lvl="2" eaLnBrk="1" hangingPunct="1"/>
            <a:r>
              <a:rPr lang="de-DE" altLang="de-DE" smtClean="0"/>
              <a:t>Starting and reorientation of profiles</a:t>
            </a:r>
          </a:p>
          <a:p>
            <a:pPr eaLnBrk="1" hangingPunct="1"/>
            <a:endParaRPr lang="de-DE" altLang="de-DE" smtClean="0"/>
          </a:p>
        </p:txBody>
      </p:sp>
      <p:sp>
        <p:nvSpPr>
          <p:cNvPr id="13317" name="Rectangle 7"/>
          <p:cNvSpPr>
            <a:spLocks noGrp="1" noChangeArrowheads="1"/>
          </p:cNvSpPr>
          <p:nvPr>
            <p:ph type="title"/>
          </p:nvPr>
        </p:nvSpPr>
        <p:spPr>
          <a:xfrm>
            <a:off x="500034" y="1142984"/>
            <a:ext cx="8191500" cy="857256"/>
          </a:xfrm>
        </p:spPr>
        <p:txBody>
          <a:bodyPr/>
          <a:lstStyle/>
          <a:p>
            <a:pPr eaLnBrk="1" hangingPunct="1"/>
            <a:r>
              <a:rPr lang="de-DE" altLang="de-DE" dirty="0" smtClean="0"/>
              <a:t>Machines </a:t>
            </a:r>
            <a:r>
              <a:rPr lang="de-DE" altLang="de-DE" dirty="0" err="1" smtClean="0"/>
              <a:t>presenting</a:t>
            </a:r>
            <a:r>
              <a:rPr lang="de-DE" altLang="de-DE" dirty="0" smtClean="0"/>
              <a:t> an </a:t>
            </a:r>
            <a:r>
              <a:rPr lang="de-DE" altLang="de-DE" dirty="0" err="1" smtClean="0"/>
              <a:t>incentive</a:t>
            </a:r>
            <a:r>
              <a:rPr lang="de-DE" altLang="de-DE" dirty="0" smtClean="0"/>
              <a:t> </a:t>
            </a:r>
            <a:r>
              <a:rPr lang="de-DE" altLang="de-DE" dirty="0" err="1" smtClean="0"/>
              <a:t>for</a:t>
            </a:r>
            <a:r>
              <a:rPr lang="de-DE" altLang="de-DE" dirty="0" smtClean="0"/>
              <a:t> </a:t>
            </a:r>
            <a:r>
              <a:rPr lang="de-DE" altLang="de-DE" dirty="0" err="1" smtClean="0"/>
              <a:t>defeating</a:t>
            </a:r>
            <a:r>
              <a:rPr lang="de-DE" altLang="de-DE" dirty="0" smtClean="0"/>
              <a:t>: </a:t>
            </a:r>
            <a:r>
              <a:rPr lang="de-DE" altLang="de-DE" dirty="0" err="1" smtClean="0"/>
              <a:t>examples</a:t>
            </a:r>
            <a:endParaRPr lang="de-DE" altLang="de-DE" dirty="0" smtClean="0"/>
          </a:p>
        </p:txBody>
      </p:sp>
      <p:sp>
        <p:nvSpPr>
          <p:cNvPr id="13318"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73A58B32-B6F3-4E7C-ABE9-4D990007FF8E}"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14339"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E20650FB-35FB-4E71-A4B0-2019934F52C5}" type="slidenum">
              <a:rPr lang="de-DE" altLang="de-DE" sz="1300" b="0" smtClean="0">
                <a:solidFill>
                  <a:schemeClr val="bg1"/>
                </a:solidFill>
              </a:rPr>
              <a:pPr/>
              <a:t>12</a:t>
            </a:fld>
            <a:endParaRPr lang="de-DE" altLang="de-DE" sz="1300" b="0" smtClean="0">
              <a:solidFill>
                <a:schemeClr val="bg1"/>
              </a:solidFill>
            </a:endParaRP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879600"/>
            <a:ext cx="615315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Rectangle 5"/>
          <p:cNvSpPr>
            <a:spLocks noGrp="1" noChangeArrowheads="1"/>
          </p:cNvSpPr>
          <p:nvPr>
            <p:ph type="body" idx="1"/>
          </p:nvPr>
        </p:nvSpPr>
        <p:spPr>
          <a:xfrm>
            <a:off x="6443663" y="2065338"/>
            <a:ext cx="2449512" cy="3524250"/>
          </a:xfrm>
        </p:spPr>
        <p:txBody>
          <a:bodyPr/>
          <a:lstStyle/>
          <a:p>
            <a:pPr eaLnBrk="1" hangingPunct="1"/>
            <a:r>
              <a:rPr lang="de-DE" altLang="de-DE" smtClean="0"/>
              <a:t>Sampling with the winder running:</a:t>
            </a:r>
          </a:p>
          <a:p>
            <a:pPr lvl="1" eaLnBrk="1" hangingPunct="1"/>
            <a:r>
              <a:rPr lang="de-DE" altLang="de-DE" smtClean="0"/>
              <a:t>Light barrier active only when the pressure-sensitive mat is stepped on</a:t>
            </a:r>
          </a:p>
          <a:p>
            <a:pPr eaLnBrk="1" hangingPunct="1"/>
            <a:endParaRPr lang="de-DE" altLang="de-DE" smtClean="0"/>
          </a:p>
          <a:p>
            <a:pPr eaLnBrk="1" hangingPunct="1"/>
            <a:r>
              <a:rPr lang="de-DE" altLang="de-DE" smtClean="0"/>
              <a:t>Safety function:</a:t>
            </a:r>
          </a:p>
          <a:p>
            <a:pPr lvl="1" eaLnBrk="1" hangingPunct="1"/>
            <a:r>
              <a:rPr lang="de-DE" altLang="de-DE" smtClean="0"/>
              <a:t>Withdrawal of the contact roller</a:t>
            </a:r>
          </a:p>
          <a:p>
            <a:pPr eaLnBrk="1" hangingPunct="1"/>
            <a:endParaRPr lang="de-DE" altLang="de-DE" smtClean="0"/>
          </a:p>
        </p:txBody>
      </p:sp>
      <p:sp>
        <p:nvSpPr>
          <p:cNvPr id="14342" name="Rectangle 9"/>
          <p:cNvSpPr>
            <a:spLocks noGrp="1" noChangeArrowheads="1"/>
          </p:cNvSpPr>
          <p:nvPr>
            <p:ph type="title"/>
          </p:nvPr>
        </p:nvSpPr>
        <p:spPr/>
        <p:txBody>
          <a:bodyPr/>
          <a:lstStyle/>
          <a:p>
            <a:pPr eaLnBrk="1" hangingPunct="1"/>
            <a:r>
              <a:rPr lang="de-DE" altLang="de-DE" smtClean="0"/>
              <a:t>Surface winder without incentive for defeating</a:t>
            </a:r>
          </a:p>
        </p:txBody>
      </p:sp>
      <p:sp>
        <p:nvSpPr>
          <p:cNvPr id="14343" name="Textfeld 9"/>
          <p:cNvSpPr txBox="1">
            <a:spLocks noChangeArrowheads="1"/>
          </p:cNvSpPr>
          <p:nvPr/>
        </p:nvSpPr>
        <p:spPr bwMode="auto">
          <a:xfrm>
            <a:off x="5867400" y="6021388"/>
            <a:ext cx="1554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Pallowski/BG RCI</a:t>
            </a:r>
          </a:p>
        </p:txBody>
      </p:sp>
      <p:sp>
        <p:nvSpPr>
          <p:cNvPr id="14344"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F20C2D3D-9CA6-475B-A18C-84DBBABBAE77}"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15363"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D8B1E3C1-E7DA-4DDF-A2E5-A6C71AF57C79}" type="slidenum">
              <a:rPr lang="de-DE" altLang="de-DE" sz="1300" b="0" smtClean="0">
                <a:solidFill>
                  <a:schemeClr val="bg1"/>
                </a:solidFill>
              </a:rPr>
              <a:pPr/>
              <a:t>13</a:t>
            </a:fld>
            <a:endParaRPr lang="de-DE" altLang="de-DE" sz="1300" b="0" smtClean="0">
              <a:solidFill>
                <a:schemeClr val="bg1"/>
              </a:solidFill>
            </a:endParaRPr>
          </a:p>
        </p:txBody>
      </p:sp>
      <p:sp>
        <p:nvSpPr>
          <p:cNvPr id="15364" name="Rectangle 2"/>
          <p:cNvSpPr>
            <a:spLocks noGrp="1" noChangeArrowheads="1"/>
          </p:cNvSpPr>
          <p:nvPr>
            <p:ph type="title"/>
          </p:nvPr>
        </p:nvSpPr>
        <p:spPr>
          <a:xfrm>
            <a:off x="142844" y="1322388"/>
            <a:ext cx="8858312" cy="963604"/>
          </a:xfrm>
        </p:spPr>
        <p:txBody>
          <a:bodyPr/>
          <a:lstStyle/>
          <a:p>
            <a:pPr eaLnBrk="1" hangingPunct="1"/>
            <a:r>
              <a:rPr lang="de-DE" altLang="de-DE" dirty="0" err="1" smtClean="0"/>
              <a:t>Detection</a:t>
            </a:r>
            <a:r>
              <a:rPr lang="de-DE" altLang="de-DE" dirty="0" smtClean="0"/>
              <a:t> </a:t>
            </a:r>
            <a:r>
              <a:rPr lang="de-DE" altLang="de-DE" dirty="0" err="1" smtClean="0"/>
              <a:t>of</a:t>
            </a:r>
            <a:r>
              <a:rPr lang="de-DE" altLang="de-DE" dirty="0" smtClean="0"/>
              <a:t> </a:t>
            </a:r>
            <a:r>
              <a:rPr lang="de-DE" altLang="de-DE" dirty="0" err="1" smtClean="0"/>
              <a:t>protective</a:t>
            </a:r>
            <a:r>
              <a:rPr lang="de-DE" altLang="de-DE" dirty="0" smtClean="0"/>
              <a:t> </a:t>
            </a:r>
            <a:r>
              <a:rPr lang="de-DE" altLang="de-DE" dirty="0" err="1" smtClean="0"/>
              <a:t>devices</a:t>
            </a:r>
            <a:r>
              <a:rPr lang="de-DE" altLang="de-DE" dirty="0" smtClean="0"/>
              <a:t> </a:t>
            </a:r>
            <a:r>
              <a:rPr lang="de-DE" altLang="de-DE" dirty="0" err="1" smtClean="0"/>
              <a:t>that</a:t>
            </a:r>
            <a:r>
              <a:rPr lang="de-DE" altLang="de-DE" dirty="0" smtClean="0"/>
              <a:t> </a:t>
            </a:r>
            <a:r>
              <a:rPr lang="de-DE" altLang="de-DE" dirty="0" err="1" smtClean="0"/>
              <a:t>have</a:t>
            </a:r>
            <a:r>
              <a:rPr lang="de-DE" altLang="de-DE" dirty="0" smtClean="0"/>
              <a:t> </a:t>
            </a:r>
            <a:r>
              <a:rPr lang="de-DE" altLang="de-DE" dirty="0" err="1" smtClean="0"/>
              <a:t>been</a:t>
            </a:r>
            <a:r>
              <a:rPr lang="de-DE" altLang="de-DE" dirty="0" smtClean="0"/>
              <a:t> </a:t>
            </a:r>
            <a:r>
              <a:rPr lang="de-DE" altLang="de-DE" dirty="0" err="1" smtClean="0"/>
              <a:t>defeated</a:t>
            </a:r>
            <a:r>
              <a:rPr lang="de-DE" altLang="de-DE" dirty="0" smtClean="0"/>
              <a:t/>
            </a:r>
            <a:br>
              <a:rPr lang="de-DE" altLang="de-DE" dirty="0" smtClean="0"/>
            </a:br>
            <a:r>
              <a:rPr lang="de-DE" altLang="de-DE" dirty="0" err="1" smtClean="0"/>
              <a:t>Examples</a:t>
            </a:r>
            <a:endParaRPr lang="de-DE" altLang="de-DE" dirty="0" smtClean="0"/>
          </a:p>
        </p:txBody>
      </p:sp>
      <p:sp>
        <p:nvSpPr>
          <p:cNvPr id="15365" name="Rectangle 4"/>
          <p:cNvSpPr>
            <a:spLocks noGrp="1" noChangeArrowheads="1"/>
          </p:cNvSpPr>
          <p:nvPr>
            <p:ph type="body" idx="1"/>
          </p:nvPr>
        </p:nvSpPr>
        <p:spPr>
          <a:xfrm>
            <a:off x="504825" y="2393950"/>
            <a:ext cx="8191500" cy="3267075"/>
          </a:xfrm>
        </p:spPr>
        <p:txBody>
          <a:bodyPr/>
          <a:lstStyle/>
          <a:p>
            <a:pPr eaLnBrk="1" hangingPunct="1"/>
            <a:r>
              <a:rPr lang="de-DE" altLang="de-DE" smtClean="0"/>
              <a:t>Function test</a:t>
            </a:r>
          </a:p>
          <a:p>
            <a:pPr lvl="1" eaLnBrk="1" hangingPunct="1"/>
            <a:r>
              <a:rPr lang="de-DE" altLang="de-DE" smtClean="0"/>
              <a:t>Opening of a safety door must bring about the safe state of the machine</a:t>
            </a:r>
          </a:p>
          <a:p>
            <a:pPr lvl="1" eaLnBrk="1" hangingPunct="1"/>
            <a:r>
              <a:rPr lang="de-DE" altLang="de-DE" smtClean="0"/>
              <a:t>Release of an enabling button (e.g. during setup mode) must bring about the safe state of the machine</a:t>
            </a:r>
          </a:p>
          <a:p>
            <a:pPr eaLnBrk="1" hangingPunct="1"/>
            <a:endParaRPr lang="de-DE" altLang="de-DE" smtClean="0"/>
          </a:p>
          <a:p>
            <a:pPr eaLnBrk="1" hangingPunct="1"/>
            <a:r>
              <a:rPr lang="de-DE" altLang="de-DE" smtClean="0"/>
              <a:t>Survey of the operating personnel</a:t>
            </a:r>
          </a:p>
          <a:p>
            <a:pPr lvl="1" eaLnBrk="1" hangingPunct="1"/>
            <a:r>
              <a:rPr lang="de-DE" altLang="de-DE" smtClean="0"/>
              <a:t>Is the protective equipment a hindrance during work?</a:t>
            </a:r>
          </a:p>
          <a:p>
            <a:pPr eaLnBrk="1" hangingPunct="1"/>
            <a:endParaRPr lang="de-DE" altLang="de-DE" smtClean="0"/>
          </a:p>
        </p:txBody>
      </p:sp>
      <p:sp>
        <p:nvSpPr>
          <p:cNvPr id="15366"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E5BE59B4-BE95-4B9E-B1E0-352A448DF328}"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16387"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57DE7989-AF93-4CEA-A7F7-D0646C76468B}" type="slidenum">
              <a:rPr lang="de-DE" altLang="de-DE" sz="1300" b="0" smtClean="0">
                <a:solidFill>
                  <a:schemeClr val="bg1"/>
                </a:solidFill>
              </a:rPr>
              <a:pPr/>
              <a:t>14</a:t>
            </a:fld>
            <a:endParaRPr lang="de-DE" altLang="de-DE" sz="1300" b="0" smtClean="0">
              <a:solidFill>
                <a:schemeClr val="bg1"/>
              </a:solidFill>
            </a:endParaRPr>
          </a:p>
        </p:txBody>
      </p:sp>
      <p:sp>
        <p:nvSpPr>
          <p:cNvPr id="16388" name="Rectangle 4"/>
          <p:cNvSpPr>
            <a:spLocks noGrp="1" noChangeArrowheads="1"/>
          </p:cNvSpPr>
          <p:nvPr>
            <p:ph type="body" idx="1"/>
          </p:nvPr>
        </p:nvSpPr>
        <p:spPr>
          <a:xfrm>
            <a:off x="504825" y="2057400"/>
            <a:ext cx="8191500" cy="4395788"/>
          </a:xfrm>
        </p:spPr>
        <p:txBody>
          <a:bodyPr/>
          <a:lstStyle/>
          <a:p>
            <a:pPr eaLnBrk="1" hangingPunct="1"/>
            <a:endParaRPr lang="de-DE" altLang="de-DE" smtClean="0"/>
          </a:p>
          <a:p>
            <a:pPr eaLnBrk="1" hangingPunct="1"/>
            <a:r>
              <a:rPr lang="de-DE" altLang="de-DE" smtClean="0"/>
              <a:t>Visual inspection</a:t>
            </a:r>
          </a:p>
          <a:p>
            <a:pPr lvl="1" eaLnBrk="1" hangingPunct="1"/>
            <a:r>
              <a:rPr lang="de-DE" altLang="de-DE" smtClean="0"/>
              <a:t>Are shrouds, protective fences, etc. damaged, or have they been removed?</a:t>
            </a:r>
          </a:p>
          <a:p>
            <a:pPr lvl="1" eaLnBrk="1" hangingPunct="1"/>
            <a:r>
              <a:rPr lang="de-DE" altLang="de-DE" smtClean="0"/>
              <a:t>Does the labelling of key-operated switches suggest that they have been defeated?</a:t>
            </a:r>
          </a:p>
          <a:p>
            <a:pPr lvl="1" eaLnBrk="1" hangingPunct="1"/>
            <a:r>
              <a:rPr lang="de-DE" altLang="de-DE" smtClean="0"/>
              <a:t>Have switches/actuators been disconnected or damaged? Have they been wrapped with tape? </a:t>
            </a:r>
          </a:p>
          <a:p>
            <a:pPr lvl="1" eaLnBrk="1" hangingPunct="1"/>
            <a:r>
              <a:rPr lang="de-DE" altLang="de-DE" smtClean="0"/>
              <a:t>Is an actuator permanently inserted into the position switch?</a:t>
            </a:r>
          </a:p>
          <a:p>
            <a:pPr lvl="1" eaLnBrk="1" hangingPunct="1"/>
            <a:r>
              <a:rPr lang="de-DE" altLang="de-DE" smtClean="0"/>
              <a:t>Is the door only leaning to, but the actuator inserted into the switch?</a:t>
            </a:r>
          </a:p>
          <a:p>
            <a:pPr eaLnBrk="1" hangingPunct="1"/>
            <a:endParaRPr lang="de-DE" altLang="de-DE" smtClean="0"/>
          </a:p>
          <a:p>
            <a:pPr eaLnBrk="1" hangingPunct="1"/>
            <a:endParaRPr lang="de-DE" altLang="de-DE" smtClean="0"/>
          </a:p>
        </p:txBody>
      </p:sp>
      <p:sp>
        <p:nvSpPr>
          <p:cNvPr id="16389" name="Rectangle 5"/>
          <p:cNvSpPr>
            <a:spLocks noGrp="1" noChangeArrowheads="1"/>
          </p:cNvSpPr>
          <p:nvPr>
            <p:ph type="title"/>
          </p:nvPr>
        </p:nvSpPr>
        <p:spPr>
          <a:xfrm>
            <a:off x="142844" y="1214422"/>
            <a:ext cx="8858312" cy="1071570"/>
          </a:xfrm>
        </p:spPr>
        <p:txBody>
          <a:bodyPr/>
          <a:lstStyle/>
          <a:p>
            <a:pPr eaLnBrk="1" hangingPunct="1"/>
            <a:r>
              <a:rPr lang="de-DE" altLang="de-DE" dirty="0" err="1" smtClean="0"/>
              <a:t>Detection</a:t>
            </a:r>
            <a:r>
              <a:rPr lang="de-DE" altLang="de-DE" dirty="0" smtClean="0"/>
              <a:t> </a:t>
            </a:r>
            <a:r>
              <a:rPr lang="de-DE" altLang="de-DE" dirty="0" err="1" smtClean="0"/>
              <a:t>of</a:t>
            </a:r>
            <a:r>
              <a:rPr lang="de-DE" altLang="de-DE" dirty="0" smtClean="0"/>
              <a:t> </a:t>
            </a:r>
            <a:r>
              <a:rPr lang="de-DE" altLang="de-DE" dirty="0" err="1" smtClean="0"/>
              <a:t>protective</a:t>
            </a:r>
            <a:r>
              <a:rPr lang="de-DE" altLang="de-DE" dirty="0" smtClean="0"/>
              <a:t> </a:t>
            </a:r>
            <a:r>
              <a:rPr lang="de-DE" altLang="de-DE" dirty="0" err="1" smtClean="0"/>
              <a:t>devices</a:t>
            </a:r>
            <a:r>
              <a:rPr lang="de-DE" altLang="de-DE" dirty="0" smtClean="0"/>
              <a:t> </a:t>
            </a:r>
            <a:r>
              <a:rPr lang="de-DE" altLang="de-DE" dirty="0" err="1" smtClean="0"/>
              <a:t>that</a:t>
            </a:r>
            <a:r>
              <a:rPr lang="de-DE" altLang="de-DE" dirty="0" smtClean="0"/>
              <a:t> </a:t>
            </a:r>
            <a:r>
              <a:rPr lang="de-DE" altLang="de-DE" dirty="0" err="1" smtClean="0"/>
              <a:t>have</a:t>
            </a:r>
            <a:r>
              <a:rPr lang="de-DE" altLang="de-DE" dirty="0" smtClean="0"/>
              <a:t> </a:t>
            </a:r>
            <a:r>
              <a:rPr lang="de-DE" altLang="de-DE" dirty="0" err="1" smtClean="0"/>
              <a:t>been</a:t>
            </a:r>
            <a:r>
              <a:rPr lang="de-DE" altLang="de-DE" dirty="0" smtClean="0"/>
              <a:t> </a:t>
            </a:r>
            <a:r>
              <a:rPr lang="de-DE" altLang="de-DE" dirty="0" err="1" smtClean="0"/>
              <a:t>defeated</a:t>
            </a:r>
            <a:r>
              <a:rPr lang="de-DE" altLang="de-DE" dirty="0" smtClean="0"/>
              <a:t/>
            </a:r>
            <a:br>
              <a:rPr lang="de-DE" altLang="de-DE" dirty="0" smtClean="0"/>
            </a:br>
            <a:r>
              <a:rPr lang="de-DE" altLang="de-DE" dirty="0" err="1" smtClean="0"/>
              <a:t>Examples</a:t>
            </a:r>
            <a:endParaRPr lang="de-DE" altLang="de-DE" dirty="0" smtClean="0"/>
          </a:p>
        </p:txBody>
      </p:sp>
      <p:sp>
        <p:nvSpPr>
          <p:cNvPr id="16390"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082DABA0-2534-44F8-8708-E7B89BFB2EF5}"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17411"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0AFEC27F-ACBC-409D-BCE2-D1427309E096}" type="slidenum">
              <a:rPr lang="de-DE" altLang="de-DE" sz="1300" b="0" smtClean="0">
                <a:solidFill>
                  <a:schemeClr val="bg1"/>
                </a:solidFill>
              </a:rPr>
              <a:pPr/>
              <a:t>15</a:t>
            </a:fld>
            <a:endParaRPr lang="de-DE" altLang="de-DE" sz="1300" b="0" smtClean="0">
              <a:solidFill>
                <a:schemeClr val="bg1"/>
              </a:solidFill>
            </a:endParaRPr>
          </a:p>
        </p:txBody>
      </p:sp>
      <p:sp>
        <p:nvSpPr>
          <p:cNvPr id="17412" name="Rectangle 4"/>
          <p:cNvSpPr>
            <a:spLocks noGrp="1" noChangeArrowheads="1"/>
          </p:cNvSpPr>
          <p:nvPr>
            <p:ph type="title"/>
          </p:nvPr>
        </p:nvSpPr>
        <p:spPr>
          <a:xfrm>
            <a:off x="500034" y="1071546"/>
            <a:ext cx="8191500" cy="539750"/>
          </a:xfrm>
        </p:spPr>
        <p:txBody>
          <a:bodyPr/>
          <a:lstStyle/>
          <a:p>
            <a:pPr eaLnBrk="1" hangingPunct="1"/>
            <a:r>
              <a:rPr lang="de-DE" altLang="de-DE" dirty="0" err="1" smtClean="0"/>
              <a:t>Measures</a:t>
            </a:r>
            <a:r>
              <a:rPr lang="de-DE" altLang="de-DE" dirty="0" smtClean="0"/>
              <a:t> </a:t>
            </a:r>
            <a:r>
              <a:rPr lang="de-DE" altLang="de-DE" dirty="0" err="1" smtClean="0"/>
              <a:t>taken</a:t>
            </a:r>
            <a:r>
              <a:rPr lang="de-DE" altLang="de-DE" dirty="0" smtClean="0"/>
              <a:t> </a:t>
            </a:r>
            <a:r>
              <a:rPr lang="de-DE" altLang="de-DE" dirty="0" err="1" smtClean="0"/>
              <a:t>by</a:t>
            </a:r>
            <a:r>
              <a:rPr lang="de-DE" altLang="de-DE" dirty="0" smtClean="0"/>
              <a:t> </a:t>
            </a:r>
            <a:r>
              <a:rPr lang="de-DE" altLang="de-DE" dirty="0" err="1" smtClean="0"/>
              <a:t>the</a:t>
            </a:r>
            <a:r>
              <a:rPr lang="de-DE" altLang="de-DE" dirty="0" smtClean="0"/>
              <a:t> </a:t>
            </a:r>
            <a:r>
              <a:rPr lang="de-DE" altLang="de-DE" dirty="0" err="1" smtClean="0"/>
              <a:t>labour</a:t>
            </a:r>
            <a:r>
              <a:rPr lang="de-DE" altLang="de-DE" dirty="0" smtClean="0"/>
              <a:t> </a:t>
            </a:r>
            <a:r>
              <a:rPr lang="de-DE" altLang="de-DE" dirty="0" err="1" smtClean="0"/>
              <a:t>inspector</a:t>
            </a:r>
            <a:endParaRPr lang="de-DE" altLang="de-DE" dirty="0" smtClean="0"/>
          </a:p>
        </p:txBody>
      </p:sp>
      <p:sp>
        <p:nvSpPr>
          <p:cNvPr id="17413" name="Rectangle 6"/>
          <p:cNvSpPr>
            <a:spLocks noGrp="1" noChangeArrowheads="1"/>
          </p:cNvSpPr>
          <p:nvPr>
            <p:ph type="body" idx="1"/>
          </p:nvPr>
        </p:nvSpPr>
        <p:spPr>
          <a:xfrm>
            <a:off x="500034" y="1571612"/>
            <a:ext cx="8191500" cy="4857784"/>
          </a:xfrm>
        </p:spPr>
        <p:txBody>
          <a:bodyPr/>
          <a:lstStyle/>
          <a:p>
            <a:pPr eaLnBrk="1" hangingPunct="1"/>
            <a:r>
              <a:rPr lang="de-DE" altLang="de-DE" dirty="0" err="1" smtClean="0"/>
              <a:t>Identifying</a:t>
            </a:r>
            <a:r>
              <a:rPr lang="de-DE" altLang="de-DE" dirty="0" smtClean="0"/>
              <a:t> </a:t>
            </a:r>
            <a:r>
              <a:rPr lang="de-DE" altLang="de-DE" dirty="0" err="1" smtClean="0"/>
              <a:t>the</a:t>
            </a:r>
            <a:r>
              <a:rPr lang="de-DE" altLang="de-DE" dirty="0" smtClean="0"/>
              <a:t> </a:t>
            </a:r>
            <a:r>
              <a:rPr lang="de-DE" altLang="de-DE" dirty="0" err="1" smtClean="0"/>
              <a:t>reason</a:t>
            </a:r>
            <a:r>
              <a:rPr lang="de-DE" altLang="de-DE" dirty="0" smtClean="0"/>
              <a:t>: </a:t>
            </a:r>
            <a:r>
              <a:rPr lang="de-DE" altLang="de-DE" dirty="0" err="1" smtClean="0"/>
              <a:t>can</a:t>
            </a:r>
            <a:r>
              <a:rPr lang="de-DE" altLang="de-DE" dirty="0" smtClean="0"/>
              <a:t> </a:t>
            </a:r>
            <a:r>
              <a:rPr lang="de-DE" altLang="de-DE" dirty="0" err="1" smtClean="0"/>
              <a:t>the</a:t>
            </a:r>
            <a:r>
              <a:rPr lang="de-DE" altLang="de-DE" dirty="0" smtClean="0"/>
              <a:t> </a:t>
            </a:r>
            <a:r>
              <a:rPr lang="de-DE" altLang="de-DE" dirty="0" err="1" smtClean="0"/>
              <a:t>reason</a:t>
            </a:r>
            <a:r>
              <a:rPr lang="de-DE" altLang="de-DE" dirty="0" smtClean="0"/>
              <a:t> </a:t>
            </a:r>
            <a:r>
              <a:rPr lang="de-DE" altLang="de-DE" dirty="0" err="1" smtClean="0"/>
              <a:t>be</a:t>
            </a:r>
            <a:r>
              <a:rPr lang="de-DE" altLang="de-DE" dirty="0" smtClean="0"/>
              <a:t> </a:t>
            </a:r>
            <a:r>
              <a:rPr lang="de-DE" altLang="de-DE" dirty="0" err="1" smtClean="0"/>
              <a:t>eliminated</a:t>
            </a:r>
            <a:r>
              <a:rPr lang="de-DE" altLang="de-DE" dirty="0" smtClean="0"/>
              <a:t>?</a:t>
            </a:r>
          </a:p>
          <a:p>
            <a:pPr eaLnBrk="1" hangingPunct="1"/>
            <a:r>
              <a:rPr lang="de-DE" altLang="de-DE" dirty="0" err="1" smtClean="0"/>
              <a:t>Advising</a:t>
            </a:r>
            <a:r>
              <a:rPr lang="de-DE" altLang="de-DE" dirty="0" smtClean="0"/>
              <a:t> </a:t>
            </a:r>
            <a:r>
              <a:rPr lang="de-DE" altLang="de-DE" dirty="0" err="1" smtClean="0"/>
              <a:t>operators</a:t>
            </a:r>
            <a:r>
              <a:rPr lang="de-DE" altLang="de-DE" dirty="0" smtClean="0"/>
              <a:t> </a:t>
            </a:r>
            <a:r>
              <a:rPr lang="de-DE" altLang="de-DE" dirty="0" err="1" smtClean="0"/>
              <a:t>how</a:t>
            </a:r>
            <a:r>
              <a:rPr lang="de-DE" altLang="de-DE" dirty="0" smtClean="0"/>
              <a:t> </a:t>
            </a:r>
            <a:r>
              <a:rPr lang="de-DE" altLang="de-DE" dirty="0" err="1" smtClean="0"/>
              <a:t>the</a:t>
            </a:r>
            <a:r>
              <a:rPr lang="de-DE" altLang="de-DE" dirty="0" smtClean="0"/>
              <a:t> </a:t>
            </a:r>
            <a:r>
              <a:rPr lang="de-DE" altLang="de-DE" dirty="0" err="1" smtClean="0"/>
              <a:t>defeating</a:t>
            </a:r>
            <a:r>
              <a:rPr lang="de-DE" altLang="de-DE" dirty="0" smtClean="0"/>
              <a:t> </a:t>
            </a:r>
            <a:r>
              <a:rPr lang="de-DE" altLang="de-DE" dirty="0" err="1" smtClean="0"/>
              <a:t>of</a:t>
            </a:r>
            <a:r>
              <a:rPr lang="de-DE" altLang="de-DE" dirty="0" smtClean="0"/>
              <a:t> </a:t>
            </a:r>
            <a:r>
              <a:rPr lang="de-DE" altLang="de-DE" dirty="0" err="1" smtClean="0"/>
              <a:t>protective</a:t>
            </a:r>
            <a:r>
              <a:rPr lang="de-DE" altLang="de-DE" dirty="0" smtClean="0"/>
              <a:t> </a:t>
            </a:r>
            <a:r>
              <a:rPr lang="de-DE" altLang="de-DE" dirty="0" err="1" smtClean="0"/>
              <a:t>equipment</a:t>
            </a:r>
            <a:r>
              <a:rPr lang="de-DE" altLang="de-DE" dirty="0" smtClean="0"/>
              <a:t> </a:t>
            </a:r>
            <a:r>
              <a:rPr lang="de-DE" altLang="de-DE" dirty="0" err="1" smtClean="0"/>
              <a:t>can</a:t>
            </a:r>
            <a:r>
              <a:rPr lang="de-DE" altLang="de-DE" dirty="0" smtClean="0"/>
              <a:t> </a:t>
            </a:r>
            <a:r>
              <a:rPr lang="de-DE" altLang="de-DE" dirty="0" err="1" smtClean="0"/>
              <a:t>be</a:t>
            </a:r>
            <a:r>
              <a:rPr lang="de-DE" altLang="de-DE" dirty="0" smtClean="0"/>
              <a:t> </a:t>
            </a:r>
            <a:r>
              <a:rPr lang="de-DE" altLang="de-DE" dirty="0" err="1" smtClean="0"/>
              <a:t>avoided</a:t>
            </a:r>
            <a:endParaRPr lang="de-DE" altLang="de-DE" dirty="0" smtClean="0"/>
          </a:p>
          <a:p>
            <a:pPr eaLnBrk="1" hangingPunct="1"/>
            <a:r>
              <a:rPr lang="de-DE" altLang="de-DE" dirty="0" err="1" smtClean="0"/>
              <a:t>According</a:t>
            </a:r>
            <a:r>
              <a:rPr lang="de-DE" altLang="de-DE" dirty="0" smtClean="0"/>
              <a:t> </a:t>
            </a:r>
            <a:r>
              <a:rPr lang="de-DE" altLang="de-DE" dirty="0" err="1" smtClean="0"/>
              <a:t>to</a:t>
            </a:r>
            <a:r>
              <a:rPr lang="de-DE" altLang="de-DE" dirty="0" smtClean="0"/>
              <a:t> </a:t>
            </a:r>
            <a:r>
              <a:rPr lang="de-DE" altLang="de-DE" dirty="0" err="1" smtClean="0"/>
              <a:t>the</a:t>
            </a:r>
            <a:r>
              <a:rPr lang="de-DE" altLang="de-DE" dirty="0" smtClean="0"/>
              <a:t> </a:t>
            </a:r>
            <a:r>
              <a:rPr lang="de-DE" altLang="de-DE" dirty="0" err="1" smtClean="0"/>
              <a:t>risk</a:t>
            </a:r>
            <a:r>
              <a:rPr lang="de-DE" altLang="de-DE" dirty="0" smtClean="0"/>
              <a:t>: </a:t>
            </a:r>
          </a:p>
          <a:p>
            <a:pPr lvl="1" eaLnBrk="1" hangingPunct="1"/>
            <a:r>
              <a:rPr lang="de-DE" altLang="de-DE" dirty="0" err="1" smtClean="0"/>
              <a:t>Directive</a:t>
            </a:r>
            <a:r>
              <a:rPr lang="de-DE" altLang="de-DE" dirty="0" smtClean="0"/>
              <a:t> </a:t>
            </a:r>
            <a:r>
              <a:rPr lang="de-DE" altLang="de-DE" dirty="0" err="1" smtClean="0"/>
              <a:t>is</a:t>
            </a:r>
            <a:r>
              <a:rPr lang="de-DE" altLang="de-DE" dirty="0" smtClean="0"/>
              <a:t> </a:t>
            </a:r>
            <a:r>
              <a:rPr lang="de-DE" altLang="de-DE" dirty="0" err="1" smtClean="0"/>
              <a:t>to</a:t>
            </a:r>
            <a:r>
              <a:rPr lang="de-DE" altLang="de-DE" dirty="0" smtClean="0"/>
              <a:t> </a:t>
            </a:r>
            <a:r>
              <a:rPr lang="de-DE" altLang="de-DE" dirty="0" err="1" smtClean="0"/>
              <a:t>be</a:t>
            </a:r>
            <a:r>
              <a:rPr lang="de-DE" altLang="de-DE" dirty="0" smtClean="0"/>
              <a:t> </a:t>
            </a:r>
            <a:r>
              <a:rPr lang="de-DE" altLang="de-DE" dirty="0" err="1" smtClean="0"/>
              <a:t>executed</a:t>
            </a:r>
            <a:r>
              <a:rPr lang="de-DE" altLang="de-DE" dirty="0" smtClean="0"/>
              <a:t> </a:t>
            </a:r>
            <a:r>
              <a:rPr lang="de-DE" altLang="de-DE" dirty="0" err="1" smtClean="0"/>
              <a:t>immediately</a:t>
            </a:r>
            <a:endParaRPr lang="de-DE" altLang="de-DE" dirty="0" smtClean="0"/>
          </a:p>
          <a:p>
            <a:pPr lvl="1" eaLnBrk="1" hangingPunct="1"/>
            <a:r>
              <a:rPr lang="de-DE" altLang="de-DE" dirty="0" smtClean="0"/>
              <a:t>Normal </a:t>
            </a:r>
            <a:r>
              <a:rPr lang="de-DE" altLang="de-DE" dirty="0" err="1" smtClean="0"/>
              <a:t>directive</a:t>
            </a:r>
            <a:endParaRPr lang="de-DE" altLang="de-DE" dirty="0" smtClean="0"/>
          </a:p>
          <a:p>
            <a:pPr lvl="1" eaLnBrk="1" hangingPunct="1"/>
            <a:r>
              <a:rPr lang="de-DE" altLang="de-DE" dirty="0" err="1" smtClean="0"/>
              <a:t>Inspection</a:t>
            </a:r>
            <a:r>
              <a:rPr lang="de-DE" altLang="de-DE" dirty="0" smtClean="0"/>
              <a:t> </a:t>
            </a:r>
            <a:r>
              <a:rPr lang="de-DE" altLang="de-DE" dirty="0" err="1" smtClean="0"/>
              <a:t>report</a:t>
            </a:r>
            <a:endParaRPr lang="de-DE" altLang="de-DE" dirty="0" smtClean="0"/>
          </a:p>
          <a:p>
            <a:pPr eaLnBrk="1" hangingPunct="1"/>
            <a:r>
              <a:rPr lang="de-DE" altLang="de-DE" dirty="0" smtClean="0"/>
              <a:t>Attention </a:t>
            </a:r>
            <a:r>
              <a:rPr lang="de-DE" altLang="de-DE" dirty="0" err="1" smtClean="0"/>
              <a:t>is</a:t>
            </a:r>
            <a:r>
              <a:rPr lang="de-DE" altLang="de-DE" dirty="0" smtClean="0"/>
              <a:t> </a:t>
            </a:r>
            <a:r>
              <a:rPr lang="de-DE" altLang="de-DE" dirty="0" err="1" smtClean="0"/>
              <a:t>drawn</a:t>
            </a:r>
            <a:r>
              <a:rPr lang="de-DE" altLang="de-DE" dirty="0" smtClean="0"/>
              <a:t> </a:t>
            </a:r>
            <a:r>
              <a:rPr lang="de-DE" altLang="de-DE" dirty="0" err="1" smtClean="0"/>
              <a:t>to</a:t>
            </a:r>
            <a:r>
              <a:rPr lang="de-DE" altLang="de-DE" dirty="0" smtClean="0"/>
              <a:t> </a:t>
            </a:r>
            <a:r>
              <a:rPr lang="de-DE" altLang="de-DE" dirty="0" err="1" smtClean="0"/>
              <a:t>violation</a:t>
            </a:r>
            <a:r>
              <a:rPr lang="de-DE" altLang="de-DE" dirty="0" smtClean="0"/>
              <a:t> </a:t>
            </a:r>
            <a:r>
              <a:rPr lang="de-DE" altLang="de-DE" dirty="0" err="1" smtClean="0"/>
              <a:t>of</a:t>
            </a:r>
            <a:r>
              <a:rPr lang="de-DE" altLang="de-DE" dirty="0" smtClean="0"/>
              <a:t> </a:t>
            </a:r>
            <a:r>
              <a:rPr lang="de-DE" altLang="de-DE" dirty="0" err="1" smtClean="0"/>
              <a:t>the</a:t>
            </a:r>
            <a:r>
              <a:rPr lang="de-DE" altLang="de-DE" dirty="0" smtClean="0"/>
              <a:t> German </a:t>
            </a:r>
            <a:r>
              <a:rPr lang="de-DE" altLang="de-DE" dirty="0" err="1" smtClean="0"/>
              <a:t>Ordinance</a:t>
            </a:r>
            <a:r>
              <a:rPr lang="de-DE" altLang="de-DE" dirty="0" smtClean="0"/>
              <a:t> on </a:t>
            </a:r>
            <a:r>
              <a:rPr lang="de-DE" altLang="de-DE" dirty="0" err="1" smtClean="0"/>
              <a:t>industrial</a:t>
            </a:r>
            <a:r>
              <a:rPr lang="de-DE" altLang="de-DE" dirty="0" smtClean="0"/>
              <a:t> </a:t>
            </a:r>
            <a:r>
              <a:rPr lang="de-DE" altLang="de-DE" dirty="0" err="1" smtClean="0"/>
              <a:t>safety</a:t>
            </a:r>
            <a:r>
              <a:rPr lang="de-DE" altLang="de-DE" dirty="0" smtClean="0"/>
              <a:t> </a:t>
            </a:r>
            <a:r>
              <a:rPr lang="de-DE" altLang="de-DE" dirty="0" err="1" smtClean="0"/>
              <a:t>and</a:t>
            </a:r>
            <a:r>
              <a:rPr lang="de-DE" altLang="de-DE" dirty="0" smtClean="0"/>
              <a:t> </a:t>
            </a:r>
            <a:r>
              <a:rPr lang="de-DE" altLang="de-DE" dirty="0" err="1" smtClean="0"/>
              <a:t>health</a:t>
            </a:r>
            <a:endParaRPr lang="de-DE" altLang="de-DE" dirty="0" smtClean="0"/>
          </a:p>
          <a:p>
            <a:pPr lvl="1" eaLnBrk="1" hangingPunct="1"/>
            <a:r>
              <a:rPr lang="de-DE" altLang="de-DE" dirty="0" err="1" smtClean="0"/>
              <a:t>Employer's</a:t>
            </a:r>
            <a:r>
              <a:rPr lang="de-DE" altLang="de-DE" dirty="0" smtClean="0"/>
              <a:t> </a:t>
            </a:r>
            <a:r>
              <a:rPr lang="de-DE" altLang="de-DE" dirty="0" err="1" smtClean="0"/>
              <a:t>duties</a:t>
            </a:r>
            <a:endParaRPr lang="de-DE" altLang="de-DE" dirty="0" smtClean="0"/>
          </a:p>
          <a:p>
            <a:pPr lvl="1" eaLnBrk="1" hangingPunct="1"/>
            <a:r>
              <a:rPr lang="de-DE" altLang="de-DE" dirty="0" err="1" smtClean="0"/>
              <a:t>Employee's</a:t>
            </a:r>
            <a:r>
              <a:rPr lang="de-DE" altLang="de-DE" dirty="0" smtClean="0"/>
              <a:t> </a:t>
            </a:r>
            <a:r>
              <a:rPr lang="de-DE" altLang="de-DE" dirty="0" err="1" smtClean="0"/>
              <a:t>duties</a:t>
            </a:r>
            <a:endParaRPr lang="de-DE" altLang="de-DE" dirty="0" smtClean="0"/>
          </a:p>
          <a:p>
            <a:pPr eaLnBrk="1" hangingPunct="1"/>
            <a:r>
              <a:rPr lang="de-DE" altLang="de-DE" dirty="0" err="1" smtClean="0"/>
              <a:t>Monitoring</a:t>
            </a:r>
            <a:r>
              <a:rPr lang="de-DE" altLang="de-DE" dirty="0" smtClean="0"/>
              <a:t> </a:t>
            </a:r>
            <a:r>
              <a:rPr lang="de-DE" altLang="de-DE" dirty="0" err="1" smtClean="0"/>
              <a:t>implementation</a:t>
            </a:r>
            <a:endParaRPr lang="de-DE" altLang="de-DE" dirty="0" smtClean="0"/>
          </a:p>
          <a:p>
            <a:pPr eaLnBrk="1" hangingPunct="1"/>
            <a:r>
              <a:rPr lang="de-DE" altLang="de-DE" dirty="0" err="1" smtClean="0"/>
              <a:t>Further</a:t>
            </a:r>
            <a:r>
              <a:rPr lang="de-DE" altLang="de-DE" dirty="0" smtClean="0"/>
              <a:t> </a:t>
            </a:r>
            <a:r>
              <a:rPr lang="de-DE" altLang="de-DE" dirty="0" err="1" smtClean="0"/>
              <a:t>information</a:t>
            </a:r>
            <a:r>
              <a:rPr lang="de-DE" altLang="de-DE" dirty="0" smtClean="0"/>
              <a:t>: </a:t>
            </a:r>
            <a:r>
              <a:rPr lang="de-DE" altLang="de-DE" dirty="0" err="1" smtClean="0"/>
              <a:t>www.stop-defeating.org</a:t>
            </a:r>
            <a:endParaRPr lang="de-DE" altLang="de-DE" dirty="0" smtClean="0"/>
          </a:p>
        </p:txBody>
      </p:sp>
      <p:sp>
        <p:nvSpPr>
          <p:cNvPr id="17414"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861FDA52-3545-42AF-9D19-A7897F7D3498}"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18435"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22D0A52D-348C-4A08-BCAA-E6A76DDA863E}" type="slidenum">
              <a:rPr lang="de-DE" altLang="de-DE" sz="1300" b="0" smtClean="0">
                <a:solidFill>
                  <a:schemeClr val="bg1"/>
                </a:solidFill>
              </a:rPr>
              <a:pPr/>
              <a:t>16</a:t>
            </a:fld>
            <a:endParaRPr lang="de-DE" altLang="de-DE" sz="1300" b="0" smtClean="0">
              <a:solidFill>
                <a:schemeClr val="bg1"/>
              </a:solidFill>
            </a:endParaRPr>
          </a:p>
        </p:txBody>
      </p:sp>
      <p:sp>
        <p:nvSpPr>
          <p:cNvPr id="18436" name="Rectangle 4"/>
          <p:cNvSpPr>
            <a:spLocks noGrp="1" noChangeArrowheads="1"/>
          </p:cNvSpPr>
          <p:nvPr>
            <p:ph type="title"/>
          </p:nvPr>
        </p:nvSpPr>
        <p:spPr/>
        <p:txBody>
          <a:bodyPr/>
          <a:lstStyle/>
          <a:p>
            <a:pPr eaLnBrk="1" hangingPunct="1"/>
            <a:r>
              <a:rPr lang="de-DE" altLang="de-DE" smtClean="0"/>
              <a:t>Pooling of experience between participants</a:t>
            </a:r>
          </a:p>
        </p:txBody>
      </p:sp>
      <p:sp>
        <p:nvSpPr>
          <p:cNvPr id="18437" name="Rectangle 5"/>
          <p:cNvSpPr>
            <a:spLocks noGrp="1" noChangeArrowheads="1"/>
          </p:cNvSpPr>
          <p:nvPr>
            <p:ph type="body" idx="1"/>
          </p:nvPr>
        </p:nvSpPr>
        <p:spPr>
          <a:xfrm>
            <a:off x="504825" y="2057400"/>
            <a:ext cx="8191500" cy="3009900"/>
          </a:xfrm>
        </p:spPr>
        <p:txBody>
          <a:bodyPr/>
          <a:lstStyle/>
          <a:p>
            <a:pPr eaLnBrk="1" hangingPunct="1"/>
            <a:r>
              <a:rPr lang="de-DE" altLang="de-DE" smtClean="0"/>
              <a:t>What examples of defeating have you already witnessed?</a:t>
            </a:r>
          </a:p>
          <a:p>
            <a:pPr eaLnBrk="1" hangingPunct="1"/>
            <a:endParaRPr lang="de-DE" altLang="de-DE" smtClean="0"/>
          </a:p>
          <a:p>
            <a:pPr eaLnBrk="1" hangingPunct="1"/>
            <a:r>
              <a:rPr lang="de-DE" altLang="de-DE" smtClean="0"/>
              <a:t>What do you suspect were the reasons?</a:t>
            </a:r>
          </a:p>
          <a:p>
            <a:pPr eaLnBrk="1" hangingPunct="1"/>
            <a:endParaRPr lang="de-DE" altLang="de-DE" smtClean="0"/>
          </a:p>
          <a:p>
            <a:pPr eaLnBrk="1" hangingPunct="1"/>
            <a:r>
              <a:rPr lang="de-DE" altLang="de-DE" smtClean="0"/>
              <a:t>How could the specific incentive to defeat protective equipment be eliminated?</a:t>
            </a:r>
          </a:p>
          <a:p>
            <a:pPr eaLnBrk="1" hangingPunct="1"/>
            <a:endParaRPr lang="de-DE" altLang="de-DE" smtClean="0"/>
          </a:p>
          <a:p>
            <a:pPr eaLnBrk="1" hangingPunct="1"/>
            <a:r>
              <a:rPr lang="de-DE" altLang="de-DE" smtClean="0"/>
              <a:t>etc. </a:t>
            </a:r>
          </a:p>
          <a:p>
            <a:pPr eaLnBrk="1" hangingPunct="1"/>
            <a:endParaRPr lang="de-DE" altLang="de-DE" smtClean="0"/>
          </a:p>
        </p:txBody>
      </p:sp>
      <p:sp>
        <p:nvSpPr>
          <p:cNvPr id="18438"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5B75A3C6-36AB-49E8-9C7E-C816DA21B736}"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ußzeilenplatzhalter 3"/>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19459" name="Foliennummernplatzhalter 4"/>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3C8D72F5-BBF7-43CA-9D92-DF0E30AFFDAB}" type="slidenum">
              <a:rPr lang="de-DE" altLang="de-DE" sz="1300" b="0" smtClean="0">
                <a:solidFill>
                  <a:schemeClr val="bg1"/>
                </a:solidFill>
              </a:rPr>
              <a:pPr/>
              <a:t>17</a:t>
            </a:fld>
            <a:endParaRPr lang="de-DE" altLang="de-DE" sz="1300" b="0" smtClean="0">
              <a:solidFill>
                <a:schemeClr val="bg1"/>
              </a:solidFill>
            </a:endParaRPr>
          </a:p>
        </p:txBody>
      </p:sp>
      <p:sp>
        <p:nvSpPr>
          <p:cNvPr id="19460" name="Line 3"/>
          <p:cNvSpPr>
            <a:spLocks noChangeShapeType="1"/>
          </p:cNvSpPr>
          <p:nvPr/>
        </p:nvSpPr>
        <p:spPr bwMode="auto">
          <a:xfrm>
            <a:off x="395288" y="5516563"/>
            <a:ext cx="8353425"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61" name="Text Box 4"/>
          <p:cNvSpPr txBox="1">
            <a:spLocks noChangeArrowheads="1"/>
          </p:cNvSpPr>
          <p:nvPr/>
        </p:nvSpPr>
        <p:spPr bwMode="auto">
          <a:xfrm>
            <a:off x="827088" y="5661025"/>
            <a:ext cx="2555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a:solidFill>
                  <a:schemeClr val="tx1"/>
                </a:solidFill>
              </a:rPr>
              <a:t>Design</a:t>
            </a:r>
          </a:p>
        </p:txBody>
      </p:sp>
      <p:sp>
        <p:nvSpPr>
          <p:cNvPr id="19462" name="Text Box 5"/>
          <p:cNvSpPr txBox="1">
            <a:spLocks noChangeArrowheads="1"/>
          </p:cNvSpPr>
          <p:nvPr/>
        </p:nvSpPr>
        <p:spPr bwMode="auto">
          <a:xfrm>
            <a:off x="5651500" y="5661025"/>
            <a:ext cx="14954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a:solidFill>
                  <a:schemeClr val="tx1"/>
                </a:solidFill>
              </a:rPr>
              <a:t>Operation</a:t>
            </a:r>
          </a:p>
        </p:txBody>
      </p:sp>
      <p:grpSp>
        <p:nvGrpSpPr>
          <p:cNvPr id="19463" name="Group 6"/>
          <p:cNvGrpSpPr>
            <a:grpSpLocks/>
          </p:cNvGrpSpPr>
          <p:nvPr/>
        </p:nvGrpSpPr>
        <p:grpSpPr bwMode="auto">
          <a:xfrm>
            <a:off x="3357563" y="3789363"/>
            <a:ext cx="2857499" cy="2230437"/>
            <a:chOff x="1843" y="2387"/>
            <a:chExt cx="1800" cy="1405"/>
          </a:xfrm>
        </p:grpSpPr>
        <p:sp>
          <p:nvSpPr>
            <p:cNvPr id="19473" name="Text Box 7"/>
            <p:cNvSpPr txBox="1">
              <a:spLocks noChangeArrowheads="1"/>
            </p:cNvSpPr>
            <p:nvPr/>
          </p:nvSpPr>
          <p:spPr bwMode="auto">
            <a:xfrm>
              <a:off x="1843" y="2387"/>
              <a:ext cx="1800" cy="2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2000" dirty="0" err="1"/>
                <a:t>Placing</a:t>
              </a:r>
              <a:r>
                <a:rPr lang="de-DE" altLang="de-DE" sz="2000" dirty="0"/>
                <a:t> on </a:t>
              </a:r>
              <a:r>
                <a:rPr lang="de-DE" altLang="de-DE" sz="2000" dirty="0" err="1"/>
                <a:t>the</a:t>
              </a:r>
              <a:r>
                <a:rPr lang="de-DE" altLang="de-DE" sz="2000" dirty="0"/>
                <a:t> </a:t>
              </a:r>
              <a:r>
                <a:rPr lang="de-DE" altLang="de-DE" sz="2000" dirty="0" err="1"/>
                <a:t>market</a:t>
              </a:r>
              <a:endParaRPr lang="de-DE" altLang="de-DE" sz="2000" dirty="0"/>
            </a:p>
          </p:txBody>
        </p:sp>
        <p:sp>
          <p:nvSpPr>
            <p:cNvPr id="19474" name="Text Box 8"/>
            <p:cNvSpPr txBox="1">
              <a:spLocks noChangeArrowheads="1"/>
            </p:cNvSpPr>
            <p:nvPr/>
          </p:nvSpPr>
          <p:spPr bwMode="auto">
            <a:xfrm>
              <a:off x="2517" y="3158"/>
              <a:ext cx="249" cy="6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6000">
                  <a:solidFill>
                    <a:schemeClr val="tx1"/>
                  </a:solidFill>
                </a:rPr>
                <a:t>/</a:t>
              </a:r>
            </a:p>
          </p:txBody>
        </p:sp>
        <p:sp>
          <p:nvSpPr>
            <p:cNvPr id="19475" name="Line 9"/>
            <p:cNvSpPr>
              <a:spLocks noChangeShapeType="1"/>
            </p:cNvSpPr>
            <p:nvPr/>
          </p:nvSpPr>
          <p:spPr bwMode="auto">
            <a:xfrm>
              <a:off x="2653" y="2704"/>
              <a:ext cx="0" cy="49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9464" name="Group 10"/>
          <p:cNvGrpSpPr>
            <a:grpSpLocks/>
          </p:cNvGrpSpPr>
          <p:nvPr/>
        </p:nvGrpSpPr>
        <p:grpSpPr bwMode="auto">
          <a:xfrm rot="1889169">
            <a:off x="4643438" y="2708275"/>
            <a:ext cx="4643437" cy="1368425"/>
            <a:chOff x="-159" y="1661"/>
            <a:chExt cx="2925" cy="862"/>
          </a:xfrm>
        </p:grpSpPr>
        <p:sp>
          <p:nvSpPr>
            <p:cNvPr id="19471" name="Text Box 11"/>
            <p:cNvSpPr txBox="1">
              <a:spLocks noChangeArrowheads="1"/>
            </p:cNvSpPr>
            <p:nvPr/>
          </p:nvSpPr>
          <p:spPr bwMode="auto">
            <a:xfrm>
              <a:off x="157" y="1751"/>
              <a:ext cx="2382"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a:t>Responsibility:</a:t>
              </a:r>
            </a:p>
            <a:p>
              <a:r>
                <a:rPr lang="de-DE" altLang="de-DE"/>
                <a:t>Machine operator</a:t>
              </a:r>
            </a:p>
          </p:txBody>
        </p:sp>
        <p:sp>
          <p:nvSpPr>
            <p:cNvPr id="19472" name="Oval 12"/>
            <p:cNvSpPr>
              <a:spLocks noChangeArrowheads="1"/>
            </p:cNvSpPr>
            <p:nvPr/>
          </p:nvSpPr>
          <p:spPr bwMode="auto">
            <a:xfrm>
              <a:off x="-159" y="1661"/>
              <a:ext cx="2925" cy="86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endParaRPr lang="de-DE" altLang="de-DE"/>
            </a:p>
          </p:txBody>
        </p:sp>
      </p:grpSp>
      <p:grpSp>
        <p:nvGrpSpPr>
          <p:cNvPr id="19465" name="Group 13"/>
          <p:cNvGrpSpPr>
            <a:grpSpLocks/>
          </p:cNvGrpSpPr>
          <p:nvPr/>
        </p:nvGrpSpPr>
        <p:grpSpPr bwMode="auto">
          <a:xfrm rot="-1785612">
            <a:off x="0" y="2636838"/>
            <a:ext cx="4643438" cy="1368425"/>
            <a:chOff x="-159" y="1661"/>
            <a:chExt cx="2925" cy="862"/>
          </a:xfrm>
        </p:grpSpPr>
        <p:sp>
          <p:nvSpPr>
            <p:cNvPr id="19469" name="Text Box 14"/>
            <p:cNvSpPr txBox="1">
              <a:spLocks noChangeArrowheads="1"/>
            </p:cNvSpPr>
            <p:nvPr/>
          </p:nvSpPr>
          <p:spPr bwMode="auto">
            <a:xfrm>
              <a:off x="45" y="1749"/>
              <a:ext cx="2701"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dirty="0" err="1"/>
                <a:t>Responsibility</a:t>
              </a:r>
              <a:r>
                <a:rPr lang="de-DE" altLang="de-DE" dirty="0"/>
                <a:t>:</a:t>
              </a:r>
            </a:p>
            <a:p>
              <a:r>
                <a:rPr lang="de-DE" altLang="de-DE" dirty="0" err="1"/>
                <a:t>Machine</a:t>
              </a:r>
              <a:r>
                <a:rPr lang="de-DE" altLang="de-DE" dirty="0"/>
                <a:t> </a:t>
              </a:r>
              <a:r>
                <a:rPr lang="de-DE" altLang="de-DE" dirty="0" err="1"/>
                <a:t>manufacturer</a:t>
              </a:r>
              <a:endParaRPr lang="de-DE" altLang="de-DE" dirty="0"/>
            </a:p>
          </p:txBody>
        </p:sp>
        <p:sp>
          <p:nvSpPr>
            <p:cNvPr id="19470" name="Oval 15"/>
            <p:cNvSpPr>
              <a:spLocks noChangeArrowheads="1"/>
            </p:cNvSpPr>
            <p:nvPr/>
          </p:nvSpPr>
          <p:spPr bwMode="auto">
            <a:xfrm>
              <a:off x="-159" y="1661"/>
              <a:ext cx="2925" cy="86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endParaRPr lang="de-DE" altLang="de-DE"/>
            </a:p>
          </p:txBody>
        </p:sp>
      </p:grpSp>
      <p:sp>
        <p:nvSpPr>
          <p:cNvPr id="19466" name="Text Box 16"/>
          <p:cNvSpPr txBox="1">
            <a:spLocks noChangeArrowheads="1"/>
          </p:cNvSpPr>
          <p:nvPr/>
        </p:nvSpPr>
        <p:spPr bwMode="auto">
          <a:xfrm>
            <a:off x="7812088" y="5661025"/>
            <a:ext cx="16979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800" dirty="0" smtClean="0">
                <a:solidFill>
                  <a:schemeClr val="tx1"/>
                </a:solidFill>
              </a:rPr>
              <a:t>Life cycle</a:t>
            </a:r>
            <a:endParaRPr lang="de-DE" altLang="de-DE" sz="1800" dirty="0">
              <a:solidFill>
                <a:schemeClr val="tx1"/>
              </a:solidFill>
            </a:endParaRPr>
          </a:p>
        </p:txBody>
      </p:sp>
      <p:sp>
        <p:nvSpPr>
          <p:cNvPr id="19467" name="Rectangle 17"/>
          <p:cNvSpPr>
            <a:spLocks noGrp="1" noChangeArrowheads="1"/>
          </p:cNvSpPr>
          <p:nvPr>
            <p:ph type="title"/>
          </p:nvPr>
        </p:nvSpPr>
        <p:spPr/>
        <p:txBody>
          <a:bodyPr/>
          <a:lstStyle/>
          <a:p>
            <a:pPr eaLnBrk="1" hangingPunct="1"/>
            <a:r>
              <a:rPr lang="de-DE" altLang="de-DE" smtClean="0"/>
              <a:t>Legal situation</a:t>
            </a:r>
          </a:p>
        </p:txBody>
      </p:sp>
      <p:sp>
        <p:nvSpPr>
          <p:cNvPr id="19468"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BFB3CBE8-1BC7-4861-8644-090C079F6C17}"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3"/>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20483" name="Foliennummernplatzhalter 4"/>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98B90273-4C1B-43F7-8FD8-3ED9DC880E57}" type="slidenum">
              <a:rPr lang="de-DE" altLang="de-DE" sz="1300" b="0" smtClean="0">
                <a:solidFill>
                  <a:schemeClr val="bg1"/>
                </a:solidFill>
              </a:rPr>
              <a:pPr/>
              <a:t>18</a:t>
            </a:fld>
            <a:endParaRPr lang="de-DE" altLang="de-DE" sz="1300" b="0" smtClean="0">
              <a:solidFill>
                <a:schemeClr val="bg1"/>
              </a:solidFill>
            </a:endParaRPr>
          </a:p>
        </p:txBody>
      </p:sp>
      <p:sp>
        <p:nvSpPr>
          <p:cNvPr id="20484" name="Rectangle 2"/>
          <p:cNvSpPr>
            <a:spLocks noGrp="1" noChangeArrowheads="1"/>
          </p:cNvSpPr>
          <p:nvPr>
            <p:ph type="title"/>
          </p:nvPr>
        </p:nvSpPr>
        <p:spPr/>
        <p:txBody>
          <a:bodyPr/>
          <a:lstStyle/>
          <a:p>
            <a:pPr eaLnBrk="1" hangingPunct="1"/>
            <a:r>
              <a:rPr lang="de-DE" altLang="de-DE" smtClean="0"/>
              <a:t>Legal situation of the machine manufacturer</a:t>
            </a:r>
          </a:p>
        </p:txBody>
      </p:sp>
      <p:sp>
        <p:nvSpPr>
          <p:cNvPr id="20486" name="AutoShape 5"/>
          <p:cNvSpPr>
            <a:spLocks noChangeArrowheads="1"/>
          </p:cNvSpPr>
          <p:nvPr/>
        </p:nvSpPr>
        <p:spPr bwMode="auto">
          <a:xfrm rot="16200000" flipH="1">
            <a:off x="1223963" y="2960688"/>
            <a:ext cx="792162" cy="5762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499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490" name="Textfeld 1"/>
          <p:cNvSpPr txBox="1">
            <a:spLocks noChangeArrowheads="1"/>
          </p:cNvSpPr>
          <p:nvPr/>
        </p:nvSpPr>
        <p:spPr bwMode="auto">
          <a:xfrm>
            <a:off x="785786" y="3786190"/>
            <a:ext cx="785818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400" dirty="0" err="1"/>
              <a:t>9th</a:t>
            </a:r>
            <a:r>
              <a:rPr lang="de-DE" altLang="de-DE" sz="2400" dirty="0"/>
              <a:t> </a:t>
            </a:r>
            <a:r>
              <a:rPr lang="de-DE" altLang="de-DE" sz="2400" dirty="0" err="1"/>
              <a:t>Ordinance</a:t>
            </a:r>
            <a:r>
              <a:rPr lang="de-DE" altLang="de-DE" sz="2400" dirty="0"/>
              <a:t> </a:t>
            </a:r>
            <a:r>
              <a:rPr lang="de-DE" altLang="de-DE" sz="2400" dirty="0" err="1"/>
              <a:t>under</a:t>
            </a:r>
            <a:r>
              <a:rPr lang="de-DE" altLang="de-DE" sz="2400" dirty="0"/>
              <a:t> </a:t>
            </a:r>
            <a:r>
              <a:rPr lang="de-DE" altLang="de-DE" sz="2400" dirty="0" err="1"/>
              <a:t>the</a:t>
            </a:r>
            <a:r>
              <a:rPr lang="de-DE" altLang="de-DE" sz="2400" dirty="0"/>
              <a:t> German </a:t>
            </a:r>
            <a:r>
              <a:rPr lang="de-DE" altLang="de-DE" sz="2400" dirty="0" err="1"/>
              <a:t>equipment</a:t>
            </a:r>
            <a:r>
              <a:rPr lang="de-DE" altLang="de-DE" sz="2400" dirty="0"/>
              <a:t> </a:t>
            </a:r>
            <a:r>
              <a:rPr lang="de-DE" altLang="de-DE" sz="2400" dirty="0" err="1"/>
              <a:t>and</a:t>
            </a:r>
            <a:r>
              <a:rPr lang="de-DE" altLang="de-DE" sz="2400" dirty="0"/>
              <a:t> </a:t>
            </a:r>
            <a:r>
              <a:rPr lang="de-DE" altLang="de-DE" sz="2400" dirty="0" err="1"/>
              <a:t>product</a:t>
            </a:r>
            <a:r>
              <a:rPr lang="de-DE" altLang="de-DE" sz="2400" dirty="0"/>
              <a:t> </a:t>
            </a:r>
            <a:r>
              <a:rPr lang="de-DE" altLang="de-DE" sz="2400" dirty="0" err="1"/>
              <a:t>safety</a:t>
            </a:r>
            <a:r>
              <a:rPr lang="de-DE" altLang="de-DE" sz="2400" dirty="0"/>
              <a:t> </a:t>
            </a:r>
            <a:r>
              <a:rPr lang="de-DE" altLang="de-DE" sz="2400" dirty="0" err="1"/>
              <a:t>act</a:t>
            </a:r>
            <a:r>
              <a:rPr lang="de-DE" altLang="de-DE" sz="2400" dirty="0"/>
              <a:t> (</a:t>
            </a:r>
            <a:r>
              <a:rPr lang="de-DE" altLang="de-DE" sz="2400" dirty="0" err="1"/>
              <a:t>9th</a:t>
            </a:r>
            <a:r>
              <a:rPr lang="de-DE" altLang="de-DE" sz="2400" dirty="0"/>
              <a:t> </a:t>
            </a:r>
            <a:r>
              <a:rPr lang="de-DE" altLang="de-DE" sz="2400" dirty="0" err="1"/>
              <a:t>GPSGV</a:t>
            </a:r>
            <a:r>
              <a:rPr lang="de-DE" altLang="de-DE" sz="2400" dirty="0"/>
              <a:t>)</a:t>
            </a:r>
          </a:p>
        </p:txBody>
      </p:sp>
      <p:sp>
        <p:nvSpPr>
          <p:cNvPr id="20491"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9FB043F8-A210-4704-BFCD-B89418A85FF9}" type="datetime1">
              <a:rPr lang="de-DE" altLang="de-DE" sz="1300" b="0" smtClean="0">
                <a:solidFill>
                  <a:schemeClr val="bg1"/>
                </a:solidFill>
              </a:rPr>
              <a:pPr/>
              <a:t>30.03.2016</a:t>
            </a:fld>
            <a:endParaRPr lang="de-DE" altLang="de-DE" sz="1300" b="0" smtClean="0">
              <a:solidFill>
                <a:schemeClr val="bg1"/>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465" y="2330132"/>
            <a:ext cx="6823148" cy="1045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4761203"/>
            <a:ext cx="9066079" cy="900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ußzeilenplatzhalter 3"/>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21507" name="Foliennummernplatzhalter 4"/>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9F4E090E-EE7A-49B1-8377-DA043150B8CF}" type="slidenum">
              <a:rPr lang="de-DE" altLang="de-DE" sz="1300" b="0" smtClean="0">
                <a:solidFill>
                  <a:schemeClr val="bg1"/>
                </a:solidFill>
              </a:rPr>
              <a:pPr/>
              <a:t>19</a:t>
            </a:fld>
            <a:endParaRPr lang="de-DE" altLang="de-DE" sz="1300" b="0" smtClean="0">
              <a:solidFill>
                <a:schemeClr val="bg1"/>
              </a:solidFill>
            </a:endParaRPr>
          </a:p>
        </p:txBody>
      </p:sp>
      <p:sp>
        <p:nvSpPr>
          <p:cNvPr id="21508" name="Rectangle 2"/>
          <p:cNvSpPr>
            <a:spLocks noGrp="1" noChangeArrowheads="1"/>
          </p:cNvSpPr>
          <p:nvPr>
            <p:ph type="title"/>
          </p:nvPr>
        </p:nvSpPr>
        <p:spPr/>
        <p:txBody>
          <a:bodyPr/>
          <a:lstStyle/>
          <a:p>
            <a:pPr eaLnBrk="1" hangingPunct="1"/>
            <a:r>
              <a:rPr lang="de-DE" altLang="de-DE" smtClean="0"/>
              <a:t>Legal situation of the machine operator</a:t>
            </a:r>
          </a:p>
        </p:txBody>
      </p:sp>
      <p:sp>
        <p:nvSpPr>
          <p:cNvPr id="21509" name="AutoShape 3"/>
          <p:cNvSpPr>
            <a:spLocks noChangeArrowheads="1"/>
          </p:cNvSpPr>
          <p:nvPr/>
        </p:nvSpPr>
        <p:spPr bwMode="auto">
          <a:xfrm rot="16200000" flipH="1">
            <a:off x="669084" y="3752974"/>
            <a:ext cx="792163" cy="5762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499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511" name="Textfeld 1"/>
          <p:cNvSpPr txBox="1">
            <a:spLocks noChangeArrowheads="1"/>
          </p:cNvSpPr>
          <p:nvPr/>
        </p:nvSpPr>
        <p:spPr bwMode="auto">
          <a:xfrm>
            <a:off x="755650" y="4622800"/>
            <a:ext cx="4751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400"/>
              <a:t>German Ordinance on industrial safety and health</a:t>
            </a:r>
          </a:p>
        </p:txBody>
      </p:sp>
      <p:sp>
        <p:nvSpPr>
          <p:cNvPr id="21512" name="Textfeld 2"/>
          <p:cNvSpPr txBox="1">
            <a:spLocks noChangeArrowheads="1"/>
          </p:cNvSpPr>
          <p:nvPr/>
        </p:nvSpPr>
        <p:spPr bwMode="auto">
          <a:xfrm>
            <a:off x="755650" y="5084763"/>
            <a:ext cx="7632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000" b="0">
                <a:solidFill>
                  <a:schemeClr val="tx1"/>
                </a:solidFill>
              </a:rPr>
              <a:t>The employer must ensure that the required protective or safety equipment cannot easily be defeated or bypassed</a:t>
            </a:r>
          </a:p>
        </p:txBody>
      </p:sp>
      <p:sp>
        <p:nvSpPr>
          <p:cNvPr id="21513"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8ADDD733-2C8C-438B-9C02-AAED67A788B3}" type="datetime1">
              <a:rPr lang="de-DE" altLang="de-DE" sz="1300" b="0" smtClean="0">
                <a:solidFill>
                  <a:schemeClr val="bg1"/>
                </a:solidFill>
              </a:rPr>
              <a:pPr/>
              <a:t>30.03.2016</a:t>
            </a:fld>
            <a:endParaRPr lang="de-DE" altLang="de-DE" sz="1300" b="0" smtClean="0">
              <a:solidFill>
                <a:schemeClr val="bg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62175"/>
            <a:ext cx="8389937"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4099"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1AA11D63-BE07-4191-A3F3-8A87FE87DE4C}" type="slidenum">
              <a:rPr lang="de-DE" altLang="de-DE" sz="1300" b="0" smtClean="0">
                <a:solidFill>
                  <a:schemeClr val="bg1"/>
                </a:solidFill>
              </a:rPr>
              <a:pPr/>
              <a:t>2</a:t>
            </a:fld>
            <a:endParaRPr lang="de-DE" altLang="de-DE" sz="1300" b="0" smtClean="0">
              <a:solidFill>
                <a:schemeClr val="bg1"/>
              </a:solidFill>
            </a:endParaRPr>
          </a:p>
        </p:txBody>
      </p:sp>
      <p:sp>
        <p:nvSpPr>
          <p:cNvPr id="4100" name="Rectangle 2"/>
          <p:cNvSpPr>
            <a:spLocks noGrp="1" noChangeArrowheads="1"/>
          </p:cNvSpPr>
          <p:nvPr>
            <p:ph type="title"/>
          </p:nvPr>
        </p:nvSpPr>
        <p:spPr/>
        <p:txBody>
          <a:bodyPr/>
          <a:lstStyle/>
          <a:p>
            <a:pPr eaLnBrk="1" hangingPunct="1"/>
            <a:r>
              <a:rPr lang="de-DE" altLang="de-DE" smtClean="0"/>
              <a:t>Definition of defeating </a:t>
            </a:r>
          </a:p>
        </p:txBody>
      </p:sp>
      <p:sp>
        <p:nvSpPr>
          <p:cNvPr id="4101" name="Rectangle 3"/>
          <p:cNvSpPr>
            <a:spLocks noGrp="1" noChangeArrowheads="1"/>
          </p:cNvSpPr>
          <p:nvPr>
            <p:ph type="body" idx="1"/>
          </p:nvPr>
        </p:nvSpPr>
        <p:spPr>
          <a:xfrm>
            <a:off x="504825" y="2057400"/>
            <a:ext cx="8191500" cy="1219200"/>
          </a:xfrm>
        </p:spPr>
        <p:txBody>
          <a:bodyPr/>
          <a:lstStyle/>
          <a:p>
            <a:pPr eaLnBrk="1" hangingPunct="1"/>
            <a:r>
              <a:rPr lang="de-DE" altLang="de-DE" sz="2000" smtClean="0"/>
              <a:t>Defeating, or tampering, is defined in the HVBG Report as the rendering inoperative of protective devices with the result that a machine is used in a manner not intended by the designer or without the necessary safety measures.</a:t>
            </a:r>
          </a:p>
        </p:txBody>
      </p:sp>
      <p:pic>
        <p:nvPicPr>
          <p:cNvPr id="4102" name="Picture 4" descr="Manipulatio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4092575"/>
            <a:ext cx="29559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descr="CN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094163"/>
            <a:ext cx="3240088"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6"/>
          <p:cNvSpPr txBox="1">
            <a:spLocks noChangeArrowheads="1"/>
          </p:cNvSpPr>
          <p:nvPr/>
        </p:nvSpPr>
        <p:spPr bwMode="auto">
          <a:xfrm>
            <a:off x="1166813" y="3698875"/>
            <a:ext cx="13985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100">
                <a:solidFill>
                  <a:srgbClr val="555555"/>
                </a:solidFill>
              </a:rPr>
              <a:t>Machine</a:t>
            </a:r>
          </a:p>
        </p:txBody>
      </p:sp>
      <p:sp>
        <p:nvSpPr>
          <p:cNvPr id="4105" name="Text Box 7"/>
          <p:cNvSpPr txBox="1">
            <a:spLocks noChangeArrowheads="1"/>
          </p:cNvSpPr>
          <p:nvPr/>
        </p:nvSpPr>
        <p:spPr bwMode="auto">
          <a:xfrm>
            <a:off x="5913438" y="3678238"/>
            <a:ext cx="25130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100">
                <a:solidFill>
                  <a:srgbClr val="555555"/>
                </a:solidFill>
              </a:rPr>
              <a:t>Protective equipment</a:t>
            </a:r>
          </a:p>
        </p:txBody>
      </p:sp>
      <p:sp>
        <p:nvSpPr>
          <p:cNvPr id="4106" name="Text Box 8"/>
          <p:cNvSpPr txBox="1">
            <a:spLocks noChangeArrowheads="1"/>
          </p:cNvSpPr>
          <p:nvPr/>
        </p:nvSpPr>
        <p:spPr bwMode="auto">
          <a:xfrm rot="-1136120">
            <a:off x="4119211" y="3941884"/>
            <a:ext cx="165504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100" dirty="0" err="1">
                <a:solidFill>
                  <a:srgbClr val="555555"/>
                </a:solidFill>
              </a:rPr>
              <a:t>Machinery</a:t>
            </a:r>
            <a:r>
              <a:rPr lang="de-DE" altLang="de-DE" sz="2100" dirty="0">
                <a:solidFill>
                  <a:srgbClr val="555555"/>
                </a:solidFill>
              </a:rPr>
              <a:t> </a:t>
            </a:r>
            <a:r>
              <a:rPr lang="de-DE" altLang="de-DE" sz="2100" dirty="0" err="1">
                <a:solidFill>
                  <a:srgbClr val="555555"/>
                </a:solidFill>
              </a:rPr>
              <a:t>Directive</a:t>
            </a:r>
            <a:endParaRPr lang="de-DE" altLang="de-DE" sz="2100" dirty="0">
              <a:solidFill>
                <a:srgbClr val="555555"/>
              </a:solidFill>
            </a:endParaRPr>
          </a:p>
        </p:txBody>
      </p:sp>
      <p:sp>
        <p:nvSpPr>
          <p:cNvPr id="4107" name="Text Box 9"/>
          <p:cNvSpPr txBox="1">
            <a:spLocks noChangeArrowheads="1"/>
          </p:cNvSpPr>
          <p:nvPr/>
        </p:nvSpPr>
        <p:spPr bwMode="auto">
          <a:xfrm rot="-1136120">
            <a:off x="3794125" y="4889500"/>
            <a:ext cx="1476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100">
                <a:solidFill>
                  <a:srgbClr val="555555"/>
                </a:solidFill>
              </a:rPr>
              <a:t>ISO</a:t>
            </a:r>
            <a:r>
              <a:rPr lang="de-DE" altLang="de-DE" sz="2400">
                <a:solidFill>
                  <a:schemeClr val="tx1"/>
                </a:solidFill>
                <a:latin typeface="Futura Hv BT" pitchFamily="34" charset="0"/>
              </a:rPr>
              <a:t> </a:t>
            </a:r>
            <a:r>
              <a:rPr lang="de-DE" altLang="de-DE" sz="2100">
                <a:solidFill>
                  <a:srgbClr val="555555"/>
                </a:solidFill>
              </a:rPr>
              <a:t>12100</a:t>
            </a:r>
          </a:p>
        </p:txBody>
      </p:sp>
      <p:sp>
        <p:nvSpPr>
          <p:cNvPr id="4108" name="Text Box 10"/>
          <p:cNvSpPr txBox="1">
            <a:spLocks noChangeArrowheads="1"/>
          </p:cNvSpPr>
          <p:nvPr/>
        </p:nvSpPr>
        <p:spPr bwMode="auto">
          <a:xfrm rot="-1136120">
            <a:off x="3881438" y="5610225"/>
            <a:ext cx="145415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100">
                <a:solidFill>
                  <a:srgbClr val="555555"/>
                </a:solidFill>
              </a:rPr>
              <a:t>ISO 14119</a:t>
            </a:r>
          </a:p>
        </p:txBody>
      </p:sp>
      <p:sp>
        <p:nvSpPr>
          <p:cNvPr id="4109" name="Textfeld 9"/>
          <p:cNvSpPr txBox="1">
            <a:spLocks noChangeArrowheads="1"/>
          </p:cNvSpPr>
          <p:nvPr/>
        </p:nvSpPr>
        <p:spPr bwMode="auto">
          <a:xfrm>
            <a:off x="4211638" y="6092825"/>
            <a:ext cx="1238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Lüken/HVBG</a:t>
            </a:r>
          </a:p>
        </p:txBody>
      </p:sp>
      <p:sp>
        <p:nvSpPr>
          <p:cNvPr id="4110"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2E04B28B-AB6B-43C6-AB3D-544C696869BB}"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de-DE" altLang="de-DE" smtClean="0"/>
              <a:t>Accident at Hero-Glas</a:t>
            </a:r>
          </a:p>
        </p:txBody>
      </p:sp>
      <p:sp>
        <p:nvSpPr>
          <p:cNvPr id="22531" name="Fußzeilenplatzhalter 3"/>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22532" name="Foliennummernplatzhalter 4"/>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D532D6AE-F411-48BA-80CB-0621D2AFE475}" type="slidenum">
              <a:rPr lang="de-DE" altLang="de-DE" sz="1300" b="0" smtClean="0">
                <a:solidFill>
                  <a:schemeClr val="bg1"/>
                </a:solidFill>
              </a:rPr>
              <a:pPr/>
              <a:t>20</a:t>
            </a:fld>
            <a:endParaRPr lang="de-DE" altLang="de-DE" sz="1300" b="0" smtClean="0">
              <a:solidFill>
                <a:schemeClr val="bg1"/>
              </a:solidFill>
            </a:endParaRPr>
          </a:p>
        </p:txBody>
      </p:sp>
      <p:sp>
        <p:nvSpPr>
          <p:cNvPr id="22533" name="Textfeld 5"/>
          <p:cNvSpPr txBox="1">
            <a:spLocks noChangeArrowheads="1"/>
          </p:cNvSpPr>
          <p:nvPr/>
        </p:nvSpPr>
        <p:spPr bwMode="auto">
          <a:xfrm>
            <a:off x="539750" y="2060575"/>
            <a:ext cx="802005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spcAft>
                <a:spcPts val="600"/>
              </a:spcAft>
              <a:buFont typeface="Arial" charset="0"/>
              <a:buChar char="•"/>
            </a:pPr>
            <a:r>
              <a:rPr lang="de-DE" altLang="de-DE" sz="2400" b="0" dirty="0">
                <a:solidFill>
                  <a:schemeClr val="tx1"/>
                </a:solidFill>
              </a:rPr>
              <a:t>Trainee dies </a:t>
            </a:r>
            <a:r>
              <a:rPr lang="de-DE" altLang="de-DE" sz="2400" b="0" dirty="0" err="1">
                <a:solidFill>
                  <a:schemeClr val="tx1"/>
                </a:solidFill>
              </a:rPr>
              <a:t>as</a:t>
            </a:r>
            <a:r>
              <a:rPr lang="de-DE" altLang="de-DE" sz="2400" b="0" dirty="0">
                <a:solidFill>
                  <a:schemeClr val="tx1"/>
                </a:solidFill>
              </a:rPr>
              <a:t> a </a:t>
            </a:r>
            <a:r>
              <a:rPr lang="de-DE" altLang="de-DE" sz="2400" b="0" dirty="0" err="1">
                <a:solidFill>
                  <a:schemeClr val="tx1"/>
                </a:solidFill>
              </a:rPr>
              <a:t>result</a:t>
            </a:r>
            <a:r>
              <a:rPr lang="de-DE" altLang="de-DE" sz="2400" b="0" dirty="0">
                <a:solidFill>
                  <a:schemeClr val="tx1"/>
                </a:solidFill>
              </a:rPr>
              <a:t> </a:t>
            </a:r>
            <a:r>
              <a:rPr lang="de-DE" altLang="de-DE" sz="2400" b="0" dirty="0" err="1">
                <a:solidFill>
                  <a:schemeClr val="tx1"/>
                </a:solidFill>
              </a:rPr>
              <a:t>of</a:t>
            </a:r>
            <a:r>
              <a:rPr lang="de-DE" altLang="de-DE" sz="2400" b="0" dirty="0">
                <a:solidFill>
                  <a:schemeClr val="tx1"/>
                </a:solidFill>
              </a:rPr>
              <a:t> </a:t>
            </a:r>
            <a:r>
              <a:rPr lang="de-DE" altLang="de-DE" sz="2400" b="0" dirty="0" err="1">
                <a:solidFill>
                  <a:schemeClr val="tx1"/>
                </a:solidFill>
              </a:rPr>
              <a:t>defeated</a:t>
            </a:r>
            <a:r>
              <a:rPr lang="de-DE" altLang="de-DE" sz="2400" b="0" dirty="0">
                <a:solidFill>
                  <a:schemeClr val="tx1"/>
                </a:solidFill>
              </a:rPr>
              <a:t> </a:t>
            </a:r>
            <a:br>
              <a:rPr lang="de-DE" altLang="de-DE" sz="2400" b="0" dirty="0">
                <a:solidFill>
                  <a:schemeClr val="tx1"/>
                </a:solidFill>
              </a:rPr>
            </a:br>
            <a:r>
              <a:rPr lang="de-DE" altLang="de-DE" sz="2400" b="0" dirty="0" err="1">
                <a:solidFill>
                  <a:schemeClr val="tx1"/>
                </a:solidFill>
              </a:rPr>
              <a:t>protective</a:t>
            </a:r>
            <a:r>
              <a:rPr lang="de-DE" altLang="de-DE" sz="2400" b="0" dirty="0">
                <a:solidFill>
                  <a:schemeClr val="tx1"/>
                </a:solidFill>
              </a:rPr>
              <a:t> </a:t>
            </a:r>
            <a:r>
              <a:rPr lang="de-DE" altLang="de-DE" sz="2400" b="0" dirty="0" err="1">
                <a:solidFill>
                  <a:schemeClr val="tx1"/>
                </a:solidFill>
              </a:rPr>
              <a:t>equipment</a:t>
            </a:r>
            <a:endParaRPr lang="de-DE" altLang="de-DE" sz="2400" b="0" dirty="0">
              <a:solidFill>
                <a:schemeClr val="tx1"/>
              </a:solidFill>
            </a:endParaRPr>
          </a:p>
          <a:p>
            <a:pPr>
              <a:spcAft>
                <a:spcPts val="600"/>
              </a:spcAft>
              <a:buFont typeface="Arial" charset="0"/>
              <a:buChar char="•"/>
            </a:pPr>
            <a:r>
              <a:rPr lang="de-DE" altLang="de-DE" sz="2400" b="0" dirty="0" err="1">
                <a:solidFill>
                  <a:schemeClr val="tx1"/>
                </a:solidFill>
              </a:rPr>
              <a:t>Two</a:t>
            </a:r>
            <a:r>
              <a:rPr lang="de-DE" altLang="de-DE" sz="2400" b="0" dirty="0">
                <a:solidFill>
                  <a:schemeClr val="tx1"/>
                </a:solidFill>
              </a:rPr>
              <a:t> </a:t>
            </a:r>
            <a:r>
              <a:rPr lang="de-DE" altLang="de-DE" sz="2400" b="0" dirty="0" err="1">
                <a:solidFill>
                  <a:schemeClr val="tx1"/>
                </a:solidFill>
              </a:rPr>
              <a:t>directors</a:t>
            </a:r>
            <a:r>
              <a:rPr lang="de-DE" altLang="de-DE" sz="2400" b="0" dirty="0">
                <a:solidFill>
                  <a:schemeClr val="tx1"/>
                </a:solidFill>
              </a:rPr>
              <a:t> </a:t>
            </a:r>
            <a:r>
              <a:rPr lang="de-DE" altLang="de-DE" sz="2400" b="0" dirty="0" err="1">
                <a:solidFill>
                  <a:schemeClr val="tx1"/>
                </a:solidFill>
              </a:rPr>
              <a:t>are</a:t>
            </a:r>
            <a:r>
              <a:rPr lang="de-DE" altLang="de-DE" sz="2400" b="0" dirty="0">
                <a:solidFill>
                  <a:schemeClr val="tx1"/>
                </a:solidFill>
              </a:rPr>
              <a:t> </a:t>
            </a:r>
            <a:r>
              <a:rPr lang="de-DE" altLang="de-DE" sz="2400" b="0" dirty="0" err="1">
                <a:solidFill>
                  <a:schemeClr val="tx1"/>
                </a:solidFill>
              </a:rPr>
              <a:t>convicted</a:t>
            </a:r>
            <a:r>
              <a:rPr lang="de-DE" altLang="de-DE" sz="2400" b="0" dirty="0">
                <a:solidFill>
                  <a:schemeClr val="tx1"/>
                </a:solidFill>
              </a:rPr>
              <a:t> (</a:t>
            </a:r>
            <a:r>
              <a:rPr lang="de-DE" altLang="de-DE" sz="2400" b="0" dirty="0" err="1">
                <a:solidFill>
                  <a:schemeClr val="tx1"/>
                </a:solidFill>
              </a:rPr>
              <a:t>with</a:t>
            </a:r>
            <a:r>
              <a:rPr lang="de-DE" altLang="de-DE" sz="2400" b="0" dirty="0">
                <a:solidFill>
                  <a:schemeClr val="tx1"/>
                </a:solidFill>
              </a:rPr>
              <a:t> </a:t>
            </a:r>
            <a:r>
              <a:rPr lang="de-DE" altLang="de-DE" sz="2400" b="0" dirty="0" err="1">
                <a:solidFill>
                  <a:schemeClr val="tx1"/>
                </a:solidFill>
              </a:rPr>
              <a:t>prejudice</a:t>
            </a:r>
            <a:r>
              <a:rPr lang="de-DE" altLang="de-DE" sz="2400" b="0" dirty="0">
                <a:solidFill>
                  <a:schemeClr val="tx1"/>
                </a:solidFill>
              </a:rPr>
              <a:t>):</a:t>
            </a:r>
            <a:br>
              <a:rPr lang="de-DE" altLang="de-DE" sz="2400" b="0" dirty="0">
                <a:solidFill>
                  <a:schemeClr val="tx1"/>
                </a:solidFill>
              </a:rPr>
            </a:br>
            <a:r>
              <a:rPr lang="de-DE" altLang="de-DE" sz="2400" b="0" dirty="0" err="1">
                <a:solidFill>
                  <a:schemeClr val="tx1"/>
                </a:solidFill>
              </a:rPr>
              <a:t>manslaughter</a:t>
            </a:r>
            <a:r>
              <a:rPr lang="de-DE" altLang="de-DE" sz="2400" b="0" dirty="0">
                <a:solidFill>
                  <a:schemeClr val="tx1"/>
                </a:solidFill>
              </a:rPr>
              <a:t>, 6-</a:t>
            </a:r>
            <a:r>
              <a:rPr lang="de-DE" altLang="de-DE" sz="2400" b="0" dirty="0" err="1">
                <a:solidFill>
                  <a:schemeClr val="tx1"/>
                </a:solidFill>
              </a:rPr>
              <a:t>month</a:t>
            </a:r>
            <a:r>
              <a:rPr lang="de-DE" altLang="de-DE" sz="2400" b="0" dirty="0">
                <a:solidFill>
                  <a:schemeClr val="tx1"/>
                </a:solidFill>
              </a:rPr>
              <a:t> </a:t>
            </a:r>
            <a:r>
              <a:rPr lang="de-DE" altLang="de-DE" sz="2400" b="0" dirty="0" err="1">
                <a:solidFill>
                  <a:schemeClr val="tx1"/>
                </a:solidFill>
              </a:rPr>
              <a:t>suspended</a:t>
            </a:r>
            <a:r>
              <a:rPr lang="de-DE" altLang="de-DE" sz="2400" b="0" dirty="0">
                <a:solidFill>
                  <a:schemeClr val="tx1"/>
                </a:solidFill>
              </a:rPr>
              <a:t> </a:t>
            </a:r>
            <a:r>
              <a:rPr lang="de-DE" altLang="de-DE" sz="2400" b="0" dirty="0" err="1">
                <a:solidFill>
                  <a:schemeClr val="tx1"/>
                </a:solidFill>
              </a:rPr>
              <a:t>sentence</a:t>
            </a:r>
            <a:r>
              <a:rPr lang="de-DE" altLang="de-DE" sz="2400" b="0" dirty="0">
                <a:solidFill>
                  <a:schemeClr val="tx1"/>
                </a:solidFill>
              </a:rPr>
              <a:t>, €100,000 </a:t>
            </a:r>
            <a:r>
              <a:rPr lang="de-DE" altLang="de-DE" sz="2400" b="0" dirty="0" err="1">
                <a:solidFill>
                  <a:schemeClr val="tx1"/>
                </a:solidFill>
              </a:rPr>
              <a:t>fine</a:t>
            </a:r>
            <a:endParaRPr lang="de-DE" altLang="de-DE" sz="2400" b="0" dirty="0">
              <a:solidFill>
                <a:schemeClr val="tx1"/>
              </a:solidFill>
            </a:endParaRPr>
          </a:p>
          <a:p>
            <a:pPr>
              <a:spcAft>
                <a:spcPts val="600"/>
              </a:spcAft>
              <a:buFont typeface="Arial" charset="0"/>
              <a:buChar char="•"/>
            </a:pPr>
            <a:r>
              <a:rPr lang="de-DE" altLang="de-DE" sz="2400" b="0" dirty="0">
                <a:solidFill>
                  <a:schemeClr val="tx1"/>
                </a:solidFill>
              </a:rPr>
              <a:t>Fines </a:t>
            </a:r>
            <a:r>
              <a:rPr lang="de-DE" altLang="de-DE" sz="2400" b="0" dirty="0" err="1">
                <a:solidFill>
                  <a:schemeClr val="tx1"/>
                </a:solidFill>
              </a:rPr>
              <a:t>fur</a:t>
            </a:r>
            <a:r>
              <a:rPr lang="de-DE" altLang="de-DE" sz="2400" b="0" dirty="0">
                <a:solidFill>
                  <a:schemeClr val="tx1"/>
                </a:solidFill>
              </a:rPr>
              <a:t> </a:t>
            </a:r>
            <a:r>
              <a:rPr lang="de-DE" altLang="de-DE" sz="2400" b="0" dirty="0" err="1">
                <a:solidFill>
                  <a:schemeClr val="tx1"/>
                </a:solidFill>
              </a:rPr>
              <a:t>further</a:t>
            </a:r>
            <a:r>
              <a:rPr lang="de-DE" altLang="de-DE" sz="2400" b="0" dirty="0">
                <a:solidFill>
                  <a:schemeClr val="tx1"/>
                </a:solidFill>
              </a:rPr>
              <a:t> </a:t>
            </a:r>
            <a:r>
              <a:rPr lang="de-DE" altLang="de-DE" sz="2400" b="0" dirty="0" err="1">
                <a:solidFill>
                  <a:schemeClr val="tx1"/>
                </a:solidFill>
              </a:rPr>
              <a:t>directors</a:t>
            </a:r>
            <a:r>
              <a:rPr lang="de-DE" altLang="de-DE" sz="2400" b="0" dirty="0">
                <a:solidFill>
                  <a:schemeClr val="tx1"/>
                </a:solidFill>
              </a:rPr>
              <a:t>, </a:t>
            </a:r>
            <a:r>
              <a:rPr lang="de-DE" altLang="de-DE" sz="2400" b="0" dirty="0" err="1">
                <a:solidFill>
                  <a:schemeClr val="tx1"/>
                </a:solidFill>
              </a:rPr>
              <a:t>shift</a:t>
            </a:r>
            <a:r>
              <a:rPr lang="de-DE" altLang="de-DE" sz="2400" b="0" dirty="0">
                <a:solidFill>
                  <a:schemeClr val="tx1"/>
                </a:solidFill>
              </a:rPr>
              <a:t> </a:t>
            </a:r>
            <a:r>
              <a:rPr lang="de-DE" altLang="de-DE" sz="2400" b="0" dirty="0" err="1">
                <a:solidFill>
                  <a:schemeClr val="tx1"/>
                </a:solidFill>
              </a:rPr>
              <a:t>manager</a:t>
            </a:r>
            <a:r>
              <a:rPr lang="de-DE" altLang="de-DE" sz="2400" b="0" dirty="0">
                <a:solidFill>
                  <a:schemeClr val="tx1"/>
                </a:solidFill>
              </a:rPr>
              <a:t>, </a:t>
            </a:r>
            <a:r>
              <a:rPr lang="de-DE" altLang="de-DE" sz="2400" b="0" dirty="0" err="1">
                <a:solidFill>
                  <a:schemeClr val="tx1"/>
                </a:solidFill>
              </a:rPr>
              <a:t>maintenance</a:t>
            </a:r>
            <a:r>
              <a:rPr lang="de-DE" altLang="de-DE" sz="2400" b="0" dirty="0">
                <a:solidFill>
                  <a:schemeClr val="tx1"/>
                </a:solidFill>
              </a:rPr>
              <a:t> </a:t>
            </a:r>
            <a:r>
              <a:rPr lang="de-DE" altLang="de-DE" sz="2400" b="0" dirty="0" err="1">
                <a:solidFill>
                  <a:schemeClr val="tx1"/>
                </a:solidFill>
              </a:rPr>
              <a:t>manager</a:t>
            </a:r>
            <a:r>
              <a:rPr lang="de-DE" altLang="de-DE" sz="2400" b="0" dirty="0">
                <a:solidFill>
                  <a:schemeClr val="tx1"/>
                </a:solidFill>
              </a:rPr>
              <a:t/>
            </a:r>
            <a:br>
              <a:rPr lang="de-DE" altLang="de-DE" sz="2400" b="0" dirty="0">
                <a:solidFill>
                  <a:schemeClr val="tx1"/>
                </a:solidFill>
              </a:rPr>
            </a:br>
            <a:endParaRPr lang="de-DE" altLang="de-DE" sz="2400" b="0" dirty="0">
              <a:solidFill>
                <a:schemeClr val="tx1"/>
              </a:solidFill>
            </a:endParaRPr>
          </a:p>
          <a:p>
            <a:pPr>
              <a:spcAft>
                <a:spcPts val="600"/>
              </a:spcAft>
              <a:buFont typeface="Arial" charset="0"/>
              <a:buChar char="•"/>
            </a:pPr>
            <a:r>
              <a:rPr lang="de-DE" altLang="de-DE" sz="2400" b="0" dirty="0">
                <a:solidFill>
                  <a:schemeClr val="tx1"/>
                </a:solidFill>
              </a:rPr>
              <a:t>Labour </a:t>
            </a:r>
            <a:r>
              <a:rPr lang="de-DE" altLang="de-DE" sz="2400" b="0" dirty="0" err="1">
                <a:solidFill>
                  <a:schemeClr val="tx1"/>
                </a:solidFill>
              </a:rPr>
              <a:t>inspectorate</a:t>
            </a:r>
            <a:r>
              <a:rPr lang="de-DE" altLang="de-DE" sz="2400" b="0" dirty="0">
                <a:solidFill>
                  <a:schemeClr val="tx1"/>
                </a:solidFill>
              </a:rPr>
              <a:t> </a:t>
            </a:r>
            <a:r>
              <a:rPr lang="de-DE" altLang="de-DE" sz="2400" b="0" dirty="0" err="1">
                <a:solidFill>
                  <a:schemeClr val="tx1"/>
                </a:solidFill>
              </a:rPr>
              <a:t>official</a:t>
            </a:r>
            <a:r>
              <a:rPr lang="de-DE" altLang="de-DE" sz="2400" b="0" dirty="0">
                <a:solidFill>
                  <a:schemeClr val="tx1"/>
                </a:solidFill>
              </a:rPr>
              <a:t> </a:t>
            </a:r>
            <a:r>
              <a:rPr lang="de-DE" altLang="de-DE" sz="2400" b="0" dirty="0" err="1">
                <a:solidFill>
                  <a:schemeClr val="tx1"/>
                </a:solidFill>
              </a:rPr>
              <a:t>fined</a:t>
            </a:r>
            <a:r>
              <a:rPr lang="de-DE" altLang="de-DE" sz="2400" b="0" dirty="0">
                <a:solidFill>
                  <a:schemeClr val="tx1"/>
                </a:solidFill>
              </a:rPr>
              <a:t> €9,000 </a:t>
            </a:r>
            <a:r>
              <a:rPr lang="de-DE" altLang="de-DE" sz="2400" b="0" dirty="0" err="1">
                <a:solidFill>
                  <a:schemeClr val="tx1"/>
                </a:solidFill>
              </a:rPr>
              <a:t>for</a:t>
            </a:r>
            <a:r>
              <a:rPr lang="de-DE" altLang="de-DE" sz="2400" b="0" dirty="0">
                <a:solidFill>
                  <a:schemeClr val="tx1"/>
                </a:solidFill>
              </a:rPr>
              <a:t> </a:t>
            </a:r>
            <a:r>
              <a:rPr lang="de-DE" altLang="de-DE" sz="2400" b="0" dirty="0" err="1">
                <a:solidFill>
                  <a:schemeClr val="tx1"/>
                </a:solidFill>
              </a:rPr>
              <a:t>attempted</a:t>
            </a:r>
            <a:r>
              <a:rPr lang="de-DE" altLang="de-DE" sz="2400" b="0" dirty="0">
                <a:solidFill>
                  <a:schemeClr val="tx1"/>
                </a:solidFill>
              </a:rPr>
              <a:t> cover-</a:t>
            </a:r>
            <a:r>
              <a:rPr lang="de-DE" altLang="de-DE" sz="2400" b="0" dirty="0" err="1">
                <a:solidFill>
                  <a:schemeClr val="tx1"/>
                </a:solidFill>
              </a:rPr>
              <a:t>up</a:t>
            </a:r>
            <a:r>
              <a:rPr lang="de-DE" altLang="de-DE" sz="2400" b="0" dirty="0">
                <a:solidFill>
                  <a:schemeClr val="tx1"/>
                </a:solidFill>
              </a:rPr>
              <a:t/>
            </a:r>
            <a:br>
              <a:rPr lang="de-DE" altLang="de-DE" sz="2400" b="0" dirty="0">
                <a:solidFill>
                  <a:schemeClr val="tx1"/>
                </a:solidFill>
              </a:rPr>
            </a:br>
            <a:r>
              <a:rPr lang="de-DE" altLang="de-DE" sz="2400" b="0" dirty="0">
                <a:solidFill>
                  <a:schemeClr val="tx1"/>
                </a:solidFill>
              </a:rPr>
              <a:t/>
            </a:r>
            <a:br>
              <a:rPr lang="de-DE" altLang="de-DE" sz="2400" b="0" dirty="0">
                <a:solidFill>
                  <a:schemeClr val="tx1"/>
                </a:solidFill>
              </a:rPr>
            </a:br>
            <a:r>
              <a:rPr lang="de-DE" altLang="de-DE" sz="2400" b="0" dirty="0">
                <a:solidFill>
                  <a:schemeClr val="tx1"/>
                </a:solidFill>
              </a:rPr>
              <a:t/>
            </a:r>
            <a:br>
              <a:rPr lang="de-DE" altLang="de-DE" sz="2400" b="0" dirty="0">
                <a:solidFill>
                  <a:schemeClr val="tx1"/>
                </a:solidFill>
              </a:rPr>
            </a:br>
            <a:r>
              <a:rPr lang="de-DE" altLang="de-DE" sz="1200" b="0" dirty="0">
                <a:solidFill>
                  <a:schemeClr val="tx1"/>
                </a:solidFill>
              </a:rPr>
              <a:t>http://</a:t>
            </a:r>
            <a:r>
              <a:rPr lang="de-DE" altLang="de-DE" sz="1200" b="0" dirty="0" err="1">
                <a:solidFill>
                  <a:schemeClr val="tx1"/>
                </a:solidFill>
              </a:rPr>
              <a:t>www.ga-online.de</a:t>
            </a:r>
            <a:r>
              <a:rPr lang="de-DE" altLang="de-DE" sz="1200" b="0" dirty="0">
                <a:solidFill>
                  <a:schemeClr val="tx1"/>
                </a:solidFill>
              </a:rPr>
              <a:t>/-</a:t>
            </a:r>
            <a:r>
              <a:rPr lang="de-DE" altLang="de-DE" sz="1200" b="0" dirty="0" err="1">
                <a:solidFill>
                  <a:schemeClr val="tx1"/>
                </a:solidFill>
              </a:rPr>
              <a:t>news</a:t>
            </a:r>
            <a:r>
              <a:rPr lang="de-DE" altLang="de-DE" sz="1200" b="0" dirty="0">
                <a:solidFill>
                  <a:schemeClr val="tx1"/>
                </a:solidFill>
              </a:rPr>
              <a:t>/</a:t>
            </a:r>
            <a:r>
              <a:rPr lang="de-DE" altLang="de-DE" sz="1200" b="0" dirty="0" err="1">
                <a:solidFill>
                  <a:schemeClr val="tx1"/>
                </a:solidFill>
              </a:rPr>
              <a:t>artikel</a:t>
            </a:r>
            <a:r>
              <a:rPr lang="de-DE" altLang="de-DE" sz="1200" b="0" dirty="0">
                <a:solidFill>
                  <a:schemeClr val="tx1"/>
                </a:solidFill>
              </a:rPr>
              <a:t>/120962/Hero-Glas-Urteile-sind-doch-</a:t>
            </a:r>
            <a:r>
              <a:rPr lang="de-DE" altLang="de-DE" sz="1200" b="0" dirty="0" err="1">
                <a:solidFill>
                  <a:schemeClr val="tx1"/>
                </a:solidFill>
              </a:rPr>
              <a:t>rechtskraeftig</a:t>
            </a:r>
            <a:endParaRPr lang="de-DE" altLang="de-DE" sz="1200" b="0" dirty="0">
              <a:solidFill>
                <a:schemeClr val="tx1"/>
              </a:solidFill>
            </a:endParaRPr>
          </a:p>
          <a:p>
            <a:pPr>
              <a:buFont typeface="Arial" charset="0"/>
              <a:buChar char="•"/>
            </a:pPr>
            <a:endParaRPr lang="de-DE" altLang="de-DE" sz="2400" dirty="0"/>
          </a:p>
        </p:txBody>
      </p:sp>
      <p:sp>
        <p:nvSpPr>
          <p:cNvPr id="22534"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BD6FBEF3-2454-465B-801F-E43823013AB1}"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ußzeilenplatzhalter 2"/>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23555" name="Foliennummernplatzhalter 3"/>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D069BE53-FB0F-4E6B-9500-91A452C10F69}" type="slidenum">
              <a:rPr lang="de-DE" altLang="de-DE" sz="1300" b="0" smtClean="0">
                <a:solidFill>
                  <a:schemeClr val="bg1"/>
                </a:solidFill>
              </a:rPr>
              <a:pPr/>
              <a:t>21</a:t>
            </a:fld>
            <a:endParaRPr lang="de-DE" altLang="de-DE" sz="1300" b="0" smtClean="0">
              <a:solidFill>
                <a:schemeClr val="bg1"/>
              </a:solidFill>
            </a:endParaRPr>
          </a:p>
        </p:txBody>
      </p:sp>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2630488"/>
            <a:ext cx="1741488"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4789488"/>
            <a:ext cx="165576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625" y="1027113"/>
            <a:ext cx="1071563"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982663"/>
            <a:ext cx="871538" cy="12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650" y="2636838"/>
            <a:ext cx="1603375"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363" y="4622800"/>
            <a:ext cx="1255712" cy="16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2" name="Freeform 8"/>
          <p:cNvSpPr>
            <a:spLocks/>
          </p:cNvSpPr>
          <p:nvPr/>
        </p:nvSpPr>
        <p:spPr bwMode="auto">
          <a:xfrm rot="1133859">
            <a:off x="1692275" y="2725738"/>
            <a:ext cx="1463675" cy="2203450"/>
          </a:xfrm>
          <a:custGeom>
            <a:avLst/>
            <a:gdLst>
              <a:gd name="T0" fmla="*/ 0 w 922"/>
              <a:gd name="T1" fmla="*/ 2147483647 h 1388"/>
              <a:gd name="T2" fmla="*/ 0 w 922"/>
              <a:gd name="T3" fmla="*/ 2147483647 h 1388"/>
              <a:gd name="T4" fmla="*/ 2147483647 w 922"/>
              <a:gd name="T5" fmla="*/ 2147483647 h 1388"/>
              <a:gd name="T6" fmla="*/ 2147483647 w 922"/>
              <a:gd name="T7" fmla="*/ 2147483647 h 1388"/>
              <a:gd name="T8" fmla="*/ 2147483647 w 922"/>
              <a:gd name="T9" fmla="*/ 2147483647 h 1388"/>
              <a:gd name="T10" fmla="*/ 2147483647 w 922"/>
              <a:gd name="T11" fmla="*/ 2147483647 h 1388"/>
              <a:gd name="T12" fmla="*/ 2147483647 w 922"/>
              <a:gd name="T13" fmla="*/ 2147483647 h 1388"/>
              <a:gd name="T14" fmla="*/ 2147483647 w 922"/>
              <a:gd name="T15" fmla="*/ 2147483647 h 1388"/>
              <a:gd name="T16" fmla="*/ 2147483647 w 922"/>
              <a:gd name="T17" fmla="*/ 2147483647 h 1388"/>
              <a:gd name="T18" fmla="*/ 2147483647 w 922"/>
              <a:gd name="T19" fmla="*/ 2147483647 h 1388"/>
              <a:gd name="T20" fmla="*/ 2147483647 w 922"/>
              <a:gd name="T21" fmla="*/ 2147483647 h 1388"/>
              <a:gd name="T22" fmla="*/ 2147483647 w 922"/>
              <a:gd name="T23" fmla="*/ 2147483647 h 1388"/>
              <a:gd name="T24" fmla="*/ 2147483647 w 922"/>
              <a:gd name="T25" fmla="*/ 2147483647 h 1388"/>
              <a:gd name="T26" fmla="*/ 2147483647 w 922"/>
              <a:gd name="T27" fmla="*/ 2147483647 h 1388"/>
              <a:gd name="T28" fmla="*/ 2147483647 w 922"/>
              <a:gd name="T29" fmla="*/ 2147483647 h 1388"/>
              <a:gd name="T30" fmla="*/ 2147483647 w 922"/>
              <a:gd name="T31" fmla="*/ 2147483647 h 1388"/>
              <a:gd name="T32" fmla="*/ 2147483647 w 922"/>
              <a:gd name="T33" fmla="*/ 2147483647 h 1388"/>
              <a:gd name="T34" fmla="*/ 2147483647 w 922"/>
              <a:gd name="T35" fmla="*/ 2147483647 h 1388"/>
              <a:gd name="T36" fmla="*/ 2147483647 w 922"/>
              <a:gd name="T37" fmla="*/ 2147483647 h 1388"/>
              <a:gd name="T38" fmla="*/ 2147483647 w 922"/>
              <a:gd name="T39" fmla="*/ 2147483647 h 1388"/>
              <a:gd name="T40" fmla="*/ 2147483647 w 922"/>
              <a:gd name="T41" fmla="*/ 2147483647 h 1388"/>
              <a:gd name="T42" fmla="*/ 2147483647 w 922"/>
              <a:gd name="T43" fmla="*/ 2147483647 h 1388"/>
              <a:gd name="T44" fmla="*/ 2147483647 w 922"/>
              <a:gd name="T45" fmla="*/ 2147483647 h 1388"/>
              <a:gd name="T46" fmla="*/ 2147483647 w 922"/>
              <a:gd name="T47" fmla="*/ 2147483647 h 1388"/>
              <a:gd name="T48" fmla="*/ 2147483647 w 922"/>
              <a:gd name="T49" fmla="*/ 2147483647 h 1388"/>
              <a:gd name="T50" fmla="*/ 2147483647 w 922"/>
              <a:gd name="T51" fmla="*/ 2147483647 h 1388"/>
              <a:gd name="T52" fmla="*/ 2147483647 w 922"/>
              <a:gd name="T53" fmla="*/ 2147483647 h 1388"/>
              <a:gd name="T54" fmla="*/ 2147483647 w 922"/>
              <a:gd name="T55" fmla="*/ 2147483647 h 1388"/>
              <a:gd name="T56" fmla="*/ 2147483647 w 922"/>
              <a:gd name="T57" fmla="*/ 2147483647 h 1388"/>
              <a:gd name="T58" fmla="*/ 2147483647 w 922"/>
              <a:gd name="T59" fmla="*/ 2147483647 h 1388"/>
              <a:gd name="T60" fmla="*/ 2147483647 w 922"/>
              <a:gd name="T61" fmla="*/ 2147483647 h 1388"/>
              <a:gd name="T62" fmla="*/ 2147483647 w 922"/>
              <a:gd name="T63" fmla="*/ 2147483647 h 1388"/>
              <a:gd name="T64" fmla="*/ 2147483647 w 922"/>
              <a:gd name="T65" fmla="*/ 2147483647 h 1388"/>
              <a:gd name="T66" fmla="*/ 2147483647 w 922"/>
              <a:gd name="T67" fmla="*/ 2147483647 h 1388"/>
              <a:gd name="T68" fmla="*/ 2147483647 w 922"/>
              <a:gd name="T69" fmla="*/ 2147483647 h 1388"/>
              <a:gd name="T70" fmla="*/ 2147483647 w 922"/>
              <a:gd name="T71" fmla="*/ 2147483647 h 1388"/>
              <a:gd name="T72" fmla="*/ 2147483647 w 922"/>
              <a:gd name="T73" fmla="*/ 2147483647 h 1388"/>
              <a:gd name="T74" fmla="*/ 2147483647 w 922"/>
              <a:gd name="T75" fmla="*/ 2147483647 h 1388"/>
              <a:gd name="T76" fmla="*/ 2147483647 w 922"/>
              <a:gd name="T77" fmla="*/ 2147483647 h 1388"/>
              <a:gd name="T78" fmla="*/ 2147483647 w 922"/>
              <a:gd name="T79" fmla="*/ 2147483647 h 1388"/>
              <a:gd name="T80" fmla="*/ 2147483647 w 922"/>
              <a:gd name="T81" fmla="*/ 2147483647 h 1388"/>
              <a:gd name="T82" fmla="*/ 2147483647 w 922"/>
              <a:gd name="T83" fmla="*/ 2147483647 h 1388"/>
              <a:gd name="T84" fmla="*/ 2147483647 w 922"/>
              <a:gd name="T85" fmla="*/ 2147483647 h 1388"/>
              <a:gd name="T86" fmla="*/ 2147483647 w 922"/>
              <a:gd name="T87" fmla="*/ 2147483647 h 1388"/>
              <a:gd name="T88" fmla="*/ 2147483647 w 922"/>
              <a:gd name="T89" fmla="*/ 2147483647 h 1388"/>
              <a:gd name="T90" fmla="*/ 2147483647 w 922"/>
              <a:gd name="T91" fmla="*/ 2147483647 h 1388"/>
              <a:gd name="T92" fmla="*/ 2147483647 w 922"/>
              <a:gd name="T93" fmla="*/ 0 h 1388"/>
              <a:gd name="T94" fmla="*/ 2147483647 w 922"/>
              <a:gd name="T95" fmla="*/ 2147483647 h 1388"/>
              <a:gd name="T96" fmla="*/ 2147483647 w 922"/>
              <a:gd name="T97" fmla="*/ 2147483647 h 1388"/>
              <a:gd name="T98" fmla="*/ 0 w 922"/>
              <a:gd name="T99" fmla="*/ 2147483647 h 13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2" h="1388">
                <a:moveTo>
                  <a:pt x="0" y="254"/>
                </a:moveTo>
                <a:lnTo>
                  <a:pt x="0" y="254"/>
                </a:lnTo>
                <a:lnTo>
                  <a:pt x="2" y="332"/>
                </a:lnTo>
                <a:lnTo>
                  <a:pt x="6" y="408"/>
                </a:lnTo>
                <a:lnTo>
                  <a:pt x="16" y="484"/>
                </a:lnTo>
                <a:lnTo>
                  <a:pt x="28" y="560"/>
                </a:lnTo>
                <a:lnTo>
                  <a:pt x="44" y="636"/>
                </a:lnTo>
                <a:lnTo>
                  <a:pt x="66" y="712"/>
                </a:lnTo>
                <a:lnTo>
                  <a:pt x="88" y="786"/>
                </a:lnTo>
                <a:lnTo>
                  <a:pt x="116" y="858"/>
                </a:lnTo>
                <a:lnTo>
                  <a:pt x="148" y="930"/>
                </a:lnTo>
                <a:lnTo>
                  <a:pt x="182" y="1000"/>
                </a:lnTo>
                <a:lnTo>
                  <a:pt x="220" y="1070"/>
                </a:lnTo>
                <a:lnTo>
                  <a:pt x="264" y="1138"/>
                </a:lnTo>
                <a:lnTo>
                  <a:pt x="308" y="1202"/>
                </a:lnTo>
                <a:lnTo>
                  <a:pt x="358" y="1266"/>
                </a:lnTo>
                <a:lnTo>
                  <a:pt x="412" y="1328"/>
                </a:lnTo>
                <a:lnTo>
                  <a:pt x="468" y="1388"/>
                </a:lnTo>
                <a:lnTo>
                  <a:pt x="492" y="1186"/>
                </a:lnTo>
                <a:lnTo>
                  <a:pt x="514" y="982"/>
                </a:lnTo>
                <a:lnTo>
                  <a:pt x="718" y="960"/>
                </a:lnTo>
                <a:lnTo>
                  <a:pt x="920" y="936"/>
                </a:lnTo>
                <a:lnTo>
                  <a:pt x="922" y="936"/>
                </a:lnTo>
                <a:lnTo>
                  <a:pt x="886" y="900"/>
                </a:lnTo>
                <a:lnTo>
                  <a:pt x="856" y="864"/>
                </a:lnTo>
                <a:lnTo>
                  <a:pt x="826" y="824"/>
                </a:lnTo>
                <a:lnTo>
                  <a:pt x="798" y="786"/>
                </a:lnTo>
                <a:lnTo>
                  <a:pt x="772" y="744"/>
                </a:lnTo>
                <a:lnTo>
                  <a:pt x="750" y="704"/>
                </a:lnTo>
                <a:lnTo>
                  <a:pt x="728" y="660"/>
                </a:lnTo>
                <a:lnTo>
                  <a:pt x="710" y="618"/>
                </a:lnTo>
                <a:lnTo>
                  <a:pt x="694" y="574"/>
                </a:lnTo>
                <a:lnTo>
                  <a:pt x="680" y="530"/>
                </a:lnTo>
                <a:lnTo>
                  <a:pt x="666" y="484"/>
                </a:lnTo>
                <a:lnTo>
                  <a:pt x="658" y="440"/>
                </a:lnTo>
                <a:lnTo>
                  <a:pt x="650" y="394"/>
                </a:lnTo>
                <a:lnTo>
                  <a:pt x="644" y="348"/>
                </a:lnTo>
                <a:lnTo>
                  <a:pt x="640" y="302"/>
                </a:lnTo>
                <a:lnTo>
                  <a:pt x="640" y="256"/>
                </a:lnTo>
                <a:lnTo>
                  <a:pt x="640" y="254"/>
                </a:lnTo>
                <a:lnTo>
                  <a:pt x="480" y="128"/>
                </a:lnTo>
                <a:lnTo>
                  <a:pt x="320" y="0"/>
                </a:lnTo>
                <a:lnTo>
                  <a:pt x="160" y="128"/>
                </a:lnTo>
                <a:lnTo>
                  <a:pt x="2" y="254"/>
                </a:lnTo>
                <a:lnTo>
                  <a:pt x="0" y="254"/>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3563" name="Text Box 9"/>
          <p:cNvSpPr txBox="1">
            <a:spLocks noChangeArrowheads="1"/>
          </p:cNvSpPr>
          <p:nvPr/>
        </p:nvSpPr>
        <p:spPr bwMode="auto">
          <a:xfrm>
            <a:off x="1908175" y="3236913"/>
            <a:ext cx="863600" cy="822325"/>
          </a:xfrm>
          <a:prstGeom prst="rect">
            <a:avLst/>
          </a:prstGeom>
          <a:solidFill>
            <a:srgbClr val="FFFF99"/>
          </a:solidFill>
          <a:ln>
            <a:noFill/>
          </a:ln>
          <a:effectLst/>
          <a:extLst>
            <a:ext uri="{91240B29-F687-4F45-9708-019B960494DF}">
              <a14:hiddenLine xmlns:a14="http://schemas.microsoft.com/office/drawing/2010/main" w="31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1" hangingPunct="1"/>
            <a:r>
              <a:rPr lang="de-DE" altLang="de-DE" sz="2000" b="0" dirty="0" smtClean="0">
                <a:solidFill>
                  <a:schemeClr val="tx1"/>
                </a:solidFill>
                <a:cs typeface="Arial" charset="0"/>
              </a:rPr>
              <a:t>Sales</a:t>
            </a:r>
            <a:endParaRPr lang="de-DE" altLang="de-DE" sz="2000" b="0" dirty="0">
              <a:solidFill>
                <a:schemeClr val="tx1"/>
              </a:solidFill>
              <a:cs typeface="Arial" charset="0"/>
            </a:endParaRPr>
          </a:p>
        </p:txBody>
      </p:sp>
      <p:sp>
        <p:nvSpPr>
          <p:cNvPr id="23564" name="Freeform 10"/>
          <p:cNvSpPr>
            <a:spLocks/>
          </p:cNvSpPr>
          <p:nvPr/>
        </p:nvSpPr>
        <p:spPr bwMode="auto">
          <a:xfrm rot="1133859">
            <a:off x="2024063" y="4446588"/>
            <a:ext cx="1800225" cy="1466850"/>
          </a:xfrm>
          <a:custGeom>
            <a:avLst/>
            <a:gdLst>
              <a:gd name="T0" fmla="*/ 0 w 1134"/>
              <a:gd name="T1" fmla="*/ 2147483647 h 924"/>
              <a:gd name="T2" fmla="*/ 0 w 1134"/>
              <a:gd name="T3" fmla="*/ 2147483647 h 924"/>
              <a:gd name="T4" fmla="*/ 2147483647 w 1134"/>
              <a:gd name="T5" fmla="*/ 2147483647 h 924"/>
              <a:gd name="T6" fmla="*/ 2147483647 w 1134"/>
              <a:gd name="T7" fmla="*/ 2147483647 h 924"/>
              <a:gd name="T8" fmla="*/ 2147483647 w 1134"/>
              <a:gd name="T9" fmla="*/ 2147483647 h 924"/>
              <a:gd name="T10" fmla="*/ 2147483647 w 1134"/>
              <a:gd name="T11" fmla="*/ 2147483647 h 924"/>
              <a:gd name="T12" fmla="*/ 2147483647 w 1134"/>
              <a:gd name="T13" fmla="*/ 2147483647 h 924"/>
              <a:gd name="T14" fmla="*/ 2147483647 w 1134"/>
              <a:gd name="T15" fmla="*/ 2147483647 h 924"/>
              <a:gd name="T16" fmla="*/ 2147483647 w 1134"/>
              <a:gd name="T17" fmla="*/ 2147483647 h 924"/>
              <a:gd name="T18" fmla="*/ 2147483647 w 1134"/>
              <a:gd name="T19" fmla="*/ 2147483647 h 924"/>
              <a:gd name="T20" fmla="*/ 2147483647 w 1134"/>
              <a:gd name="T21" fmla="*/ 2147483647 h 924"/>
              <a:gd name="T22" fmla="*/ 2147483647 w 1134"/>
              <a:gd name="T23" fmla="*/ 2147483647 h 924"/>
              <a:gd name="T24" fmla="*/ 2147483647 w 1134"/>
              <a:gd name="T25" fmla="*/ 2147483647 h 924"/>
              <a:gd name="T26" fmla="*/ 2147483647 w 1134"/>
              <a:gd name="T27" fmla="*/ 2147483647 h 924"/>
              <a:gd name="T28" fmla="*/ 2147483647 w 1134"/>
              <a:gd name="T29" fmla="*/ 2147483647 h 924"/>
              <a:gd name="T30" fmla="*/ 2147483647 w 1134"/>
              <a:gd name="T31" fmla="*/ 2147483647 h 924"/>
              <a:gd name="T32" fmla="*/ 2147483647 w 1134"/>
              <a:gd name="T33" fmla="*/ 2147483647 h 924"/>
              <a:gd name="T34" fmla="*/ 2147483647 w 1134"/>
              <a:gd name="T35" fmla="*/ 2147483647 h 924"/>
              <a:gd name="T36" fmla="*/ 2147483647 w 1134"/>
              <a:gd name="T37" fmla="*/ 2147483647 h 924"/>
              <a:gd name="T38" fmla="*/ 2147483647 w 1134"/>
              <a:gd name="T39" fmla="*/ 2147483647 h 924"/>
              <a:gd name="T40" fmla="*/ 2147483647 w 1134"/>
              <a:gd name="T41" fmla="*/ 2147483647 h 924"/>
              <a:gd name="T42" fmla="*/ 2147483647 w 1134"/>
              <a:gd name="T43" fmla="*/ 2147483647 h 924"/>
              <a:gd name="T44" fmla="*/ 2147483647 w 1134"/>
              <a:gd name="T45" fmla="*/ 2147483647 h 924"/>
              <a:gd name="T46" fmla="*/ 2147483647 w 1134"/>
              <a:gd name="T47" fmla="*/ 2147483647 h 924"/>
              <a:gd name="T48" fmla="*/ 2147483647 w 1134"/>
              <a:gd name="T49" fmla="*/ 2147483647 h 924"/>
              <a:gd name="T50" fmla="*/ 2147483647 w 1134"/>
              <a:gd name="T51" fmla="*/ 2147483647 h 924"/>
              <a:gd name="T52" fmla="*/ 2147483647 w 1134"/>
              <a:gd name="T53" fmla="*/ 2147483647 h 924"/>
              <a:gd name="T54" fmla="*/ 2147483647 w 1134"/>
              <a:gd name="T55" fmla="*/ 2147483647 h 924"/>
              <a:gd name="T56" fmla="*/ 2147483647 w 1134"/>
              <a:gd name="T57" fmla="*/ 2147483647 h 924"/>
              <a:gd name="T58" fmla="*/ 2147483647 w 1134"/>
              <a:gd name="T59" fmla="*/ 2147483647 h 924"/>
              <a:gd name="T60" fmla="*/ 2147483647 w 1134"/>
              <a:gd name="T61" fmla="*/ 2147483647 h 924"/>
              <a:gd name="T62" fmla="*/ 2147483647 w 1134"/>
              <a:gd name="T63" fmla="*/ 2147483647 h 924"/>
              <a:gd name="T64" fmla="*/ 2147483647 w 1134"/>
              <a:gd name="T65" fmla="*/ 2147483647 h 924"/>
              <a:gd name="T66" fmla="*/ 2147483647 w 1134"/>
              <a:gd name="T67" fmla="*/ 2147483647 h 924"/>
              <a:gd name="T68" fmla="*/ 2147483647 w 1134"/>
              <a:gd name="T69" fmla="*/ 2147483647 h 924"/>
              <a:gd name="T70" fmla="*/ 2147483647 w 1134"/>
              <a:gd name="T71" fmla="*/ 2147483647 h 924"/>
              <a:gd name="T72" fmla="*/ 2147483647 w 1134"/>
              <a:gd name="T73" fmla="*/ 2147483647 h 924"/>
              <a:gd name="T74" fmla="*/ 2147483647 w 1134"/>
              <a:gd name="T75" fmla="*/ 2147483647 h 924"/>
              <a:gd name="T76" fmla="*/ 2147483647 w 1134"/>
              <a:gd name="T77" fmla="*/ 2147483647 h 924"/>
              <a:gd name="T78" fmla="*/ 2147483647 w 1134"/>
              <a:gd name="T79" fmla="*/ 2147483647 h 924"/>
              <a:gd name="T80" fmla="*/ 2147483647 w 1134"/>
              <a:gd name="T81" fmla="*/ 0 h 924"/>
              <a:gd name="T82" fmla="*/ 2147483647 w 1134"/>
              <a:gd name="T83" fmla="*/ 2147483647 h 924"/>
              <a:gd name="T84" fmla="*/ 2147483647 w 1134"/>
              <a:gd name="T85" fmla="*/ 2147483647 h 924"/>
              <a:gd name="T86" fmla="*/ 2147483647 w 1134"/>
              <a:gd name="T87" fmla="*/ 0 h 924"/>
              <a:gd name="T88" fmla="*/ 2147483647 w 1134"/>
              <a:gd name="T89" fmla="*/ 2147483647 h 924"/>
              <a:gd name="T90" fmla="*/ 2147483647 w 1134"/>
              <a:gd name="T91" fmla="*/ 2147483647 h 924"/>
              <a:gd name="T92" fmla="*/ 2147483647 w 1134"/>
              <a:gd name="T93" fmla="*/ 2147483647 h 924"/>
              <a:gd name="T94" fmla="*/ 2147483647 w 1134"/>
              <a:gd name="T95" fmla="*/ 2147483647 h 924"/>
              <a:gd name="T96" fmla="*/ 2147483647 w 1134"/>
              <a:gd name="T97" fmla="*/ 2147483647 h 924"/>
              <a:gd name="T98" fmla="*/ 0 w 1134"/>
              <a:gd name="T99" fmla="*/ 2147483647 h 9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4" h="924">
                <a:moveTo>
                  <a:pt x="0" y="454"/>
                </a:moveTo>
                <a:lnTo>
                  <a:pt x="0" y="454"/>
                </a:lnTo>
                <a:lnTo>
                  <a:pt x="56" y="506"/>
                </a:lnTo>
                <a:lnTo>
                  <a:pt x="114" y="556"/>
                </a:lnTo>
                <a:lnTo>
                  <a:pt x="174" y="604"/>
                </a:lnTo>
                <a:lnTo>
                  <a:pt x="236" y="650"/>
                </a:lnTo>
                <a:lnTo>
                  <a:pt x="302" y="692"/>
                </a:lnTo>
                <a:lnTo>
                  <a:pt x="370" y="730"/>
                </a:lnTo>
                <a:lnTo>
                  <a:pt x="438" y="766"/>
                </a:lnTo>
                <a:lnTo>
                  <a:pt x="510" y="798"/>
                </a:lnTo>
                <a:lnTo>
                  <a:pt x="582" y="826"/>
                </a:lnTo>
                <a:lnTo>
                  <a:pt x="656" y="852"/>
                </a:lnTo>
                <a:lnTo>
                  <a:pt x="732" y="874"/>
                </a:lnTo>
                <a:lnTo>
                  <a:pt x="810" y="892"/>
                </a:lnTo>
                <a:lnTo>
                  <a:pt x="890" y="906"/>
                </a:lnTo>
                <a:lnTo>
                  <a:pt x="970" y="916"/>
                </a:lnTo>
                <a:lnTo>
                  <a:pt x="1050" y="922"/>
                </a:lnTo>
                <a:lnTo>
                  <a:pt x="1134" y="924"/>
                </a:lnTo>
                <a:lnTo>
                  <a:pt x="1006" y="764"/>
                </a:lnTo>
                <a:lnTo>
                  <a:pt x="878" y="604"/>
                </a:lnTo>
                <a:lnTo>
                  <a:pt x="1006" y="444"/>
                </a:lnTo>
                <a:lnTo>
                  <a:pt x="1134" y="284"/>
                </a:lnTo>
                <a:lnTo>
                  <a:pt x="1084" y="282"/>
                </a:lnTo>
                <a:lnTo>
                  <a:pt x="1036" y="278"/>
                </a:lnTo>
                <a:lnTo>
                  <a:pt x="986" y="272"/>
                </a:lnTo>
                <a:lnTo>
                  <a:pt x="940" y="264"/>
                </a:lnTo>
                <a:lnTo>
                  <a:pt x="892" y="254"/>
                </a:lnTo>
                <a:lnTo>
                  <a:pt x="848" y="240"/>
                </a:lnTo>
                <a:lnTo>
                  <a:pt x="802" y="226"/>
                </a:lnTo>
                <a:lnTo>
                  <a:pt x="758" y="208"/>
                </a:lnTo>
                <a:lnTo>
                  <a:pt x="716" y="188"/>
                </a:lnTo>
                <a:lnTo>
                  <a:pt x="674" y="168"/>
                </a:lnTo>
                <a:lnTo>
                  <a:pt x="634" y="144"/>
                </a:lnTo>
                <a:lnTo>
                  <a:pt x="596" y="120"/>
                </a:lnTo>
                <a:lnTo>
                  <a:pt x="558" y="92"/>
                </a:lnTo>
                <a:lnTo>
                  <a:pt x="522" y="64"/>
                </a:lnTo>
                <a:lnTo>
                  <a:pt x="486" y="34"/>
                </a:lnTo>
                <a:lnTo>
                  <a:pt x="454" y="2"/>
                </a:lnTo>
                <a:lnTo>
                  <a:pt x="454" y="0"/>
                </a:lnTo>
                <a:lnTo>
                  <a:pt x="452" y="2"/>
                </a:lnTo>
                <a:lnTo>
                  <a:pt x="452" y="0"/>
                </a:lnTo>
                <a:lnTo>
                  <a:pt x="452" y="2"/>
                </a:lnTo>
                <a:lnTo>
                  <a:pt x="250" y="24"/>
                </a:lnTo>
                <a:lnTo>
                  <a:pt x="46" y="46"/>
                </a:lnTo>
                <a:lnTo>
                  <a:pt x="24" y="250"/>
                </a:lnTo>
                <a:lnTo>
                  <a:pt x="2" y="452"/>
                </a:lnTo>
                <a:lnTo>
                  <a:pt x="0" y="454"/>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3565" name="Text Box 11"/>
          <p:cNvSpPr txBox="1">
            <a:spLocks noChangeArrowheads="1"/>
          </p:cNvSpPr>
          <p:nvPr/>
        </p:nvSpPr>
        <p:spPr bwMode="auto">
          <a:xfrm>
            <a:off x="2195513" y="4821238"/>
            <a:ext cx="1489075" cy="8223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1" hangingPunct="1"/>
            <a:r>
              <a:rPr lang="de-DE" altLang="de-DE" sz="2000" b="0" dirty="0" err="1" smtClean="0">
                <a:solidFill>
                  <a:schemeClr val="tx1"/>
                </a:solidFill>
                <a:cs typeface="Arial" charset="0"/>
              </a:rPr>
              <a:t>Design</a:t>
            </a:r>
            <a:endParaRPr lang="de-DE" altLang="de-DE" sz="2000" b="0" dirty="0">
              <a:solidFill>
                <a:schemeClr val="tx1"/>
              </a:solidFill>
              <a:cs typeface="Arial" charset="0"/>
            </a:endParaRPr>
          </a:p>
        </p:txBody>
      </p:sp>
      <p:sp>
        <p:nvSpPr>
          <p:cNvPr id="23566" name="Freeform 12"/>
          <p:cNvSpPr>
            <a:spLocks/>
          </p:cNvSpPr>
          <p:nvPr/>
        </p:nvSpPr>
        <p:spPr bwMode="auto">
          <a:xfrm rot="1133859">
            <a:off x="2211388" y="1411288"/>
            <a:ext cx="1463675" cy="1800225"/>
          </a:xfrm>
          <a:custGeom>
            <a:avLst/>
            <a:gdLst>
              <a:gd name="T0" fmla="*/ 2147483647 w 922"/>
              <a:gd name="T1" fmla="*/ 0 h 1134"/>
              <a:gd name="T2" fmla="*/ 2147483647 w 922"/>
              <a:gd name="T3" fmla="*/ 0 h 1134"/>
              <a:gd name="T4" fmla="*/ 2147483647 w 922"/>
              <a:gd name="T5" fmla="*/ 2147483647 h 1134"/>
              <a:gd name="T6" fmla="*/ 2147483647 w 922"/>
              <a:gd name="T7" fmla="*/ 2147483647 h 1134"/>
              <a:gd name="T8" fmla="*/ 2147483647 w 922"/>
              <a:gd name="T9" fmla="*/ 2147483647 h 1134"/>
              <a:gd name="T10" fmla="*/ 2147483647 w 922"/>
              <a:gd name="T11" fmla="*/ 2147483647 h 1134"/>
              <a:gd name="T12" fmla="*/ 2147483647 w 922"/>
              <a:gd name="T13" fmla="*/ 2147483647 h 1134"/>
              <a:gd name="T14" fmla="*/ 2147483647 w 922"/>
              <a:gd name="T15" fmla="*/ 2147483647 h 1134"/>
              <a:gd name="T16" fmla="*/ 2147483647 w 922"/>
              <a:gd name="T17" fmla="*/ 2147483647 h 1134"/>
              <a:gd name="T18" fmla="*/ 2147483647 w 922"/>
              <a:gd name="T19" fmla="*/ 2147483647 h 1134"/>
              <a:gd name="T20" fmla="*/ 2147483647 w 922"/>
              <a:gd name="T21" fmla="*/ 2147483647 h 1134"/>
              <a:gd name="T22" fmla="*/ 2147483647 w 922"/>
              <a:gd name="T23" fmla="*/ 2147483647 h 1134"/>
              <a:gd name="T24" fmla="*/ 2147483647 w 922"/>
              <a:gd name="T25" fmla="*/ 2147483647 h 1134"/>
              <a:gd name="T26" fmla="*/ 2147483647 w 922"/>
              <a:gd name="T27" fmla="*/ 2147483647 h 1134"/>
              <a:gd name="T28" fmla="*/ 2147483647 w 922"/>
              <a:gd name="T29" fmla="*/ 2147483647 h 1134"/>
              <a:gd name="T30" fmla="*/ 2147483647 w 922"/>
              <a:gd name="T31" fmla="*/ 2147483647 h 1134"/>
              <a:gd name="T32" fmla="*/ 2147483647 w 922"/>
              <a:gd name="T33" fmla="*/ 2147483647 h 1134"/>
              <a:gd name="T34" fmla="*/ 0 w 922"/>
              <a:gd name="T35" fmla="*/ 2147483647 h 1134"/>
              <a:gd name="T36" fmla="*/ 2147483647 w 922"/>
              <a:gd name="T37" fmla="*/ 2147483647 h 1134"/>
              <a:gd name="T38" fmla="*/ 2147483647 w 922"/>
              <a:gd name="T39" fmla="*/ 2147483647 h 1134"/>
              <a:gd name="T40" fmla="*/ 2147483647 w 922"/>
              <a:gd name="T41" fmla="*/ 2147483647 h 1134"/>
              <a:gd name="T42" fmla="*/ 2147483647 w 922"/>
              <a:gd name="T43" fmla="*/ 2147483647 h 1134"/>
              <a:gd name="T44" fmla="*/ 2147483647 w 922"/>
              <a:gd name="T45" fmla="*/ 2147483647 h 1134"/>
              <a:gd name="T46" fmla="*/ 2147483647 w 922"/>
              <a:gd name="T47" fmla="*/ 2147483647 h 1134"/>
              <a:gd name="T48" fmla="*/ 2147483647 w 922"/>
              <a:gd name="T49" fmla="*/ 2147483647 h 1134"/>
              <a:gd name="T50" fmla="*/ 2147483647 w 922"/>
              <a:gd name="T51" fmla="*/ 2147483647 h 1134"/>
              <a:gd name="T52" fmla="*/ 2147483647 w 922"/>
              <a:gd name="T53" fmla="*/ 2147483647 h 1134"/>
              <a:gd name="T54" fmla="*/ 2147483647 w 922"/>
              <a:gd name="T55" fmla="*/ 2147483647 h 1134"/>
              <a:gd name="T56" fmla="*/ 2147483647 w 922"/>
              <a:gd name="T57" fmla="*/ 2147483647 h 1134"/>
              <a:gd name="T58" fmla="*/ 2147483647 w 922"/>
              <a:gd name="T59" fmla="*/ 2147483647 h 1134"/>
              <a:gd name="T60" fmla="*/ 2147483647 w 922"/>
              <a:gd name="T61" fmla="*/ 2147483647 h 1134"/>
              <a:gd name="T62" fmla="*/ 2147483647 w 922"/>
              <a:gd name="T63" fmla="*/ 2147483647 h 1134"/>
              <a:gd name="T64" fmla="*/ 2147483647 w 922"/>
              <a:gd name="T65" fmla="*/ 2147483647 h 1134"/>
              <a:gd name="T66" fmla="*/ 2147483647 w 922"/>
              <a:gd name="T67" fmla="*/ 2147483647 h 1134"/>
              <a:gd name="T68" fmla="*/ 2147483647 w 922"/>
              <a:gd name="T69" fmla="*/ 2147483647 h 1134"/>
              <a:gd name="T70" fmla="*/ 2147483647 w 922"/>
              <a:gd name="T71" fmla="*/ 2147483647 h 1134"/>
              <a:gd name="T72" fmla="*/ 2147483647 w 922"/>
              <a:gd name="T73" fmla="*/ 2147483647 h 1134"/>
              <a:gd name="T74" fmla="*/ 2147483647 w 922"/>
              <a:gd name="T75" fmla="*/ 2147483647 h 1134"/>
              <a:gd name="T76" fmla="*/ 2147483647 w 922"/>
              <a:gd name="T77" fmla="*/ 2147483647 h 1134"/>
              <a:gd name="T78" fmla="*/ 2147483647 w 922"/>
              <a:gd name="T79" fmla="*/ 2147483647 h 1134"/>
              <a:gd name="T80" fmla="*/ 2147483647 w 922"/>
              <a:gd name="T81" fmla="*/ 2147483647 h 1134"/>
              <a:gd name="T82" fmla="*/ 2147483647 w 922"/>
              <a:gd name="T83" fmla="*/ 2147483647 h 1134"/>
              <a:gd name="T84" fmla="*/ 2147483647 w 922"/>
              <a:gd name="T85" fmla="*/ 2147483647 h 1134"/>
              <a:gd name="T86" fmla="*/ 2147483647 w 922"/>
              <a:gd name="T87" fmla="*/ 2147483647 h 1134"/>
              <a:gd name="T88" fmla="*/ 2147483647 w 922"/>
              <a:gd name="T89" fmla="*/ 2147483647 h 1134"/>
              <a:gd name="T90" fmla="*/ 2147483647 w 922"/>
              <a:gd name="T91" fmla="*/ 2147483647 h 1134"/>
              <a:gd name="T92" fmla="*/ 2147483647 w 922"/>
              <a:gd name="T93" fmla="*/ 2147483647 h 1134"/>
              <a:gd name="T94" fmla="*/ 2147483647 w 922"/>
              <a:gd name="T95" fmla="*/ 2147483647 h 1134"/>
              <a:gd name="T96" fmla="*/ 2147483647 w 922"/>
              <a:gd name="T97" fmla="*/ 2147483647 h 1134"/>
              <a:gd name="T98" fmla="*/ 2147483647 w 922"/>
              <a:gd name="T99" fmla="*/ 0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2" h="1134">
                <a:moveTo>
                  <a:pt x="470" y="0"/>
                </a:moveTo>
                <a:lnTo>
                  <a:pt x="470" y="0"/>
                </a:lnTo>
                <a:lnTo>
                  <a:pt x="416" y="56"/>
                </a:lnTo>
                <a:lnTo>
                  <a:pt x="366" y="114"/>
                </a:lnTo>
                <a:lnTo>
                  <a:pt x="318" y="174"/>
                </a:lnTo>
                <a:lnTo>
                  <a:pt x="274" y="238"/>
                </a:lnTo>
                <a:lnTo>
                  <a:pt x="232" y="302"/>
                </a:lnTo>
                <a:lnTo>
                  <a:pt x="194" y="370"/>
                </a:lnTo>
                <a:lnTo>
                  <a:pt x="158" y="438"/>
                </a:lnTo>
                <a:lnTo>
                  <a:pt x="126" y="510"/>
                </a:lnTo>
                <a:lnTo>
                  <a:pt x="98" y="582"/>
                </a:lnTo>
                <a:lnTo>
                  <a:pt x="72" y="658"/>
                </a:lnTo>
                <a:lnTo>
                  <a:pt x="50" y="734"/>
                </a:lnTo>
                <a:lnTo>
                  <a:pt x="32" y="810"/>
                </a:lnTo>
                <a:lnTo>
                  <a:pt x="18" y="890"/>
                </a:lnTo>
                <a:lnTo>
                  <a:pt x="8" y="970"/>
                </a:lnTo>
                <a:lnTo>
                  <a:pt x="2" y="1052"/>
                </a:lnTo>
                <a:lnTo>
                  <a:pt x="0" y="1134"/>
                </a:lnTo>
                <a:lnTo>
                  <a:pt x="160" y="1006"/>
                </a:lnTo>
                <a:lnTo>
                  <a:pt x="320" y="878"/>
                </a:lnTo>
                <a:lnTo>
                  <a:pt x="480" y="1006"/>
                </a:lnTo>
                <a:lnTo>
                  <a:pt x="640" y="1134"/>
                </a:lnTo>
                <a:lnTo>
                  <a:pt x="640" y="1084"/>
                </a:lnTo>
                <a:lnTo>
                  <a:pt x="644" y="1036"/>
                </a:lnTo>
                <a:lnTo>
                  <a:pt x="650" y="988"/>
                </a:lnTo>
                <a:lnTo>
                  <a:pt x="660" y="940"/>
                </a:lnTo>
                <a:lnTo>
                  <a:pt x="670" y="894"/>
                </a:lnTo>
                <a:lnTo>
                  <a:pt x="682" y="848"/>
                </a:lnTo>
                <a:lnTo>
                  <a:pt x="698" y="804"/>
                </a:lnTo>
                <a:lnTo>
                  <a:pt x="716" y="760"/>
                </a:lnTo>
                <a:lnTo>
                  <a:pt x="734" y="716"/>
                </a:lnTo>
                <a:lnTo>
                  <a:pt x="756" y="676"/>
                </a:lnTo>
                <a:lnTo>
                  <a:pt x="780" y="636"/>
                </a:lnTo>
                <a:lnTo>
                  <a:pt x="804" y="596"/>
                </a:lnTo>
                <a:lnTo>
                  <a:pt x="832" y="558"/>
                </a:lnTo>
                <a:lnTo>
                  <a:pt x="860" y="522"/>
                </a:lnTo>
                <a:lnTo>
                  <a:pt x="890" y="488"/>
                </a:lnTo>
                <a:lnTo>
                  <a:pt x="922" y="454"/>
                </a:lnTo>
                <a:lnTo>
                  <a:pt x="922" y="452"/>
                </a:lnTo>
                <a:lnTo>
                  <a:pt x="900" y="250"/>
                </a:lnTo>
                <a:lnTo>
                  <a:pt x="878" y="48"/>
                </a:lnTo>
                <a:lnTo>
                  <a:pt x="674" y="24"/>
                </a:lnTo>
                <a:lnTo>
                  <a:pt x="472" y="2"/>
                </a:lnTo>
                <a:lnTo>
                  <a:pt x="470" y="0"/>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3567" name="Text Box 13"/>
          <p:cNvSpPr txBox="1">
            <a:spLocks noChangeArrowheads="1"/>
          </p:cNvSpPr>
          <p:nvPr/>
        </p:nvSpPr>
        <p:spPr bwMode="auto">
          <a:xfrm>
            <a:off x="2357422" y="2012950"/>
            <a:ext cx="1471628"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1" hangingPunct="1"/>
            <a:r>
              <a:rPr lang="de-DE" altLang="de-DE" sz="2000" b="0" dirty="0" err="1">
                <a:solidFill>
                  <a:schemeClr val="tx1"/>
                </a:solidFill>
                <a:cs typeface="Arial" charset="0"/>
              </a:rPr>
              <a:t>Purchasing</a:t>
            </a:r>
            <a:endParaRPr lang="de-DE" altLang="de-DE" sz="2000" b="0" dirty="0">
              <a:solidFill>
                <a:schemeClr val="tx1"/>
              </a:solidFill>
              <a:cs typeface="Arial" charset="0"/>
            </a:endParaRPr>
          </a:p>
        </p:txBody>
      </p:sp>
      <p:grpSp>
        <p:nvGrpSpPr>
          <p:cNvPr id="23568" name="Group 14"/>
          <p:cNvGrpSpPr>
            <a:grpSpLocks/>
          </p:cNvGrpSpPr>
          <p:nvPr/>
        </p:nvGrpSpPr>
        <p:grpSpPr bwMode="auto">
          <a:xfrm>
            <a:off x="3071813" y="1076325"/>
            <a:ext cx="2690813" cy="1463675"/>
            <a:chOff x="1924" y="572"/>
            <a:chExt cx="1695" cy="922"/>
          </a:xfrm>
        </p:grpSpPr>
        <p:sp>
          <p:nvSpPr>
            <p:cNvPr id="23581" name="Freeform 15"/>
            <p:cNvSpPr>
              <a:spLocks/>
            </p:cNvSpPr>
            <p:nvPr/>
          </p:nvSpPr>
          <p:spPr bwMode="auto">
            <a:xfrm rot="1133859">
              <a:off x="2007" y="572"/>
              <a:ext cx="1388" cy="922"/>
            </a:xfrm>
            <a:custGeom>
              <a:avLst/>
              <a:gdLst>
                <a:gd name="T0" fmla="*/ 1134 w 1388"/>
                <a:gd name="T1" fmla="*/ 0 h 922"/>
                <a:gd name="T2" fmla="*/ 1134 w 1388"/>
                <a:gd name="T3" fmla="*/ 0 h 922"/>
                <a:gd name="T4" fmla="*/ 1056 w 1388"/>
                <a:gd name="T5" fmla="*/ 2 h 922"/>
                <a:gd name="T6" fmla="*/ 980 w 1388"/>
                <a:gd name="T7" fmla="*/ 8 h 922"/>
                <a:gd name="T8" fmla="*/ 904 w 1388"/>
                <a:gd name="T9" fmla="*/ 16 h 922"/>
                <a:gd name="T10" fmla="*/ 828 w 1388"/>
                <a:gd name="T11" fmla="*/ 30 h 922"/>
                <a:gd name="T12" fmla="*/ 752 w 1388"/>
                <a:gd name="T13" fmla="*/ 46 h 922"/>
                <a:gd name="T14" fmla="*/ 676 w 1388"/>
                <a:gd name="T15" fmla="*/ 66 h 922"/>
                <a:gd name="T16" fmla="*/ 602 w 1388"/>
                <a:gd name="T17" fmla="*/ 90 h 922"/>
                <a:gd name="T18" fmla="*/ 530 w 1388"/>
                <a:gd name="T19" fmla="*/ 118 h 922"/>
                <a:gd name="T20" fmla="*/ 458 w 1388"/>
                <a:gd name="T21" fmla="*/ 148 h 922"/>
                <a:gd name="T22" fmla="*/ 388 w 1388"/>
                <a:gd name="T23" fmla="*/ 184 h 922"/>
                <a:gd name="T24" fmla="*/ 318 w 1388"/>
                <a:gd name="T25" fmla="*/ 222 h 922"/>
                <a:gd name="T26" fmla="*/ 250 w 1388"/>
                <a:gd name="T27" fmla="*/ 264 h 922"/>
                <a:gd name="T28" fmla="*/ 186 w 1388"/>
                <a:gd name="T29" fmla="*/ 310 h 922"/>
                <a:gd name="T30" fmla="*/ 122 w 1388"/>
                <a:gd name="T31" fmla="*/ 360 h 922"/>
                <a:gd name="T32" fmla="*/ 60 w 1388"/>
                <a:gd name="T33" fmla="*/ 412 h 922"/>
                <a:gd name="T34" fmla="*/ 0 w 1388"/>
                <a:gd name="T35" fmla="*/ 470 h 922"/>
                <a:gd name="T36" fmla="*/ 202 w 1388"/>
                <a:gd name="T37" fmla="*/ 492 h 922"/>
                <a:gd name="T38" fmla="*/ 406 w 1388"/>
                <a:gd name="T39" fmla="*/ 514 h 922"/>
                <a:gd name="T40" fmla="*/ 428 w 1388"/>
                <a:gd name="T41" fmla="*/ 718 h 922"/>
                <a:gd name="T42" fmla="*/ 452 w 1388"/>
                <a:gd name="T43" fmla="*/ 922 h 922"/>
                <a:gd name="T44" fmla="*/ 452 w 1388"/>
                <a:gd name="T45" fmla="*/ 922 h 922"/>
                <a:gd name="T46" fmla="*/ 452 w 1388"/>
                <a:gd name="T47" fmla="*/ 922 h 922"/>
                <a:gd name="T48" fmla="*/ 488 w 1388"/>
                <a:gd name="T49" fmla="*/ 888 h 922"/>
                <a:gd name="T50" fmla="*/ 524 w 1388"/>
                <a:gd name="T51" fmla="*/ 856 h 922"/>
                <a:gd name="T52" fmla="*/ 564 w 1388"/>
                <a:gd name="T53" fmla="*/ 826 h 922"/>
                <a:gd name="T54" fmla="*/ 602 w 1388"/>
                <a:gd name="T55" fmla="*/ 798 h 922"/>
                <a:gd name="T56" fmla="*/ 644 w 1388"/>
                <a:gd name="T57" fmla="*/ 774 h 922"/>
                <a:gd name="T58" fmla="*/ 684 w 1388"/>
                <a:gd name="T59" fmla="*/ 750 h 922"/>
                <a:gd name="T60" fmla="*/ 728 w 1388"/>
                <a:gd name="T61" fmla="*/ 730 h 922"/>
                <a:gd name="T62" fmla="*/ 770 w 1388"/>
                <a:gd name="T63" fmla="*/ 710 h 922"/>
                <a:gd name="T64" fmla="*/ 814 w 1388"/>
                <a:gd name="T65" fmla="*/ 694 h 922"/>
                <a:gd name="T66" fmla="*/ 858 w 1388"/>
                <a:gd name="T67" fmla="*/ 680 h 922"/>
                <a:gd name="T68" fmla="*/ 904 w 1388"/>
                <a:gd name="T69" fmla="*/ 668 h 922"/>
                <a:gd name="T70" fmla="*/ 948 w 1388"/>
                <a:gd name="T71" fmla="*/ 658 h 922"/>
                <a:gd name="T72" fmla="*/ 994 w 1388"/>
                <a:gd name="T73" fmla="*/ 650 h 922"/>
                <a:gd name="T74" fmla="*/ 1040 w 1388"/>
                <a:gd name="T75" fmla="*/ 646 h 922"/>
                <a:gd name="T76" fmla="*/ 1086 w 1388"/>
                <a:gd name="T77" fmla="*/ 642 h 922"/>
                <a:gd name="T78" fmla="*/ 1132 w 1388"/>
                <a:gd name="T79" fmla="*/ 640 h 922"/>
                <a:gd name="T80" fmla="*/ 1132 w 1388"/>
                <a:gd name="T81" fmla="*/ 642 h 922"/>
                <a:gd name="T82" fmla="*/ 1132 w 1388"/>
                <a:gd name="T83" fmla="*/ 640 h 922"/>
                <a:gd name="T84" fmla="*/ 1132 w 1388"/>
                <a:gd name="T85" fmla="*/ 640 h 922"/>
                <a:gd name="T86" fmla="*/ 1134 w 1388"/>
                <a:gd name="T87" fmla="*/ 640 h 922"/>
                <a:gd name="T88" fmla="*/ 1134 w 1388"/>
                <a:gd name="T89" fmla="*/ 640 h 922"/>
                <a:gd name="T90" fmla="*/ 1260 w 1388"/>
                <a:gd name="T91" fmla="*/ 482 h 922"/>
                <a:gd name="T92" fmla="*/ 1388 w 1388"/>
                <a:gd name="T93" fmla="*/ 322 h 922"/>
                <a:gd name="T94" fmla="*/ 1260 w 1388"/>
                <a:gd name="T95" fmla="*/ 162 h 922"/>
                <a:gd name="T96" fmla="*/ 1134 w 1388"/>
                <a:gd name="T97" fmla="*/ 2 h 922"/>
                <a:gd name="T98" fmla="*/ 1134 w 1388"/>
                <a:gd name="T99" fmla="*/ 0 h 9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88" h="922">
                  <a:moveTo>
                    <a:pt x="1134" y="0"/>
                  </a:moveTo>
                  <a:lnTo>
                    <a:pt x="1134" y="0"/>
                  </a:lnTo>
                  <a:lnTo>
                    <a:pt x="1056" y="2"/>
                  </a:lnTo>
                  <a:lnTo>
                    <a:pt x="980" y="8"/>
                  </a:lnTo>
                  <a:lnTo>
                    <a:pt x="904" y="16"/>
                  </a:lnTo>
                  <a:lnTo>
                    <a:pt x="828" y="30"/>
                  </a:lnTo>
                  <a:lnTo>
                    <a:pt x="752" y="46"/>
                  </a:lnTo>
                  <a:lnTo>
                    <a:pt x="676" y="66"/>
                  </a:lnTo>
                  <a:lnTo>
                    <a:pt x="602" y="90"/>
                  </a:lnTo>
                  <a:lnTo>
                    <a:pt x="530" y="118"/>
                  </a:lnTo>
                  <a:lnTo>
                    <a:pt x="458" y="148"/>
                  </a:lnTo>
                  <a:lnTo>
                    <a:pt x="388" y="184"/>
                  </a:lnTo>
                  <a:lnTo>
                    <a:pt x="318" y="222"/>
                  </a:lnTo>
                  <a:lnTo>
                    <a:pt x="250" y="264"/>
                  </a:lnTo>
                  <a:lnTo>
                    <a:pt x="186" y="310"/>
                  </a:lnTo>
                  <a:lnTo>
                    <a:pt x="122" y="360"/>
                  </a:lnTo>
                  <a:lnTo>
                    <a:pt x="60" y="412"/>
                  </a:lnTo>
                  <a:lnTo>
                    <a:pt x="0" y="470"/>
                  </a:lnTo>
                  <a:lnTo>
                    <a:pt x="202" y="492"/>
                  </a:lnTo>
                  <a:lnTo>
                    <a:pt x="406" y="514"/>
                  </a:lnTo>
                  <a:lnTo>
                    <a:pt x="428" y="718"/>
                  </a:lnTo>
                  <a:lnTo>
                    <a:pt x="452" y="922"/>
                  </a:lnTo>
                  <a:lnTo>
                    <a:pt x="488" y="888"/>
                  </a:lnTo>
                  <a:lnTo>
                    <a:pt x="524" y="856"/>
                  </a:lnTo>
                  <a:lnTo>
                    <a:pt x="564" y="826"/>
                  </a:lnTo>
                  <a:lnTo>
                    <a:pt x="602" y="798"/>
                  </a:lnTo>
                  <a:lnTo>
                    <a:pt x="644" y="774"/>
                  </a:lnTo>
                  <a:lnTo>
                    <a:pt x="684" y="750"/>
                  </a:lnTo>
                  <a:lnTo>
                    <a:pt x="728" y="730"/>
                  </a:lnTo>
                  <a:lnTo>
                    <a:pt x="770" y="710"/>
                  </a:lnTo>
                  <a:lnTo>
                    <a:pt x="814" y="694"/>
                  </a:lnTo>
                  <a:lnTo>
                    <a:pt x="858" y="680"/>
                  </a:lnTo>
                  <a:lnTo>
                    <a:pt x="904" y="668"/>
                  </a:lnTo>
                  <a:lnTo>
                    <a:pt x="948" y="658"/>
                  </a:lnTo>
                  <a:lnTo>
                    <a:pt x="994" y="650"/>
                  </a:lnTo>
                  <a:lnTo>
                    <a:pt x="1040" y="646"/>
                  </a:lnTo>
                  <a:lnTo>
                    <a:pt x="1086" y="642"/>
                  </a:lnTo>
                  <a:lnTo>
                    <a:pt x="1132" y="640"/>
                  </a:lnTo>
                  <a:lnTo>
                    <a:pt x="1132" y="642"/>
                  </a:lnTo>
                  <a:lnTo>
                    <a:pt x="1132" y="640"/>
                  </a:lnTo>
                  <a:lnTo>
                    <a:pt x="1134" y="640"/>
                  </a:lnTo>
                  <a:lnTo>
                    <a:pt x="1260" y="482"/>
                  </a:lnTo>
                  <a:lnTo>
                    <a:pt x="1388" y="322"/>
                  </a:lnTo>
                  <a:lnTo>
                    <a:pt x="1260" y="162"/>
                  </a:lnTo>
                  <a:lnTo>
                    <a:pt x="1134" y="2"/>
                  </a:lnTo>
                  <a:lnTo>
                    <a:pt x="1134" y="0"/>
                  </a:lnTo>
                  <a:close/>
                </a:path>
              </a:pathLst>
            </a:custGeom>
            <a:solidFill>
              <a:srgbClr val="FFFF99"/>
            </a:solidFill>
            <a:ln w="3175">
              <a:solidFill>
                <a:schemeClr val="hlink"/>
              </a:solidFill>
              <a:prstDash val="solid"/>
              <a:round/>
              <a:headEnd/>
              <a:tailEnd/>
            </a:ln>
          </p:spPr>
          <p:txBody>
            <a:bodyPr/>
            <a:lstStyle/>
            <a:p>
              <a:endParaRPr lang="de-DE"/>
            </a:p>
          </p:txBody>
        </p:sp>
        <p:sp>
          <p:nvSpPr>
            <p:cNvPr id="23582" name="Text Box 16"/>
            <p:cNvSpPr txBox="1">
              <a:spLocks noChangeArrowheads="1"/>
            </p:cNvSpPr>
            <p:nvPr/>
          </p:nvSpPr>
          <p:spPr bwMode="auto">
            <a:xfrm>
              <a:off x="1924" y="784"/>
              <a:ext cx="169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2000" b="0" dirty="0" smtClean="0">
                  <a:solidFill>
                    <a:schemeClr val="tx1"/>
                  </a:solidFill>
                  <a:cs typeface="Arial" charset="0"/>
                </a:rPr>
                <a:t>Commissioning</a:t>
              </a:r>
              <a:endParaRPr lang="de-DE" altLang="de-DE" sz="2000" b="0" dirty="0">
                <a:solidFill>
                  <a:schemeClr val="tx1"/>
                </a:solidFill>
                <a:cs typeface="Arial" charset="0"/>
              </a:endParaRPr>
            </a:p>
          </p:txBody>
        </p:sp>
      </p:grpSp>
      <p:sp>
        <p:nvSpPr>
          <p:cNvPr id="23569" name="Freeform 17"/>
          <p:cNvSpPr>
            <a:spLocks/>
          </p:cNvSpPr>
          <p:nvPr/>
        </p:nvSpPr>
        <p:spPr bwMode="auto">
          <a:xfrm rot="1133859">
            <a:off x="4892675" y="1592263"/>
            <a:ext cx="1800225" cy="1466850"/>
          </a:xfrm>
          <a:custGeom>
            <a:avLst/>
            <a:gdLst>
              <a:gd name="T0" fmla="*/ 2147483647 w 1134"/>
              <a:gd name="T1" fmla="*/ 2147483647 h 924"/>
              <a:gd name="T2" fmla="*/ 2147483647 w 1134"/>
              <a:gd name="T3" fmla="*/ 2147483647 h 924"/>
              <a:gd name="T4" fmla="*/ 2147483647 w 1134"/>
              <a:gd name="T5" fmla="*/ 2147483647 h 924"/>
              <a:gd name="T6" fmla="*/ 2147483647 w 1134"/>
              <a:gd name="T7" fmla="*/ 2147483647 h 924"/>
              <a:gd name="T8" fmla="*/ 2147483647 w 1134"/>
              <a:gd name="T9" fmla="*/ 2147483647 h 924"/>
              <a:gd name="T10" fmla="*/ 2147483647 w 1134"/>
              <a:gd name="T11" fmla="*/ 2147483647 h 924"/>
              <a:gd name="T12" fmla="*/ 2147483647 w 1134"/>
              <a:gd name="T13" fmla="*/ 2147483647 h 924"/>
              <a:gd name="T14" fmla="*/ 2147483647 w 1134"/>
              <a:gd name="T15" fmla="*/ 2147483647 h 924"/>
              <a:gd name="T16" fmla="*/ 2147483647 w 1134"/>
              <a:gd name="T17" fmla="*/ 2147483647 h 924"/>
              <a:gd name="T18" fmla="*/ 2147483647 w 1134"/>
              <a:gd name="T19" fmla="*/ 2147483647 h 924"/>
              <a:gd name="T20" fmla="*/ 2147483647 w 1134"/>
              <a:gd name="T21" fmla="*/ 2147483647 h 924"/>
              <a:gd name="T22" fmla="*/ 2147483647 w 1134"/>
              <a:gd name="T23" fmla="*/ 2147483647 h 924"/>
              <a:gd name="T24" fmla="*/ 2147483647 w 1134"/>
              <a:gd name="T25" fmla="*/ 2147483647 h 924"/>
              <a:gd name="T26" fmla="*/ 2147483647 w 1134"/>
              <a:gd name="T27" fmla="*/ 2147483647 h 924"/>
              <a:gd name="T28" fmla="*/ 2147483647 w 1134"/>
              <a:gd name="T29" fmla="*/ 2147483647 h 924"/>
              <a:gd name="T30" fmla="*/ 2147483647 w 1134"/>
              <a:gd name="T31" fmla="*/ 2147483647 h 924"/>
              <a:gd name="T32" fmla="*/ 2147483647 w 1134"/>
              <a:gd name="T33" fmla="*/ 2147483647 h 924"/>
              <a:gd name="T34" fmla="*/ 0 w 1134"/>
              <a:gd name="T35" fmla="*/ 0 h 924"/>
              <a:gd name="T36" fmla="*/ 2147483647 w 1134"/>
              <a:gd name="T37" fmla="*/ 2147483647 h 924"/>
              <a:gd name="T38" fmla="*/ 2147483647 w 1134"/>
              <a:gd name="T39" fmla="*/ 2147483647 h 924"/>
              <a:gd name="T40" fmla="*/ 2147483647 w 1134"/>
              <a:gd name="T41" fmla="*/ 2147483647 h 924"/>
              <a:gd name="T42" fmla="*/ 0 w 1134"/>
              <a:gd name="T43" fmla="*/ 2147483647 h 924"/>
              <a:gd name="T44" fmla="*/ 0 w 1134"/>
              <a:gd name="T45" fmla="*/ 2147483647 h 924"/>
              <a:gd name="T46" fmla="*/ 0 w 1134"/>
              <a:gd name="T47" fmla="*/ 2147483647 h 924"/>
              <a:gd name="T48" fmla="*/ 2147483647 w 1134"/>
              <a:gd name="T49" fmla="*/ 2147483647 h 924"/>
              <a:gd name="T50" fmla="*/ 2147483647 w 1134"/>
              <a:gd name="T51" fmla="*/ 2147483647 h 924"/>
              <a:gd name="T52" fmla="*/ 2147483647 w 1134"/>
              <a:gd name="T53" fmla="*/ 2147483647 h 924"/>
              <a:gd name="T54" fmla="*/ 2147483647 w 1134"/>
              <a:gd name="T55" fmla="*/ 2147483647 h 924"/>
              <a:gd name="T56" fmla="*/ 2147483647 w 1134"/>
              <a:gd name="T57" fmla="*/ 2147483647 h 924"/>
              <a:gd name="T58" fmla="*/ 2147483647 w 1134"/>
              <a:gd name="T59" fmla="*/ 2147483647 h 924"/>
              <a:gd name="T60" fmla="*/ 2147483647 w 1134"/>
              <a:gd name="T61" fmla="*/ 2147483647 h 924"/>
              <a:gd name="T62" fmla="*/ 2147483647 w 1134"/>
              <a:gd name="T63" fmla="*/ 2147483647 h 924"/>
              <a:gd name="T64" fmla="*/ 2147483647 w 1134"/>
              <a:gd name="T65" fmla="*/ 2147483647 h 924"/>
              <a:gd name="T66" fmla="*/ 2147483647 w 1134"/>
              <a:gd name="T67" fmla="*/ 2147483647 h 924"/>
              <a:gd name="T68" fmla="*/ 2147483647 w 1134"/>
              <a:gd name="T69" fmla="*/ 2147483647 h 924"/>
              <a:gd name="T70" fmla="*/ 2147483647 w 1134"/>
              <a:gd name="T71" fmla="*/ 2147483647 h 924"/>
              <a:gd name="T72" fmla="*/ 2147483647 w 1134"/>
              <a:gd name="T73" fmla="*/ 2147483647 h 924"/>
              <a:gd name="T74" fmla="*/ 2147483647 w 1134"/>
              <a:gd name="T75" fmla="*/ 2147483647 h 924"/>
              <a:gd name="T76" fmla="*/ 2147483647 w 1134"/>
              <a:gd name="T77" fmla="*/ 2147483647 h 924"/>
              <a:gd name="T78" fmla="*/ 2147483647 w 1134"/>
              <a:gd name="T79" fmla="*/ 2147483647 h 924"/>
              <a:gd name="T80" fmla="*/ 2147483647 w 1134"/>
              <a:gd name="T81" fmla="*/ 2147483647 h 924"/>
              <a:gd name="T82" fmla="*/ 2147483647 w 1134"/>
              <a:gd name="T83" fmla="*/ 2147483647 h 924"/>
              <a:gd name="T84" fmla="*/ 2147483647 w 1134"/>
              <a:gd name="T85" fmla="*/ 2147483647 h 924"/>
              <a:gd name="T86" fmla="*/ 2147483647 w 1134"/>
              <a:gd name="T87" fmla="*/ 2147483647 h 924"/>
              <a:gd name="T88" fmla="*/ 2147483647 w 1134"/>
              <a:gd name="T89" fmla="*/ 2147483647 h 924"/>
              <a:gd name="T90" fmla="*/ 2147483647 w 1134"/>
              <a:gd name="T91" fmla="*/ 2147483647 h 924"/>
              <a:gd name="T92" fmla="*/ 2147483647 w 1134"/>
              <a:gd name="T93" fmla="*/ 2147483647 h 924"/>
              <a:gd name="T94" fmla="*/ 2147483647 w 1134"/>
              <a:gd name="T95" fmla="*/ 2147483647 h 924"/>
              <a:gd name="T96" fmla="*/ 2147483647 w 1134"/>
              <a:gd name="T97" fmla="*/ 2147483647 h 924"/>
              <a:gd name="T98" fmla="*/ 2147483647 w 1134"/>
              <a:gd name="T99" fmla="*/ 2147483647 h 9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4" h="924">
                <a:moveTo>
                  <a:pt x="1134" y="472"/>
                </a:moveTo>
                <a:lnTo>
                  <a:pt x="1134" y="472"/>
                </a:lnTo>
                <a:lnTo>
                  <a:pt x="1078" y="418"/>
                </a:lnTo>
                <a:lnTo>
                  <a:pt x="1020" y="368"/>
                </a:lnTo>
                <a:lnTo>
                  <a:pt x="960" y="320"/>
                </a:lnTo>
                <a:lnTo>
                  <a:pt x="896" y="274"/>
                </a:lnTo>
                <a:lnTo>
                  <a:pt x="832" y="234"/>
                </a:lnTo>
                <a:lnTo>
                  <a:pt x="764" y="194"/>
                </a:lnTo>
                <a:lnTo>
                  <a:pt x="696" y="160"/>
                </a:lnTo>
                <a:lnTo>
                  <a:pt x="624" y="126"/>
                </a:lnTo>
                <a:lnTo>
                  <a:pt x="552" y="98"/>
                </a:lnTo>
                <a:lnTo>
                  <a:pt x="478" y="72"/>
                </a:lnTo>
                <a:lnTo>
                  <a:pt x="400" y="52"/>
                </a:lnTo>
                <a:lnTo>
                  <a:pt x="324" y="34"/>
                </a:lnTo>
                <a:lnTo>
                  <a:pt x="244" y="20"/>
                </a:lnTo>
                <a:lnTo>
                  <a:pt x="164" y="10"/>
                </a:lnTo>
                <a:lnTo>
                  <a:pt x="82" y="2"/>
                </a:lnTo>
                <a:lnTo>
                  <a:pt x="0" y="0"/>
                </a:lnTo>
                <a:lnTo>
                  <a:pt x="128" y="160"/>
                </a:lnTo>
                <a:lnTo>
                  <a:pt x="256" y="320"/>
                </a:lnTo>
                <a:lnTo>
                  <a:pt x="128" y="480"/>
                </a:lnTo>
                <a:lnTo>
                  <a:pt x="0" y="640"/>
                </a:lnTo>
                <a:lnTo>
                  <a:pt x="50" y="642"/>
                </a:lnTo>
                <a:lnTo>
                  <a:pt x="98" y="646"/>
                </a:lnTo>
                <a:lnTo>
                  <a:pt x="146" y="652"/>
                </a:lnTo>
                <a:lnTo>
                  <a:pt x="194" y="660"/>
                </a:lnTo>
                <a:lnTo>
                  <a:pt x="240" y="672"/>
                </a:lnTo>
                <a:lnTo>
                  <a:pt x="286" y="684"/>
                </a:lnTo>
                <a:lnTo>
                  <a:pt x="330" y="700"/>
                </a:lnTo>
                <a:lnTo>
                  <a:pt x="374" y="716"/>
                </a:lnTo>
                <a:lnTo>
                  <a:pt x="418" y="736"/>
                </a:lnTo>
                <a:lnTo>
                  <a:pt x="458" y="758"/>
                </a:lnTo>
                <a:lnTo>
                  <a:pt x="500" y="780"/>
                </a:lnTo>
                <a:lnTo>
                  <a:pt x="538" y="806"/>
                </a:lnTo>
                <a:lnTo>
                  <a:pt x="576" y="832"/>
                </a:lnTo>
                <a:lnTo>
                  <a:pt x="612" y="860"/>
                </a:lnTo>
                <a:lnTo>
                  <a:pt x="646" y="892"/>
                </a:lnTo>
                <a:lnTo>
                  <a:pt x="680" y="924"/>
                </a:lnTo>
                <a:lnTo>
                  <a:pt x="682" y="924"/>
                </a:lnTo>
                <a:lnTo>
                  <a:pt x="884" y="900"/>
                </a:lnTo>
                <a:lnTo>
                  <a:pt x="1088" y="878"/>
                </a:lnTo>
                <a:lnTo>
                  <a:pt x="1110" y="674"/>
                </a:lnTo>
                <a:lnTo>
                  <a:pt x="1132" y="472"/>
                </a:lnTo>
                <a:lnTo>
                  <a:pt x="1134" y="472"/>
                </a:lnTo>
                <a:close/>
              </a:path>
            </a:pathLst>
          </a:custGeom>
          <a:solidFill>
            <a:srgbClr val="FFFF99"/>
          </a:solidFill>
          <a:ln w="3175">
            <a:solidFill>
              <a:schemeClr val="hlink"/>
            </a:solidFill>
            <a:prstDash val="solid"/>
            <a:round/>
            <a:headEnd/>
            <a:tailEnd/>
          </a:ln>
        </p:spPr>
        <p:txBody>
          <a:bodyPr/>
          <a:lstStyle/>
          <a:p>
            <a:endParaRPr lang="de-DE"/>
          </a:p>
        </p:txBody>
      </p:sp>
      <p:sp>
        <p:nvSpPr>
          <p:cNvPr id="23570" name="Text Box 18"/>
          <p:cNvSpPr txBox="1">
            <a:spLocks noChangeArrowheads="1"/>
          </p:cNvSpPr>
          <p:nvPr/>
        </p:nvSpPr>
        <p:spPr bwMode="auto">
          <a:xfrm>
            <a:off x="5233988" y="2060575"/>
            <a:ext cx="13260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2000" b="0" dirty="0" smtClean="0">
                <a:solidFill>
                  <a:schemeClr val="tx1"/>
                </a:solidFill>
                <a:cs typeface="Arial" charset="0"/>
              </a:rPr>
              <a:t>Setup</a:t>
            </a:r>
            <a:endParaRPr lang="de-DE" altLang="de-DE" sz="2000" b="0" dirty="0">
              <a:solidFill>
                <a:schemeClr val="tx1"/>
              </a:solidFill>
              <a:cs typeface="Arial" charset="0"/>
            </a:endParaRPr>
          </a:p>
        </p:txBody>
      </p:sp>
      <p:sp>
        <p:nvSpPr>
          <p:cNvPr id="23571" name="Freeform 19"/>
          <p:cNvSpPr>
            <a:spLocks/>
          </p:cNvSpPr>
          <p:nvPr/>
        </p:nvSpPr>
        <p:spPr bwMode="auto">
          <a:xfrm rot="1133859">
            <a:off x="5568950" y="2574925"/>
            <a:ext cx="1463675" cy="2206625"/>
          </a:xfrm>
          <a:custGeom>
            <a:avLst/>
            <a:gdLst>
              <a:gd name="T0" fmla="*/ 2147483647 w 922"/>
              <a:gd name="T1" fmla="*/ 2147483647 h 1390"/>
              <a:gd name="T2" fmla="*/ 2147483647 w 922"/>
              <a:gd name="T3" fmla="*/ 2147483647 h 1390"/>
              <a:gd name="T4" fmla="*/ 2147483647 w 922"/>
              <a:gd name="T5" fmla="*/ 2147483647 h 1390"/>
              <a:gd name="T6" fmla="*/ 2147483647 w 922"/>
              <a:gd name="T7" fmla="*/ 2147483647 h 1390"/>
              <a:gd name="T8" fmla="*/ 2147483647 w 922"/>
              <a:gd name="T9" fmla="*/ 2147483647 h 1390"/>
              <a:gd name="T10" fmla="*/ 2147483647 w 922"/>
              <a:gd name="T11" fmla="*/ 2147483647 h 1390"/>
              <a:gd name="T12" fmla="*/ 2147483647 w 922"/>
              <a:gd name="T13" fmla="*/ 2147483647 h 1390"/>
              <a:gd name="T14" fmla="*/ 2147483647 w 922"/>
              <a:gd name="T15" fmla="*/ 2147483647 h 1390"/>
              <a:gd name="T16" fmla="*/ 2147483647 w 922"/>
              <a:gd name="T17" fmla="*/ 2147483647 h 1390"/>
              <a:gd name="T18" fmla="*/ 2147483647 w 922"/>
              <a:gd name="T19" fmla="*/ 2147483647 h 1390"/>
              <a:gd name="T20" fmla="*/ 2147483647 w 922"/>
              <a:gd name="T21" fmla="*/ 2147483647 h 1390"/>
              <a:gd name="T22" fmla="*/ 2147483647 w 922"/>
              <a:gd name="T23" fmla="*/ 2147483647 h 1390"/>
              <a:gd name="T24" fmla="*/ 2147483647 w 922"/>
              <a:gd name="T25" fmla="*/ 2147483647 h 1390"/>
              <a:gd name="T26" fmla="*/ 2147483647 w 922"/>
              <a:gd name="T27" fmla="*/ 2147483647 h 1390"/>
              <a:gd name="T28" fmla="*/ 2147483647 w 922"/>
              <a:gd name="T29" fmla="*/ 2147483647 h 1390"/>
              <a:gd name="T30" fmla="*/ 2147483647 w 922"/>
              <a:gd name="T31" fmla="*/ 2147483647 h 1390"/>
              <a:gd name="T32" fmla="*/ 2147483647 w 922"/>
              <a:gd name="T33" fmla="*/ 2147483647 h 1390"/>
              <a:gd name="T34" fmla="*/ 2147483647 w 922"/>
              <a:gd name="T35" fmla="*/ 0 h 1390"/>
              <a:gd name="T36" fmla="*/ 2147483647 w 922"/>
              <a:gd name="T37" fmla="*/ 2147483647 h 1390"/>
              <a:gd name="T38" fmla="*/ 2147483647 w 922"/>
              <a:gd name="T39" fmla="*/ 2147483647 h 1390"/>
              <a:gd name="T40" fmla="*/ 2147483647 w 922"/>
              <a:gd name="T41" fmla="*/ 2147483647 h 1390"/>
              <a:gd name="T42" fmla="*/ 0 w 922"/>
              <a:gd name="T43" fmla="*/ 2147483647 h 1390"/>
              <a:gd name="T44" fmla="*/ 0 w 922"/>
              <a:gd name="T45" fmla="*/ 2147483647 h 1390"/>
              <a:gd name="T46" fmla="*/ 0 w 922"/>
              <a:gd name="T47" fmla="*/ 2147483647 h 1390"/>
              <a:gd name="T48" fmla="*/ 2147483647 w 922"/>
              <a:gd name="T49" fmla="*/ 2147483647 h 1390"/>
              <a:gd name="T50" fmla="*/ 2147483647 w 922"/>
              <a:gd name="T51" fmla="*/ 2147483647 h 1390"/>
              <a:gd name="T52" fmla="*/ 2147483647 w 922"/>
              <a:gd name="T53" fmla="*/ 2147483647 h 1390"/>
              <a:gd name="T54" fmla="*/ 2147483647 w 922"/>
              <a:gd name="T55" fmla="*/ 2147483647 h 1390"/>
              <a:gd name="T56" fmla="*/ 2147483647 w 922"/>
              <a:gd name="T57" fmla="*/ 2147483647 h 1390"/>
              <a:gd name="T58" fmla="*/ 2147483647 w 922"/>
              <a:gd name="T59" fmla="*/ 2147483647 h 1390"/>
              <a:gd name="T60" fmla="*/ 2147483647 w 922"/>
              <a:gd name="T61" fmla="*/ 2147483647 h 1390"/>
              <a:gd name="T62" fmla="*/ 2147483647 w 922"/>
              <a:gd name="T63" fmla="*/ 2147483647 h 1390"/>
              <a:gd name="T64" fmla="*/ 2147483647 w 922"/>
              <a:gd name="T65" fmla="*/ 2147483647 h 1390"/>
              <a:gd name="T66" fmla="*/ 2147483647 w 922"/>
              <a:gd name="T67" fmla="*/ 2147483647 h 1390"/>
              <a:gd name="T68" fmla="*/ 2147483647 w 922"/>
              <a:gd name="T69" fmla="*/ 2147483647 h 1390"/>
              <a:gd name="T70" fmla="*/ 2147483647 w 922"/>
              <a:gd name="T71" fmla="*/ 2147483647 h 1390"/>
              <a:gd name="T72" fmla="*/ 2147483647 w 922"/>
              <a:gd name="T73" fmla="*/ 2147483647 h 1390"/>
              <a:gd name="T74" fmla="*/ 2147483647 w 922"/>
              <a:gd name="T75" fmla="*/ 2147483647 h 1390"/>
              <a:gd name="T76" fmla="*/ 2147483647 w 922"/>
              <a:gd name="T77" fmla="*/ 2147483647 h 1390"/>
              <a:gd name="T78" fmla="*/ 2147483647 w 922"/>
              <a:gd name="T79" fmla="*/ 2147483647 h 1390"/>
              <a:gd name="T80" fmla="*/ 2147483647 w 922"/>
              <a:gd name="T81" fmla="*/ 2147483647 h 1390"/>
              <a:gd name="T82" fmla="*/ 2147483647 w 922"/>
              <a:gd name="T83" fmla="*/ 2147483647 h 1390"/>
              <a:gd name="T84" fmla="*/ 2147483647 w 922"/>
              <a:gd name="T85" fmla="*/ 2147483647 h 1390"/>
              <a:gd name="T86" fmla="*/ 2147483647 w 922"/>
              <a:gd name="T87" fmla="*/ 2147483647 h 1390"/>
              <a:gd name="T88" fmla="*/ 2147483647 w 922"/>
              <a:gd name="T89" fmla="*/ 2147483647 h 1390"/>
              <a:gd name="T90" fmla="*/ 2147483647 w 922"/>
              <a:gd name="T91" fmla="*/ 2147483647 h 1390"/>
              <a:gd name="T92" fmla="*/ 2147483647 w 922"/>
              <a:gd name="T93" fmla="*/ 2147483647 h 1390"/>
              <a:gd name="T94" fmla="*/ 2147483647 w 922"/>
              <a:gd name="T95" fmla="*/ 2147483647 h 1390"/>
              <a:gd name="T96" fmla="*/ 2147483647 w 922"/>
              <a:gd name="T97" fmla="*/ 2147483647 h 1390"/>
              <a:gd name="T98" fmla="*/ 2147483647 w 922"/>
              <a:gd name="T99" fmla="*/ 2147483647 h 13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2" h="1390">
                <a:moveTo>
                  <a:pt x="922" y="1134"/>
                </a:moveTo>
                <a:lnTo>
                  <a:pt x="922" y="1134"/>
                </a:lnTo>
                <a:lnTo>
                  <a:pt x="920" y="1058"/>
                </a:lnTo>
                <a:lnTo>
                  <a:pt x="914" y="982"/>
                </a:lnTo>
                <a:lnTo>
                  <a:pt x="906" y="904"/>
                </a:lnTo>
                <a:lnTo>
                  <a:pt x="892" y="828"/>
                </a:lnTo>
                <a:lnTo>
                  <a:pt x="876" y="754"/>
                </a:lnTo>
                <a:lnTo>
                  <a:pt x="856" y="678"/>
                </a:lnTo>
                <a:lnTo>
                  <a:pt x="832" y="604"/>
                </a:lnTo>
                <a:lnTo>
                  <a:pt x="804" y="532"/>
                </a:lnTo>
                <a:lnTo>
                  <a:pt x="774" y="460"/>
                </a:lnTo>
                <a:lnTo>
                  <a:pt x="738" y="390"/>
                </a:lnTo>
                <a:lnTo>
                  <a:pt x="700" y="320"/>
                </a:lnTo>
                <a:lnTo>
                  <a:pt x="658" y="252"/>
                </a:lnTo>
                <a:lnTo>
                  <a:pt x="612" y="186"/>
                </a:lnTo>
                <a:lnTo>
                  <a:pt x="562" y="122"/>
                </a:lnTo>
                <a:lnTo>
                  <a:pt x="510" y="60"/>
                </a:lnTo>
                <a:lnTo>
                  <a:pt x="452" y="0"/>
                </a:lnTo>
                <a:lnTo>
                  <a:pt x="430" y="204"/>
                </a:lnTo>
                <a:lnTo>
                  <a:pt x="408" y="408"/>
                </a:lnTo>
                <a:lnTo>
                  <a:pt x="204" y="430"/>
                </a:lnTo>
                <a:lnTo>
                  <a:pt x="0" y="452"/>
                </a:lnTo>
                <a:lnTo>
                  <a:pt x="0" y="454"/>
                </a:lnTo>
                <a:lnTo>
                  <a:pt x="34" y="490"/>
                </a:lnTo>
                <a:lnTo>
                  <a:pt x="66" y="526"/>
                </a:lnTo>
                <a:lnTo>
                  <a:pt x="96" y="564"/>
                </a:lnTo>
                <a:lnTo>
                  <a:pt x="124" y="604"/>
                </a:lnTo>
                <a:lnTo>
                  <a:pt x="148" y="644"/>
                </a:lnTo>
                <a:lnTo>
                  <a:pt x="172" y="686"/>
                </a:lnTo>
                <a:lnTo>
                  <a:pt x="192" y="728"/>
                </a:lnTo>
                <a:lnTo>
                  <a:pt x="212" y="772"/>
                </a:lnTo>
                <a:lnTo>
                  <a:pt x="228" y="816"/>
                </a:lnTo>
                <a:lnTo>
                  <a:pt x="242" y="860"/>
                </a:lnTo>
                <a:lnTo>
                  <a:pt x="254" y="904"/>
                </a:lnTo>
                <a:lnTo>
                  <a:pt x="264" y="950"/>
                </a:lnTo>
                <a:lnTo>
                  <a:pt x="272" y="996"/>
                </a:lnTo>
                <a:lnTo>
                  <a:pt x="276" y="1042"/>
                </a:lnTo>
                <a:lnTo>
                  <a:pt x="280" y="1088"/>
                </a:lnTo>
                <a:lnTo>
                  <a:pt x="282" y="1134"/>
                </a:lnTo>
                <a:lnTo>
                  <a:pt x="280" y="1134"/>
                </a:lnTo>
                <a:lnTo>
                  <a:pt x="282" y="1134"/>
                </a:lnTo>
                <a:lnTo>
                  <a:pt x="440" y="1262"/>
                </a:lnTo>
                <a:lnTo>
                  <a:pt x="600" y="1390"/>
                </a:lnTo>
                <a:lnTo>
                  <a:pt x="760" y="1262"/>
                </a:lnTo>
                <a:lnTo>
                  <a:pt x="920" y="1134"/>
                </a:lnTo>
                <a:lnTo>
                  <a:pt x="922" y="1134"/>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3572" name="Text Box 20"/>
          <p:cNvSpPr txBox="1">
            <a:spLocks noChangeArrowheads="1"/>
          </p:cNvSpPr>
          <p:nvPr/>
        </p:nvSpPr>
        <p:spPr bwMode="auto">
          <a:xfrm>
            <a:off x="5876925" y="3644900"/>
            <a:ext cx="989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2000" b="0">
                <a:solidFill>
                  <a:schemeClr val="tx1"/>
                </a:solidFill>
                <a:cs typeface="Arial" charset="0"/>
              </a:rPr>
              <a:t>Operation</a:t>
            </a:r>
          </a:p>
        </p:txBody>
      </p:sp>
      <p:sp>
        <p:nvSpPr>
          <p:cNvPr id="23573" name="Freeform 21"/>
          <p:cNvSpPr>
            <a:spLocks/>
          </p:cNvSpPr>
          <p:nvPr/>
        </p:nvSpPr>
        <p:spPr bwMode="auto">
          <a:xfrm rot="1133859">
            <a:off x="5048250" y="4286250"/>
            <a:ext cx="1466850" cy="1800225"/>
          </a:xfrm>
          <a:custGeom>
            <a:avLst/>
            <a:gdLst>
              <a:gd name="T0" fmla="*/ 2147483647 w 924"/>
              <a:gd name="T1" fmla="*/ 2147483647 h 1134"/>
              <a:gd name="T2" fmla="*/ 2147483647 w 924"/>
              <a:gd name="T3" fmla="*/ 2147483647 h 1134"/>
              <a:gd name="T4" fmla="*/ 2147483647 w 924"/>
              <a:gd name="T5" fmla="*/ 2147483647 h 1134"/>
              <a:gd name="T6" fmla="*/ 2147483647 w 924"/>
              <a:gd name="T7" fmla="*/ 2147483647 h 1134"/>
              <a:gd name="T8" fmla="*/ 2147483647 w 924"/>
              <a:gd name="T9" fmla="*/ 2147483647 h 1134"/>
              <a:gd name="T10" fmla="*/ 2147483647 w 924"/>
              <a:gd name="T11" fmla="*/ 2147483647 h 1134"/>
              <a:gd name="T12" fmla="*/ 2147483647 w 924"/>
              <a:gd name="T13" fmla="*/ 2147483647 h 1134"/>
              <a:gd name="T14" fmla="*/ 2147483647 w 924"/>
              <a:gd name="T15" fmla="*/ 2147483647 h 1134"/>
              <a:gd name="T16" fmla="*/ 2147483647 w 924"/>
              <a:gd name="T17" fmla="*/ 2147483647 h 1134"/>
              <a:gd name="T18" fmla="*/ 2147483647 w 924"/>
              <a:gd name="T19" fmla="*/ 2147483647 h 1134"/>
              <a:gd name="T20" fmla="*/ 2147483647 w 924"/>
              <a:gd name="T21" fmla="*/ 2147483647 h 1134"/>
              <a:gd name="T22" fmla="*/ 2147483647 w 924"/>
              <a:gd name="T23" fmla="*/ 2147483647 h 1134"/>
              <a:gd name="T24" fmla="*/ 2147483647 w 924"/>
              <a:gd name="T25" fmla="*/ 2147483647 h 1134"/>
              <a:gd name="T26" fmla="*/ 2147483647 w 924"/>
              <a:gd name="T27" fmla="*/ 2147483647 h 1134"/>
              <a:gd name="T28" fmla="*/ 2147483647 w 924"/>
              <a:gd name="T29" fmla="*/ 2147483647 h 1134"/>
              <a:gd name="T30" fmla="*/ 2147483647 w 924"/>
              <a:gd name="T31" fmla="*/ 2147483647 h 1134"/>
              <a:gd name="T32" fmla="*/ 2147483647 w 924"/>
              <a:gd name="T33" fmla="*/ 2147483647 h 1134"/>
              <a:gd name="T34" fmla="*/ 2147483647 w 924"/>
              <a:gd name="T35" fmla="*/ 0 h 1134"/>
              <a:gd name="T36" fmla="*/ 2147483647 w 924"/>
              <a:gd name="T37" fmla="*/ 2147483647 h 1134"/>
              <a:gd name="T38" fmla="*/ 2147483647 w 924"/>
              <a:gd name="T39" fmla="*/ 2147483647 h 1134"/>
              <a:gd name="T40" fmla="*/ 2147483647 w 924"/>
              <a:gd name="T41" fmla="*/ 2147483647 h 1134"/>
              <a:gd name="T42" fmla="*/ 2147483647 w 924"/>
              <a:gd name="T43" fmla="*/ 0 h 1134"/>
              <a:gd name="T44" fmla="*/ 2147483647 w 924"/>
              <a:gd name="T45" fmla="*/ 0 h 1134"/>
              <a:gd name="T46" fmla="*/ 2147483647 w 924"/>
              <a:gd name="T47" fmla="*/ 0 h 1134"/>
              <a:gd name="T48" fmla="*/ 2147483647 w 924"/>
              <a:gd name="T49" fmla="*/ 2147483647 h 1134"/>
              <a:gd name="T50" fmla="*/ 2147483647 w 924"/>
              <a:gd name="T51" fmla="*/ 2147483647 h 1134"/>
              <a:gd name="T52" fmla="*/ 2147483647 w 924"/>
              <a:gd name="T53" fmla="*/ 2147483647 h 1134"/>
              <a:gd name="T54" fmla="*/ 2147483647 w 924"/>
              <a:gd name="T55" fmla="*/ 2147483647 h 1134"/>
              <a:gd name="T56" fmla="*/ 2147483647 w 924"/>
              <a:gd name="T57" fmla="*/ 2147483647 h 1134"/>
              <a:gd name="T58" fmla="*/ 2147483647 w 924"/>
              <a:gd name="T59" fmla="*/ 2147483647 h 1134"/>
              <a:gd name="T60" fmla="*/ 2147483647 w 924"/>
              <a:gd name="T61" fmla="*/ 2147483647 h 1134"/>
              <a:gd name="T62" fmla="*/ 2147483647 w 924"/>
              <a:gd name="T63" fmla="*/ 2147483647 h 1134"/>
              <a:gd name="T64" fmla="*/ 2147483647 w 924"/>
              <a:gd name="T65" fmla="*/ 2147483647 h 1134"/>
              <a:gd name="T66" fmla="*/ 2147483647 w 924"/>
              <a:gd name="T67" fmla="*/ 2147483647 h 1134"/>
              <a:gd name="T68" fmla="*/ 2147483647 w 924"/>
              <a:gd name="T69" fmla="*/ 2147483647 h 1134"/>
              <a:gd name="T70" fmla="*/ 2147483647 w 924"/>
              <a:gd name="T71" fmla="*/ 2147483647 h 1134"/>
              <a:gd name="T72" fmla="*/ 2147483647 w 924"/>
              <a:gd name="T73" fmla="*/ 2147483647 h 1134"/>
              <a:gd name="T74" fmla="*/ 2147483647 w 924"/>
              <a:gd name="T75" fmla="*/ 2147483647 h 1134"/>
              <a:gd name="T76" fmla="*/ 2147483647 w 924"/>
              <a:gd name="T77" fmla="*/ 2147483647 h 1134"/>
              <a:gd name="T78" fmla="*/ 0 w 924"/>
              <a:gd name="T79" fmla="*/ 2147483647 h 1134"/>
              <a:gd name="T80" fmla="*/ 0 w 924"/>
              <a:gd name="T81" fmla="*/ 2147483647 h 1134"/>
              <a:gd name="T82" fmla="*/ 0 w 924"/>
              <a:gd name="T83" fmla="*/ 2147483647 h 1134"/>
              <a:gd name="T84" fmla="*/ 0 w 924"/>
              <a:gd name="T85" fmla="*/ 2147483647 h 1134"/>
              <a:gd name="T86" fmla="*/ 0 w 924"/>
              <a:gd name="T87" fmla="*/ 2147483647 h 1134"/>
              <a:gd name="T88" fmla="*/ 0 w 924"/>
              <a:gd name="T89" fmla="*/ 2147483647 h 1134"/>
              <a:gd name="T90" fmla="*/ 2147483647 w 924"/>
              <a:gd name="T91" fmla="*/ 2147483647 h 1134"/>
              <a:gd name="T92" fmla="*/ 2147483647 w 924"/>
              <a:gd name="T93" fmla="*/ 2147483647 h 1134"/>
              <a:gd name="T94" fmla="*/ 2147483647 w 924"/>
              <a:gd name="T95" fmla="*/ 2147483647 h 1134"/>
              <a:gd name="T96" fmla="*/ 2147483647 w 924"/>
              <a:gd name="T97" fmla="*/ 2147483647 h 1134"/>
              <a:gd name="T98" fmla="*/ 2147483647 w 924"/>
              <a:gd name="T99" fmla="*/ 2147483647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4" h="1134">
                <a:moveTo>
                  <a:pt x="454" y="1134"/>
                </a:moveTo>
                <a:lnTo>
                  <a:pt x="454" y="1134"/>
                </a:lnTo>
                <a:lnTo>
                  <a:pt x="506" y="1078"/>
                </a:lnTo>
                <a:lnTo>
                  <a:pt x="556" y="1020"/>
                </a:lnTo>
                <a:lnTo>
                  <a:pt x="604" y="960"/>
                </a:lnTo>
                <a:lnTo>
                  <a:pt x="650" y="896"/>
                </a:lnTo>
                <a:lnTo>
                  <a:pt x="690" y="832"/>
                </a:lnTo>
                <a:lnTo>
                  <a:pt x="730" y="764"/>
                </a:lnTo>
                <a:lnTo>
                  <a:pt x="764" y="696"/>
                </a:lnTo>
                <a:lnTo>
                  <a:pt x="798" y="624"/>
                </a:lnTo>
                <a:lnTo>
                  <a:pt x="826" y="552"/>
                </a:lnTo>
                <a:lnTo>
                  <a:pt x="852" y="478"/>
                </a:lnTo>
                <a:lnTo>
                  <a:pt x="872" y="402"/>
                </a:lnTo>
                <a:lnTo>
                  <a:pt x="890" y="324"/>
                </a:lnTo>
                <a:lnTo>
                  <a:pt x="904" y="244"/>
                </a:lnTo>
                <a:lnTo>
                  <a:pt x="914" y="164"/>
                </a:lnTo>
                <a:lnTo>
                  <a:pt x="922" y="82"/>
                </a:lnTo>
                <a:lnTo>
                  <a:pt x="924" y="0"/>
                </a:lnTo>
                <a:lnTo>
                  <a:pt x="764" y="128"/>
                </a:lnTo>
                <a:lnTo>
                  <a:pt x="604" y="256"/>
                </a:lnTo>
                <a:lnTo>
                  <a:pt x="444" y="128"/>
                </a:lnTo>
                <a:lnTo>
                  <a:pt x="284" y="0"/>
                </a:lnTo>
                <a:lnTo>
                  <a:pt x="282" y="50"/>
                </a:lnTo>
                <a:lnTo>
                  <a:pt x="278" y="98"/>
                </a:lnTo>
                <a:lnTo>
                  <a:pt x="272" y="146"/>
                </a:lnTo>
                <a:lnTo>
                  <a:pt x="264" y="194"/>
                </a:lnTo>
                <a:lnTo>
                  <a:pt x="252" y="240"/>
                </a:lnTo>
                <a:lnTo>
                  <a:pt x="240" y="286"/>
                </a:lnTo>
                <a:lnTo>
                  <a:pt x="224" y="332"/>
                </a:lnTo>
                <a:lnTo>
                  <a:pt x="208" y="374"/>
                </a:lnTo>
                <a:lnTo>
                  <a:pt x="188" y="418"/>
                </a:lnTo>
                <a:lnTo>
                  <a:pt x="166" y="458"/>
                </a:lnTo>
                <a:lnTo>
                  <a:pt x="144" y="500"/>
                </a:lnTo>
                <a:lnTo>
                  <a:pt x="118" y="538"/>
                </a:lnTo>
                <a:lnTo>
                  <a:pt x="92" y="576"/>
                </a:lnTo>
                <a:lnTo>
                  <a:pt x="64" y="612"/>
                </a:lnTo>
                <a:lnTo>
                  <a:pt x="32" y="646"/>
                </a:lnTo>
                <a:lnTo>
                  <a:pt x="0" y="680"/>
                </a:lnTo>
                <a:lnTo>
                  <a:pt x="0" y="682"/>
                </a:lnTo>
                <a:lnTo>
                  <a:pt x="24" y="884"/>
                </a:lnTo>
                <a:lnTo>
                  <a:pt x="46" y="1088"/>
                </a:lnTo>
                <a:lnTo>
                  <a:pt x="250" y="1110"/>
                </a:lnTo>
                <a:lnTo>
                  <a:pt x="452" y="1132"/>
                </a:lnTo>
                <a:lnTo>
                  <a:pt x="454" y="1134"/>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3574" name="Text Box 22"/>
          <p:cNvSpPr txBox="1">
            <a:spLocks noChangeArrowheads="1"/>
          </p:cNvSpPr>
          <p:nvPr/>
        </p:nvSpPr>
        <p:spPr bwMode="auto">
          <a:xfrm>
            <a:off x="4738688" y="4821238"/>
            <a:ext cx="22765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2400" b="0" dirty="0">
                <a:solidFill>
                  <a:schemeClr val="tx1"/>
                </a:solidFill>
                <a:cs typeface="Arial" charset="0"/>
              </a:rPr>
              <a:t>        </a:t>
            </a:r>
            <a:r>
              <a:rPr lang="de-DE" altLang="de-DE" sz="2000" b="0" dirty="0" smtClean="0">
                <a:solidFill>
                  <a:schemeClr val="tx1"/>
                </a:solidFill>
                <a:cs typeface="Arial" charset="0"/>
              </a:rPr>
              <a:t>Troubleshooting</a:t>
            </a:r>
            <a:endParaRPr lang="de-DE" altLang="de-DE" sz="2000" b="0" dirty="0">
              <a:solidFill>
                <a:schemeClr val="tx1"/>
              </a:solidFill>
              <a:cs typeface="Arial" charset="0"/>
            </a:endParaRPr>
          </a:p>
        </p:txBody>
      </p:sp>
      <p:sp>
        <p:nvSpPr>
          <p:cNvPr id="23575" name="Freeform 23"/>
          <p:cNvSpPr>
            <a:spLocks/>
          </p:cNvSpPr>
          <p:nvPr/>
        </p:nvSpPr>
        <p:spPr bwMode="auto">
          <a:xfrm rot="1133859">
            <a:off x="3322638" y="4962525"/>
            <a:ext cx="2206625" cy="1463675"/>
          </a:xfrm>
          <a:custGeom>
            <a:avLst/>
            <a:gdLst>
              <a:gd name="T0" fmla="*/ 2147483647 w 1390"/>
              <a:gd name="T1" fmla="*/ 2147483647 h 922"/>
              <a:gd name="T2" fmla="*/ 2147483647 w 1390"/>
              <a:gd name="T3" fmla="*/ 2147483647 h 922"/>
              <a:gd name="T4" fmla="*/ 2147483647 w 1390"/>
              <a:gd name="T5" fmla="*/ 2147483647 h 922"/>
              <a:gd name="T6" fmla="*/ 2147483647 w 1390"/>
              <a:gd name="T7" fmla="*/ 2147483647 h 922"/>
              <a:gd name="T8" fmla="*/ 2147483647 w 1390"/>
              <a:gd name="T9" fmla="*/ 2147483647 h 922"/>
              <a:gd name="T10" fmla="*/ 2147483647 w 1390"/>
              <a:gd name="T11" fmla="*/ 2147483647 h 922"/>
              <a:gd name="T12" fmla="*/ 2147483647 w 1390"/>
              <a:gd name="T13" fmla="*/ 2147483647 h 922"/>
              <a:gd name="T14" fmla="*/ 2147483647 w 1390"/>
              <a:gd name="T15" fmla="*/ 2147483647 h 922"/>
              <a:gd name="T16" fmla="*/ 2147483647 w 1390"/>
              <a:gd name="T17" fmla="*/ 2147483647 h 922"/>
              <a:gd name="T18" fmla="*/ 2147483647 w 1390"/>
              <a:gd name="T19" fmla="*/ 2147483647 h 922"/>
              <a:gd name="T20" fmla="*/ 2147483647 w 1390"/>
              <a:gd name="T21" fmla="*/ 2147483647 h 922"/>
              <a:gd name="T22" fmla="*/ 2147483647 w 1390"/>
              <a:gd name="T23" fmla="*/ 2147483647 h 922"/>
              <a:gd name="T24" fmla="*/ 2147483647 w 1390"/>
              <a:gd name="T25" fmla="*/ 2147483647 h 922"/>
              <a:gd name="T26" fmla="*/ 2147483647 w 1390"/>
              <a:gd name="T27" fmla="*/ 2147483647 h 922"/>
              <a:gd name="T28" fmla="*/ 2147483647 w 1390"/>
              <a:gd name="T29" fmla="*/ 2147483647 h 922"/>
              <a:gd name="T30" fmla="*/ 2147483647 w 1390"/>
              <a:gd name="T31" fmla="*/ 2147483647 h 922"/>
              <a:gd name="T32" fmla="*/ 2147483647 w 1390"/>
              <a:gd name="T33" fmla="*/ 2147483647 h 922"/>
              <a:gd name="T34" fmla="*/ 2147483647 w 1390"/>
              <a:gd name="T35" fmla="*/ 2147483647 h 922"/>
              <a:gd name="T36" fmla="*/ 2147483647 w 1390"/>
              <a:gd name="T37" fmla="*/ 2147483647 h 922"/>
              <a:gd name="T38" fmla="*/ 2147483647 w 1390"/>
              <a:gd name="T39" fmla="*/ 2147483647 h 922"/>
              <a:gd name="T40" fmla="*/ 2147483647 w 1390"/>
              <a:gd name="T41" fmla="*/ 2147483647 h 922"/>
              <a:gd name="T42" fmla="*/ 2147483647 w 1390"/>
              <a:gd name="T43" fmla="*/ 0 h 922"/>
              <a:gd name="T44" fmla="*/ 2147483647 w 1390"/>
              <a:gd name="T45" fmla="*/ 0 h 922"/>
              <a:gd name="T46" fmla="*/ 2147483647 w 1390"/>
              <a:gd name="T47" fmla="*/ 0 h 922"/>
              <a:gd name="T48" fmla="*/ 2147483647 w 1390"/>
              <a:gd name="T49" fmla="*/ 2147483647 h 922"/>
              <a:gd name="T50" fmla="*/ 2147483647 w 1390"/>
              <a:gd name="T51" fmla="*/ 2147483647 h 922"/>
              <a:gd name="T52" fmla="*/ 2147483647 w 1390"/>
              <a:gd name="T53" fmla="*/ 2147483647 h 922"/>
              <a:gd name="T54" fmla="*/ 2147483647 w 1390"/>
              <a:gd name="T55" fmla="*/ 2147483647 h 922"/>
              <a:gd name="T56" fmla="*/ 2147483647 w 1390"/>
              <a:gd name="T57" fmla="*/ 2147483647 h 922"/>
              <a:gd name="T58" fmla="*/ 2147483647 w 1390"/>
              <a:gd name="T59" fmla="*/ 2147483647 h 922"/>
              <a:gd name="T60" fmla="*/ 2147483647 w 1390"/>
              <a:gd name="T61" fmla="*/ 2147483647 h 922"/>
              <a:gd name="T62" fmla="*/ 2147483647 w 1390"/>
              <a:gd name="T63" fmla="*/ 2147483647 h 922"/>
              <a:gd name="T64" fmla="*/ 2147483647 w 1390"/>
              <a:gd name="T65" fmla="*/ 2147483647 h 922"/>
              <a:gd name="T66" fmla="*/ 2147483647 w 1390"/>
              <a:gd name="T67" fmla="*/ 2147483647 h 922"/>
              <a:gd name="T68" fmla="*/ 2147483647 w 1390"/>
              <a:gd name="T69" fmla="*/ 2147483647 h 922"/>
              <a:gd name="T70" fmla="*/ 2147483647 w 1390"/>
              <a:gd name="T71" fmla="*/ 2147483647 h 922"/>
              <a:gd name="T72" fmla="*/ 2147483647 w 1390"/>
              <a:gd name="T73" fmla="*/ 2147483647 h 922"/>
              <a:gd name="T74" fmla="*/ 2147483647 w 1390"/>
              <a:gd name="T75" fmla="*/ 2147483647 h 922"/>
              <a:gd name="T76" fmla="*/ 2147483647 w 1390"/>
              <a:gd name="T77" fmla="*/ 2147483647 h 922"/>
              <a:gd name="T78" fmla="*/ 2147483647 w 1390"/>
              <a:gd name="T79" fmla="*/ 2147483647 h 922"/>
              <a:gd name="T80" fmla="*/ 2147483647 w 1390"/>
              <a:gd name="T81" fmla="*/ 2147483647 h 922"/>
              <a:gd name="T82" fmla="*/ 2147483647 w 1390"/>
              <a:gd name="T83" fmla="*/ 2147483647 h 922"/>
              <a:gd name="T84" fmla="*/ 2147483647 w 1390"/>
              <a:gd name="T85" fmla="*/ 2147483647 h 922"/>
              <a:gd name="T86" fmla="*/ 2147483647 w 1390"/>
              <a:gd name="T87" fmla="*/ 2147483647 h 922"/>
              <a:gd name="T88" fmla="*/ 2147483647 w 1390"/>
              <a:gd name="T89" fmla="*/ 2147483647 h 922"/>
              <a:gd name="T90" fmla="*/ 2147483647 w 1390"/>
              <a:gd name="T91" fmla="*/ 2147483647 h 922"/>
              <a:gd name="T92" fmla="*/ 0 w 1390"/>
              <a:gd name="T93" fmla="*/ 2147483647 h 922"/>
              <a:gd name="T94" fmla="*/ 2147483647 w 1390"/>
              <a:gd name="T95" fmla="*/ 2147483647 h 922"/>
              <a:gd name="T96" fmla="*/ 2147483647 w 1390"/>
              <a:gd name="T97" fmla="*/ 2147483647 h 922"/>
              <a:gd name="T98" fmla="*/ 2147483647 w 1390"/>
              <a:gd name="T99" fmla="*/ 2147483647 h 9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90" h="922">
                <a:moveTo>
                  <a:pt x="256" y="922"/>
                </a:moveTo>
                <a:lnTo>
                  <a:pt x="256" y="922"/>
                </a:lnTo>
                <a:lnTo>
                  <a:pt x="332" y="920"/>
                </a:lnTo>
                <a:lnTo>
                  <a:pt x="408" y="914"/>
                </a:lnTo>
                <a:lnTo>
                  <a:pt x="486" y="906"/>
                </a:lnTo>
                <a:lnTo>
                  <a:pt x="562" y="892"/>
                </a:lnTo>
                <a:lnTo>
                  <a:pt x="636" y="876"/>
                </a:lnTo>
                <a:lnTo>
                  <a:pt x="712" y="856"/>
                </a:lnTo>
                <a:lnTo>
                  <a:pt x="786" y="832"/>
                </a:lnTo>
                <a:lnTo>
                  <a:pt x="858" y="804"/>
                </a:lnTo>
                <a:lnTo>
                  <a:pt x="930" y="774"/>
                </a:lnTo>
                <a:lnTo>
                  <a:pt x="1000" y="738"/>
                </a:lnTo>
                <a:lnTo>
                  <a:pt x="1070" y="700"/>
                </a:lnTo>
                <a:lnTo>
                  <a:pt x="1138" y="658"/>
                </a:lnTo>
                <a:lnTo>
                  <a:pt x="1204" y="612"/>
                </a:lnTo>
                <a:lnTo>
                  <a:pt x="1268" y="562"/>
                </a:lnTo>
                <a:lnTo>
                  <a:pt x="1330" y="510"/>
                </a:lnTo>
                <a:lnTo>
                  <a:pt x="1390" y="452"/>
                </a:lnTo>
                <a:lnTo>
                  <a:pt x="1186" y="430"/>
                </a:lnTo>
                <a:lnTo>
                  <a:pt x="982" y="408"/>
                </a:lnTo>
                <a:lnTo>
                  <a:pt x="960" y="204"/>
                </a:lnTo>
                <a:lnTo>
                  <a:pt x="938" y="0"/>
                </a:lnTo>
                <a:lnTo>
                  <a:pt x="936" y="0"/>
                </a:lnTo>
                <a:lnTo>
                  <a:pt x="900" y="34"/>
                </a:lnTo>
                <a:lnTo>
                  <a:pt x="864" y="66"/>
                </a:lnTo>
                <a:lnTo>
                  <a:pt x="826" y="96"/>
                </a:lnTo>
                <a:lnTo>
                  <a:pt x="786" y="124"/>
                </a:lnTo>
                <a:lnTo>
                  <a:pt x="746" y="148"/>
                </a:lnTo>
                <a:lnTo>
                  <a:pt x="704" y="172"/>
                </a:lnTo>
                <a:lnTo>
                  <a:pt x="662" y="192"/>
                </a:lnTo>
                <a:lnTo>
                  <a:pt x="618" y="212"/>
                </a:lnTo>
                <a:lnTo>
                  <a:pt x="574" y="228"/>
                </a:lnTo>
                <a:lnTo>
                  <a:pt x="530" y="242"/>
                </a:lnTo>
                <a:lnTo>
                  <a:pt x="486" y="254"/>
                </a:lnTo>
                <a:lnTo>
                  <a:pt x="440" y="264"/>
                </a:lnTo>
                <a:lnTo>
                  <a:pt x="394" y="272"/>
                </a:lnTo>
                <a:lnTo>
                  <a:pt x="348" y="278"/>
                </a:lnTo>
                <a:lnTo>
                  <a:pt x="302" y="280"/>
                </a:lnTo>
                <a:lnTo>
                  <a:pt x="256" y="282"/>
                </a:lnTo>
                <a:lnTo>
                  <a:pt x="128" y="440"/>
                </a:lnTo>
                <a:lnTo>
                  <a:pt x="0" y="600"/>
                </a:lnTo>
                <a:lnTo>
                  <a:pt x="128" y="760"/>
                </a:lnTo>
                <a:lnTo>
                  <a:pt x="256" y="920"/>
                </a:lnTo>
                <a:lnTo>
                  <a:pt x="256" y="922"/>
                </a:lnTo>
                <a:close/>
              </a:path>
            </a:pathLst>
          </a:custGeom>
          <a:solidFill>
            <a:srgbClr val="FE4848"/>
          </a:solidFill>
          <a:ln w="3175">
            <a:solidFill>
              <a:schemeClr val="hlink"/>
            </a:solidFill>
            <a:prstDash val="solid"/>
            <a:round/>
            <a:headEnd/>
            <a:tailEnd/>
          </a:ln>
        </p:spPr>
        <p:txBody>
          <a:bodyPr/>
          <a:lstStyle/>
          <a:p>
            <a:endParaRPr lang="de-DE"/>
          </a:p>
        </p:txBody>
      </p:sp>
      <p:sp>
        <p:nvSpPr>
          <p:cNvPr id="23576" name="Text Box 24"/>
          <p:cNvSpPr txBox="1">
            <a:spLocks noChangeArrowheads="1"/>
          </p:cNvSpPr>
          <p:nvPr/>
        </p:nvSpPr>
        <p:spPr bwMode="auto">
          <a:xfrm>
            <a:off x="3348038" y="5518150"/>
            <a:ext cx="162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2000" b="0">
                <a:solidFill>
                  <a:schemeClr val="tx1"/>
                </a:solidFill>
                <a:cs typeface="Arial" charset="0"/>
              </a:rPr>
              <a:t>Defeating</a:t>
            </a:r>
          </a:p>
        </p:txBody>
      </p:sp>
      <p:pic>
        <p:nvPicPr>
          <p:cNvPr id="23577"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9475" y="2589213"/>
            <a:ext cx="1865313"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78" name="Textfeld 1"/>
          <p:cNvSpPr txBox="1">
            <a:spLocks noChangeArrowheads="1"/>
          </p:cNvSpPr>
          <p:nvPr/>
        </p:nvSpPr>
        <p:spPr bwMode="auto">
          <a:xfrm>
            <a:off x="4932363" y="6165850"/>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Schmid Riedmann &amp; Partner</a:t>
            </a:r>
          </a:p>
        </p:txBody>
      </p:sp>
      <p:sp>
        <p:nvSpPr>
          <p:cNvPr id="23579" name="Textfeld 1"/>
          <p:cNvSpPr txBox="1">
            <a:spLocks noChangeArrowheads="1"/>
          </p:cNvSpPr>
          <p:nvPr/>
        </p:nvSpPr>
        <p:spPr bwMode="auto">
          <a:xfrm>
            <a:off x="7235825" y="6176963"/>
            <a:ext cx="1287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Michael Hüter</a:t>
            </a:r>
          </a:p>
        </p:txBody>
      </p:sp>
      <p:sp>
        <p:nvSpPr>
          <p:cNvPr id="23580"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FDF88551-8861-4F41-89F6-10E8212F88D7}"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24579"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8273159F-CB23-473A-A488-4F5921A2E369}" type="slidenum">
              <a:rPr lang="de-DE" altLang="de-DE" sz="1300" b="0" smtClean="0">
                <a:solidFill>
                  <a:schemeClr val="bg1"/>
                </a:solidFill>
              </a:rPr>
              <a:pPr/>
              <a:t>22</a:t>
            </a:fld>
            <a:endParaRPr lang="de-DE" altLang="de-DE" sz="1300" b="0" smtClean="0">
              <a:solidFill>
                <a:schemeClr val="bg1"/>
              </a:solidFill>
            </a:endParaRPr>
          </a:p>
        </p:txBody>
      </p:sp>
      <p:sp>
        <p:nvSpPr>
          <p:cNvPr id="236547" name="Line 3"/>
          <p:cNvSpPr>
            <a:spLocks noChangeShapeType="1"/>
          </p:cNvSpPr>
          <p:nvPr/>
        </p:nvSpPr>
        <p:spPr bwMode="auto">
          <a:xfrm>
            <a:off x="2411413" y="4724400"/>
            <a:ext cx="0" cy="8636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4581" name="Group 5"/>
          <p:cNvGrpSpPr>
            <a:grpSpLocks/>
          </p:cNvGrpSpPr>
          <p:nvPr/>
        </p:nvGrpSpPr>
        <p:grpSpPr bwMode="auto">
          <a:xfrm>
            <a:off x="684213" y="1947863"/>
            <a:ext cx="3503612" cy="3065462"/>
            <a:chOff x="2245" y="1752"/>
            <a:chExt cx="2207" cy="1931"/>
          </a:xfrm>
        </p:grpSpPr>
        <p:sp>
          <p:nvSpPr>
            <p:cNvPr id="24589" name="Freeform 6"/>
            <p:cNvSpPr>
              <a:spLocks/>
            </p:cNvSpPr>
            <p:nvPr/>
          </p:nvSpPr>
          <p:spPr bwMode="auto">
            <a:xfrm rot="1133859">
              <a:off x="2245" y="2388"/>
              <a:ext cx="587" cy="849"/>
            </a:xfrm>
            <a:custGeom>
              <a:avLst/>
              <a:gdLst>
                <a:gd name="T0" fmla="*/ 0 w 922"/>
                <a:gd name="T1" fmla="*/ 1 h 1388"/>
                <a:gd name="T2" fmla="*/ 0 w 922"/>
                <a:gd name="T3" fmla="*/ 1 h 1388"/>
                <a:gd name="T4" fmla="*/ 1 w 922"/>
                <a:gd name="T5" fmla="*/ 1 h 1388"/>
                <a:gd name="T6" fmla="*/ 1 w 922"/>
                <a:gd name="T7" fmla="*/ 1 h 1388"/>
                <a:gd name="T8" fmla="*/ 1 w 922"/>
                <a:gd name="T9" fmla="*/ 1 h 1388"/>
                <a:gd name="T10" fmla="*/ 1 w 922"/>
                <a:gd name="T11" fmla="*/ 1 h 1388"/>
                <a:gd name="T12" fmla="*/ 1 w 922"/>
                <a:gd name="T13" fmla="*/ 1 h 1388"/>
                <a:gd name="T14" fmla="*/ 1 w 922"/>
                <a:gd name="T15" fmla="*/ 1 h 1388"/>
                <a:gd name="T16" fmla="*/ 1 w 922"/>
                <a:gd name="T17" fmla="*/ 1 h 1388"/>
                <a:gd name="T18" fmla="*/ 1 w 922"/>
                <a:gd name="T19" fmla="*/ 1 h 1388"/>
                <a:gd name="T20" fmla="*/ 1 w 922"/>
                <a:gd name="T21" fmla="*/ 1 h 1388"/>
                <a:gd name="T22" fmla="*/ 1 w 922"/>
                <a:gd name="T23" fmla="*/ 1 h 1388"/>
                <a:gd name="T24" fmla="*/ 1 w 922"/>
                <a:gd name="T25" fmla="*/ 1 h 1388"/>
                <a:gd name="T26" fmla="*/ 1 w 922"/>
                <a:gd name="T27" fmla="*/ 1 h 1388"/>
                <a:gd name="T28" fmla="*/ 1 w 922"/>
                <a:gd name="T29" fmla="*/ 1 h 1388"/>
                <a:gd name="T30" fmla="*/ 1 w 922"/>
                <a:gd name="T31" fmla="*/ 1 h 1388"/>
                <a:gd name="T32" fmla="*/ 1 w 922"/>
                <a:gd name="T33" fmla="*/ 1 h 1388"/>
                <a:gd name="T34" fmla="*/ 1 w 922"/>
                <a:gd name="T35" fmla="*/ 1 h 1388"/>
                <a:gd name="T36" fmla="*/ 1 w 922"/>
                <a:gd name="T37" fmla="*/ 1 h 1388"/>
                <a:gd name="T38" fmla="*/ 1 w 922"/>
                <a:gd name="T39" fmla="*/ 1 h 1388"/>
                <a:gd name="T40" fmla="*/ 1 w 922"/>
                <a:gd name="T41" fmla="*/ 1 h 1388"/>
                <a:gd name="T42" fmla="*/ 1 w 922"/>
                <a:gd name="T43" fmla="*/ 1 h 1388"/>
                <a:gd name="T44" fmla="*/ 1 w 922"/>
                <a:gd name="T45" fmla="*/ 1 h 1388"/>
                <a:gd name="T46" fmla="*/ 1 w 922"/>
                <a:gd name="T47" fmla="*/ 1 h 1388"/>
                <a:gd name="T48" fmla="*/ 1 w 922"/>
                <a:gd name="T49" fmla="*/ 1 h 1388"/>
                <a:gd name="T50" fmla="*/ 1 w 922"/>
                <a:gd name="T51" fmla="*/ 1 h 1388"/>
                <a:gd name="T52" fmla="*/ 1 w 922"/>
                <a:gd name="T53" fmla="*/ 1 h 1388"/>
                <a:gd name="T54" fmla="*/ 1 w 922"/>
                <a:gd name="T55" fmla="*/ 1 h 1388"/>
                <a:gd name="T56" fmla="*/ 1 w 922"/>
                <a:gd name="T57" fmla="*/ 1 h 1388"/>
                <a:gd name="T58" fmla="*/ 1 w 922"/>
                <a:gd name="T59" fmla="*/ 1 h 1388"/>
                <a:gd name="T60" fmla="*/ 1 w 922"/>
                <a:gd name="T61" fmla="*/ 1 h 1388"/>
                <a:gd name="T62" fmla="*/ 1 w 922"/>
                <a:gd name="T63" fmla="*/ 1 h 1388"/>
                <a:gd name="T64" fmla="*/ 1 w 922"/>
                <a:gd name="T65" fmla="*/ 1 h 1388"/>
                <a:gd name="T66" fmla="*/ 1 w 922"/>
                <a:gd name="T67" fmla="*/ 1 h 1388"/>
                <a:gd name="T68" fmla="*/ 1 w 922"/>
                <a:gd name="T69" fmla="*/ 1 h 1388"/>
                <a:gd name="T70" fmla="*/ 1 w 922"/>
                <a:gd name="T71" fmla="*/ 1 h 1388"/>
                <a:gd name="T72" fmla="*/ 1 w 922"/>
                <a:gd name="T73" fmla="*/ 1 h 1388"/>
                <a:gd name="T74" fmla="*/ 1 w 922"/>
                <a:gd name="T75" fmla="*/ 1 h 1388"/>
                <a:gd name="T76" fmla="*/ 1 w 922"/>
                <a:gd name="T77" fmla="*/ 1 h 1388"/>
                <a:gd name="T78" fmla="*/ 1 w 922"/>
                <a:gd name="T79" fmla="*/ 1 h 1388"/>
                <a:gd name="T80" fmla="*/ 1 w 922"/>
                <a:gd name="T81" fmla="*/ 1 h 1388"/>
                <a:gd name="T82" fmla="*/ 1 w 922"/>
                <a:gd name="T83" fmla="*/ 1 h 1388"/>
                <a:gd name="T84" fmla="*/ 1 w 922"/>
                <a:gd name="T85" fmla="*/ 1 h 1388"/>
                <a:gd name="T86" fmla="*/ 1 w 922"/>
                <a:gd name="T87" fmla="*/ 1 h 1388"/>
                <a:gd name="T88" fmla="*/ 1 w 922"/>
                <a:gd name="T89" fmla="*/ 1 h 1388"/>
                <a:gd name="T90" fmla="*/ 1 w 922"/>
                <a:gd name="T91" fmla="*/ 1 h 1388"/>
                <a:gd name="T92" fmla="*/ 1 w 922"/>
                <a:gd name="T93" fmla="*/ 0 h 1388"/>
                <a:gd name="T94" fmla="*/ 1 w 922"/>
                <a:gd name="T95" fmla="*/ 1 h 1388"/>
                <a:gd name="T96" fmla="*/ 1 w 922"/>
                <a:gd name="T97" fmla="*/ 1 h 1388"/>
                <a:gd name="T98" fmla="*/ 0 w 922"/>
                <a:gd name="T99" fmla="*/ 1 h 13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2" h="1388">
                  <a:moveTo>
                    <a:pt x="0" y="254"/>
                  </a:moveTo>
                  <a:lnTo>
                    <a:pt x="0" y="254"/>
                  </a:lnTo>
                  <a:lnTo>
                    <a:pt x="2" y="332"/>
                  </a:lnTo>
                  <a:lnTo>
                    <a:pt x="6" y="408"/>
                  </a:lnTo>
                  <a:lnTo>
                    <a:pt x="16" y="484"/>
                  </a:lnTo>
                  <a:lnTo>
                    <a:pt x="28" y="560"/>
                  </a:lnTo>
                  <a:lnTo>
                    <a:pt x="44" y="636"/>
                  </a:lnTo>
                  <a:lnTo>
                    <a:pt x="66" y="712"/>
                  </a:lnTo>
                  <a:lnTo>
                    <a:pt x="88" y="786"/>
                  </a:lnTo>
                  <a:lnTo>
                    <a:pt x="116" y="858"/>
                  </a:lnTo>
                  <a:lnTo>
                    <a:pt x="148" y="930"/>
                  </a:lnTo>
                  <a:lnTo>
                    <a:pt x="182" y="1000"/>
                  </a:lnTo>
                  <a:lnTo>
                    <a:pt x="220" y="1070"/>
                  </a:lnTo>
                  <a:lnTo>
                    <a:pt x="264" y="1138"/>
                  </a:lnTo>
                  <a:lnTo>
                    <a:pt x="308" y="1202"/>
                  </a:lnTo>
                  <a:lnTo>
                    <a:pt x="358" y="1266"/>
                  </a:lnTo>
                  <a:lnTo>
                    <a:pt x="412" y="1328"/>
                  </a:lnTo>
                  <a:lnTo>
                    <a:pt x="468" y="1388"/>
                  </a:lnTo>
                  <a:lnTo>
                    <a:pt x="492" y="1186"/>
                  </a:lnTo>
                  <a:lnTo>
                    <a:pt x="514" y="982"/>
                  </a:lnTo>
                  <a:lnTo>
                    <a:pt x="718" y="960"/>
                  </a:lnTo>
                  <a:lnTo>
                    <a:pt x="920" y="936"/>
                  </a:lnTo>
                  <a:lnTo>
                    <a:pt x="922" y="936"/>
                  </a:lnTo>
                  <a:lnTo>
                    <a:pt x="886" y="900"/>
                  </a:lnTo>
                  <a:lnTo>
                    <a:pt x="856" y="864"/>
                  </a:lnTo>
                  <a:lnTo>
                    <a:pt x="826" y="824"/>
                  </a:lnTo>
                  <a:lnTo>
                    <a:pt x="798" y="786"/>
                  </a:lnTo>
                  <a:lnTo>
                    <a:pt x="772" y="744"/>
                  </a:lnTo>
                  <a:lnTo>
                    <a:pt x="750" y="704"/>
                  </a:lnTo>
                  <a:lnTo>
                    <a:pt x="728" y="660"/>
                  </a:lnTo>
                  <a:lnTo>
                    <a:pt x="710" y="618"/>
                  </a:lnTo>
                  <a:lnTo>
                    <a:pt x="694" y="574"/>
                  </a:lnTo>
                  <a:lnTo>
                    <a:pt x="680" y="530"/>
                  </a:lnTo>
                  <a:lnTo>
                    <a:pt x="666" y="484"/>
                  </a:lnTo>
                  <a:lnTo>
                    <a:pt x="658" y="440"/>
                  </a:lnTo>
                  <a:lnTo>
                    <a:pt x="650" y="394"/>
                  </a:lnTo>
                  <a:lnTo>
                    <a:pt x="644" y="348"/>
                  </a:lnTo>
                  <a:lnTo>
                    <a:pt x="640" y="302"/>
                  </a:lnTo>
                  <a:lnTo>
                    <a:pt x="640" y="256"/>
                  </a:lnTo>
                  <a:lnTo>
                    <a:pt x="640" y="254"/>
                  </a:lnTo>
                  <a:lnTo>
                    <a:pt x="480" y="128"/>
                  </a:lnTo>
                  <a:lnTo>
                    <a:pt x="320" y="0"/>
                  </a:lnTo>
                  <a:lnTo>
                    <a:pt x="160" y="128"/>
                  </a:lnTo>
                  <a:lnTo>
                    <a:pt x="2" y="254"/>
                  </a:lnTo>
                  <a:lnTo>
                    <a:pt x="0" y="254"/>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4590" name="Text Box 7"/>
            <p:cNvSpPr txBox="1">
              <a:spLocks noChangeArrowheads="1"/>
            </p:cNvSpPr>
            <p:nvPr/>
          </p:nvSpPr>
          <p:spPr bwMode="auto">
            <a:xfrm>
              <a:off x="2336" y="2568"/>
              <a:ext cx="346" cy="317"/>
            </a:xfrm>
            <a:prstGeom prst="rect">
              <a:avLst/>
            </a:prstGeom>
            <a:solidFill>
              <a:srgbClr val="FFFF99"/>
            </a:solidFill>
            <a:ln>
              <a:noFill/>
            </a:ln>
            <a:effectLst/>
            <a:extLst>
              <a:ext uri="{91240B29-F687-4F45-9708-019B960494DF}">
                <a14:hiddenLine xmlns:a14="http://schemas.microsoft.com/office/drawing/2010/main" w="31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1" hangingPunct="1"/>
              <a:r>
                <a:rPr lang="de-DE" altLang="de-DE" sz="1400" b="0" dirty="0" smtClean="0">
                  <a:solidFill>
                    <a:schemeClr val="tx1"/>
                  </a:solidFill>
                  <a:cs typeface="Arial" charset="0"/>
                </a:rPr>
                <a:t>Sales</a:t>
              </a:r>
              <a:endParaRPr lang="de-DE" altLang="de-DE" sz="1400" b="0" dirty="0">
                <a:solidFill>
                  <a:schemeClr val="tx1"/>
                </a:solidFill>
                <a:cs typeface="Arial" charset="0"/>
              </a:endParaRPr>
            </a:p>
          </p:txBody>
        </p:sp>
        <p:sp>
          <p:nvSpPr>
            <p:cNvPr id="24591" name="Freeform 8"/>
            <p:cNvSpPr>
              <a:spLocks/>
            </p:cNvSpPr>
            <p:nvPr/>
          </p:nvSpPr>
          <p:spPr bwMode="auto">
            <a:xfrm rot="1133859">
              <a:off x="2378" y="3051"/>
              <a:ext cx="722" cy="565"/>
            </a:xfrm>
            <a:custGeom>
              <a:avLst/>
              <a:gdLst>
                <a:gd name="T0" fmla="*/ 0 w 1134"/>
                <a:gd name="T1" fmla="*/ 1 h 924"/>
                <a:gd name="T2" fmla="*/ 0 w 1134"/>
                <a:gd name="T3" fmla="*/ 1 h 924"/>
                <a:gd name="T4" fmla="*/ 1 w 1134"/>
                <a:gd name="T5" fmla="*/ 1 h 924"/>
                <a:gd name="T6" fmla="*/ 1 w 1134"/>
                <a:gd name="T7" fmla="*/ 1 h 924"/>
                <a:gd name="T8" fmla="*/ 1 w 1134"/>
                <a:gd name="T9" fmla="*/ 1 h 924"/>
                <a:gd name="T10" fmla="*/ 1 w 1134"/>
                <a:gd name="T11" fmla="*/ 1 h 924"/>
                <a:gd name="T12" fmla="*/ 1 w 1134"/>
                <a:gd name="T13" fmla="*/ 1 h 924"/>
                <a:gd name="T14" fmla="*/ 1 w 1134"/>
                <a:gd name="T15" fmla="*/ 1 h 924"/>
                <a:gd name="T16" fmla="*/ 1 w 1134"/>
                <a:gd name="T17" fmla="*/ 1 h 924"/>
                <a:gd name="T18" fmla="*/ 1 w 1134"/>
                <a:gd name="T19" fmla="*/ 1 h 924"/>
                <a:gd name="T20" fmla="*/ 1 w 1134"/>
                <a:gd name="T21" fmla="*/ 1 h 924"/>
                <a:gd name="T22" fmla="*/ 1 w 1134"/>
                <a:gd name="T23" fmla="*/ 1 h 924"/>
                <a:gd name="T24" fmla="*/ 1 w 1134"/>
                <a:gd name="T25" fmla="*/ 1 h 924"/>
                <a:gd name="T26" fmla="*/ 1 w 1134"/>
                <a:gd name="T27" fmla="*/ 1 h 924"/>
                <a:gd name="T28" fmla="*/ 1 w 1134"/>
                <a:gd name="T29" fmla="*/ 1 h 924"/>
                <a:gd name="T30" fmla="*/ 1 w 1134"/>
                <a:gd name="T31" fmla="*/ 1 h 924"/>
                <a:gd name="T32" fmla="*/ 1 w 1134"/>
                <a:gd name="T33" fmla="*/ 1 h 924"/>
                <a:gd name="T34" fmla="*/ 1 w 1134"/>
                <a:gd name="T35" fmla="*/ 1 h 924"/>
                <a:gd name="T36" fmla="*/ 1 w 1134"/>
                <a:gd name="T37" fmla="*/ 1 h 924"/>
                <a:gd name="T38" fmla="*/ 1 w 1134"/>
                <a:gd name="T39" fmla="*/ 1 h 924"/>
                <a:gd name="T40" fmla="*/ 1 w 1134"/>
                <a:gd name="T41" fmla="*/ 1 h 924"/>
                <a:gd name="T42" fmla="*/ 1 w 1134"/>
                <a:gd name="T43" fmla="*/ 1 h 924"/>
                <a:gd name="T44" fmla="*/ 1 w 1134"/>
                <a:gd name="T45" fmla="*/ 1 h 924"/>
                <a:gd name="T46" fmla="*/ 1 w 1134"/>
                <a:gd name="T47" fmla="*/ 1 h 924"/>
                <a:gd name="T48" fmla="*/ 1 w 1134"/>
                <a:gd name="T49" fmla="*/ 1 h 924"/>
                <a:gd name="T50" fmla="*/ 1 w 1134"/>
                <a:gd name="T51" fmla="*/ 1 h 924"/>
                <a:gd name="T52" fmla="*/ 1 w 1134"/>
                <a:gd name="T53" fmla="*/ 1 h 924"/>
                <a:gd name="T54" fmla="*/ 1 w 1134"/>
                <a:gd name="T55" fmla="*/ 1 h 924"/>
                <a:gd name="T56" fmla="*/ 1 w 1134"/>
                <a:gd name="T57" fmla="*/ 1 h 924"/>
                <a:gd name="T58" fmla="*/ 1 w 1134"/>
                <a:gd name="T59" fmla="*/ 1 h 924"/>
                <a:gd name="T60" fmla="*/ 1 w 1134"/>
                <a:gd name="T61" fmla="*/ 1 h 924"/>
                <a:gd name="T62" fmla="*/ 1 w 1134"/>
                <a:gd name="T63" fmla="*/ 1 h 924"/>
                <a:gd name="T64" fmla="*/ 1 w 1134"/>
                <a:gd name="T65" fmla="*/ 1 h 924"/>
                <a:gd name="T66" fmla="*/ 1 w 1134"/>
                <a:gd name="T67" fmla="*/ 1 h 924"/>
                <a:gd name="T68" fmla="*/ 1 w 1134"/>
                <a:gd name="T69" fmla="*/ 1 h 924"/>
                <a:gd name="T70" fmla="*/ 1 w 1134"/>
                <a:gd name="T71" fmla="*/ 1 h 924"/>
                <a:gd name="T72" fmla="*/ 1 w 1134"/>
                <a:gd name="T73" fmla="*/ 1 h 924"/>
                <a:gd name="T74" fmla="*/ 1 w 1134"/>
                <a:gd name="T75" fmla="*/ 1 h 924"/>
                <a:gd name="T76" fmla="*/ 1 w 1134"/>
                <a:gd name="T77" fmla="*/ 1 h 924"/>
                <a:gd name="T78" fmla="*/ 1 w 1134"/>
                <a:gd name="T79" fmla="*/ 1 h 924"/>
                <a:gd name="T80" fmla="*/ 1 w 1134"/>
                <a:gd name="T81" fmla="*/ 0 h 924"/>
                <a:gd name="T82" fmla="*/ 1 w 1134"/>
                <a:gd name="T83" fmla="*/ 1 h 924"/>
                <a:gd name="T84" fmla="*/ 1 w 1134"/>
                <a:gd name="T85" fmla="*/ 1 h 924"/>
                <a:gd name="T86" fmla="*/ 1 w 1134"/>
                <a:gd name="T87" fmla="*/ 0 h 924"/>
                <a:gd name="T88" fmla="*/ 1 w 1134"/>
                <a:gd name="T89" fmla="*/ 1 h 924"/>
                <a:gd name="T90" fmla="*/ 1 w 1134"/>
                <a:gd name="T91" fmla="*/ 1 h 924"/>
                <a:gd name="T92" fmla="*/ 1 w 1134"/>
                <a:gd name="T93" fmla="*/ 1 h 924"/>
                <a:gd name="T94" fmla="*/ 1 w 1134"/>
                <a:gd name="T95" fmla="*/ 1 h 924"/>
                <a:gd name="T96" fmla="*/ 1 w 1134"/>
                <a:gd name="T97" fmla="*/ 1 h 924"/>
                <a:gd name="T98" fmla="*/ 0 w 1134"/>
                <a:gd name="T99" fmla="*/ 1 h 9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4" h="924">
                  <a:moveTo>
                    <a:pt x="0" y="454"/>
                  </a:moveTo>
                  <a:lnTo>
                    <a:pt x="0" y="454"/>
                  </a:lnTo>
                  <a:lnTo>
                    <a:pt x="56" y="506"/>
                  </a:lnTo>
                  <a:lnTo>
                    <a:pt x="114" y="556"/>
                  </a:lnTo>
                  <a:lnTo>
                    <a:pt x="174" y="604"/>
                  </a:lnTo>
                  <a:lnTo>
                    <a:pt x="236" y="650"/>
                  </a:lnTo>
                  <a:lnTo>
                    <a:pt x="302" y="692"/>
                  </a:lnTo>
                  <a:lnTo>
                    <a:pt x="370" y="730"/>
                  </a:lnTo>
                  <a:lnTo>
                    <a:pt x="438" y="766"/>
                  </a:lnTo>
                  <a:lnTo>
                    <a:pt x="510" y="798"/>
                  </a:lnTo>
                  <a:lnTo>
                    <a:pt x="582" y="826"/>
                  </a:lnTo>
                  <a:lnTo>
                    <a:pt x="656" y="852"/>
                  </a:lnTo>
                  <a:lnTo>
                    <a:pt x="732" y="874"/>
                  </a:lnTo>
                  <a:lnTo>
                    <a:pt x="810" y="892"/>
                  </a:lnTo>
                  <a:lnTo>
                    <a:pt x="890" y="906"/>
                  </a:lnTo>
                  <a:lnTo>
                    <a:pt x="970" y="916"/>
                  </a:lnTo>
                  <a:lnTo>
                    <a:pt x="1050" y="922"/>
                  </a:lnTo>
                  <a:lnTo>
                    <a:pt x="1134" y="924"/>
                  </a:lnTo>
                  <a:lnTo>
                    <a:pt x="1006" y="764"/>
                  </a:lnTo>
                  <a:lnTo>
                    <a:pt x="878" y="604"/>
                  </a:lnTo>
                  <a:lnTo>
                    <a:pt x="1006" y="444"/>
                  </a:lnTo>
                  <a:lnTo>
                    <a:pt x="1134" y="284"/>
                  </a:lnTo>
                  <a:lnTo>
                    <a:pt x="1084" y="282"/>
                  </a:lnTo>
                  <a:lnTo>
                    <a:pt x="1036" y="278"/>
                  </a:lnTo>
                  <a:lnTo>
                    <a:pt x="986" y="272"/>
                  </a:lnTo>
                  <a:lnTo>
                    <a:pt x="940" y="264"/>
                  </a:lnTo>
                  <a:lnTo>
                    <a:pt x="892" y="254"/>
                  </a:lnTo>
                  <a:lnTo>
                    <a:pt x="848" y="240"/>
                  </a:lnTo>
                  <a:lnTo>
                    <a:pt x="802" y="226"/>
                  </a:lnTo>
                  <a:lnTo>
                    <a:pt x="758" y="208"/>
                  </a:lnTo>
                  <a:lnTo>
                    <a:pt x="716" y="188"/>
                  </a:lnTo>
                  <a:lnTo>
                    <a:pt x="674" y="168"/>
                  </a:lnTo>
                  <a:lnTo>
                    <a:pt x="634" y="144"/>
                  </a:lnTo>
                  <a:lnTo>
                    <a:pt x="596" y="120"/>
                  </a:lnTo>
                  <a:lnTo>
                    <a:pt x="558" y="92"/>
                  </a:lnTo>
                  <a:lnTo>
                    <a:pt x="522" y="64"/>
                  </a:lnTo>
                  <a:lnTo>
                    <a:pt x="486" y="34"/>
                  </a:lnTo>
                  <a:lnTo>
                    <a:pt x="454" y="2"/>
                  </a:lnTo>
                  <a:lnTo>
                    <a:pt x="454" y="0"/>
                  </a:lnTo>
                  <a:lnTo>
                    <a:pt x="452" y="2"/>
                  </a:lnTo>
                  <a:lnTo>
                    <a:pt x="452" y="0"/>
                  </a:lnTo>
                  <a:lnTo>
                    <a:pt x="452" y="2"/>
                  </a:lnTo>
                  <a:lnTo>
                    <a:pt x="250" y="24"/>
                  </a:lnTo>
                  <a:lnTo>
                    <a:pt x="46" y="46"/>
                  </a:lnTo>
                  <a:lnTo>
                    <a:pt x="24" y="250"/>
                  </a:lnTo>
                  <a:lnTo>
                    <a:pt x="2" y="452"/>
                  </a:lnTo>
                  <a:lnTo>
                    <a:pt x="0" y="454"/>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4592" name="Text Box 9"/>
            <p:cNvSpPr txBox="1">
              <a:spLocks noChangeArrowheads="1"/>
            </p:cNvSpPr>
            <p:nvPr/>
          </p:nvSpPr>
          <p:spPr bwMode="auto">
            <a:xfrm>
              <a:off x="2447" y="3195"/>
              <a:ext cx="597" cy="31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1" hangingPunct="1"/>
              <a:r>
                <a:rPr lang="de-DE" altLang="de-DE" sz="1400" b="0" dirty="0" smtClean="0">
                  <a:solidFill>
                    <a:schemeClr val="tx1"/>
                  </a:solidFill>
                  <a:cs typeface="Arial" charset="0"/>
                </a:rPr>
                <a:t>Design</a:t>
              </a:r>
              <a:endParaRPr lang="de-DE" altLang="de-DE" sz="1400" b="0" dirty="0">
                <a:solidFill>
                  <a:schemeClr val="tx1"/>
                </a:solidFill>
                <a:cs typeface="Arial" charset="0"/>
              </a:endParaRPr>
            </a:p>
          </p:txBody>
        </p:sp>
        <p:sp>
          <p:nvSpPr>
            <p:cNvPr id="24593" name="Freeform 10"/>
            <p:cNvSpPr>
              <a:spLocks/>
            </p:cNvSpPr>
            <p:nvPr/>
          </p:nvSpPr>
          <p:spPr bwMode="auto">
            <a:xfrm rot="1133859">
              <a:off x="2453" y="1881"/>
              <a:ext cx="587" cy="694"/>
            </a:xfrm>
            <a:custGeom>
              <a:avLst/>
              <a:gdLst>
                <a:gd name="T0" fmla="*/ 1 w 922"/>
                <a:gd name="T1" fmla="*/ 0 h 1134"/>
                <a:gd name="T2" fmla="*/ 1 w 922"/>
                <a:gd name="T3" fmla="*/ 0 h 1134"/>
                <a:gd name="T4" fmla="*/ 1 w 922"/>
                <a:gd name="T5" fmla="*/ 1 h 1134"/>
                <a:gd name="T6" fmla="*/ 1 w 922"/>
                <a:gd name="T7" fmla="*/ 1 h 1134"/>
                <a:gd name="T8" fmla="*/ 1 w 922"/>
                <a:gd name="T9" fmla="*/ 1 h 1134"/>
                <a:gd name="T10" fmla="*/ 1 w 922"/>
                <a:gd name="T11" fmla="*/ 1 h 1134"/>
                <a:gd name="T12" fmla="*/ 1 w 922"/>
                <a:gd name="T13" fmla="*/ 1 h 1134"/>
                <a:gd name="T14" fmla="*/ 1 w 922"/>
                <a:gd name="T15" fmla="*/ 1 h 1134"/>
                <a:gd name="T16" fmla="*/ 1 w 922"/>
                <a:gd name="T17" fmla="*/ 1 h 1134"/>
                <a:gd name="T18" fmla="*/ 1 w 922"/>
                <a:gd name="T19" fmla="*/ 1 h 1134"/>
                <a:gd name="T20" fmla="*/ 1 w 922"/>
                <a:gd name="T21" fmla="*/ 1 h 1134"/>
                <a:gd name="T22" fmla="*/ 1 w 922"/>
                <a:gd name="T23" fmla="*/ 1 h 1134"/>
                <a:gd name="T24" fmla="*/ 1 w 922"/>
                <a:gd name="T25" fmla="*/ 1 h 1134"/>
                <a:gd name="T26" fmla="*/ 1 w 922"/>
                <a:gd name="T27" fmla="*/ 1 h 1134"/>
                <a:gd name="T28" fmla="*/ 1 w 922"/>
                <a:gd name="T29" fmla="*/ 1 h 1134"/>
                <a:gd name="T30" fmla="*/ 1 w 922"/>
                <a:gd name="T31" fmla="*/ 1 h 1134"/>
                <a:gd name="T32" fmla="*/ 1 w 922"/>
                <a:gd name="T33" fmla="*/ 1 h 1134"/>
                <a:gd name="T34" fmla="*/ 0 w 922"/>
                <a:gd name="T35" fmla="*/ 1 h 1134"/>
                <a:gd name="T36" fmla="*/ 1 w 922"/>
                <a:gd name="T37" fmla="*/ 1 h 1134"/>
                <a:gd name="T38" fmla="*/ 1 w 922"/>
                <a:gd name="T39" fmla="*/ 1 h 1134"/>
                <a:gd name="T40" fmla="*/ 1 w 922"/>
                <a:gd name="T41" fmla="*/ 1 h 1134"/>
                <a:gd name="T42" fmla="*/ 1 w 922"/>
                <a:gd name="T43" fmla="*/ 1 h 1134"/>
                <a:gd name="T44" fmla="*/ 1 w 922"/>
                <a:gd name="T45" fmla="*/ 1 h 1134"/>
                <a:gd name="T46" fmla="*/ 1 w 922"/>
                <a:gd name="T47" fmla="*/ 1 h 1134"/>
                <a:gd name="T48" fmla="*/ 1 w 922"/>
                <a:gd name="T49" fmla="*/ 1 h 1134"/>
                <a:gd name="T50" fmla="*/ 1 w 922"/>
                <a:gd name="T51" fmla="*/ 1 h 1134"/>
                <a:gd name="T52" fmla="*/ 1 w 922"/>
                <a:gd name="T53" fmla="*/ 1 h 1134"/>
                <a:gd name="T54" fmla="*/ 1 w 922"/>
                <a:gd name="T55" fmla="*/ 1 h 1134"/>
                <a:gd name="T56" fmla="*/ 1 w 922"/>
                <a:gd name="T57" fmla="*/ 1 h 1134"/>
                <a:gd name="T58" fmla="*/ 1 w 922"/>
                <a:gd name="T59" fmla="*/ 1 h 1134"/>
                <a:gd name="T60" fmla="*/ 1 w 922"/>
                <a:gd name="T61" fmla="*/ 1 h 1134"/>
                <a:gd name="T62" fmla="*/ 1 w 922"/>
                <a:gd name="T63" fmla="*/ 1 h 1134"/>
                <a:gd name="T64" fmla="*/ 1 w 922"/>
                <a:gd name="T65" fmla="*/ 1 h 1134"/>
                <a:gd name="T66" fmla="*/ 1 w 922"/>
                <a:gd name="T67" fmla="*/ 1 h 1134"/>
                <a:gd name="T68" fmla="*/ 1 w 922"/>
                <a:gd name="T69" fmla="*/ 1 h 1134"/>
                <a:gd name="T70" fmla="*/ 1 w 922"/>
                <a:gd name="T71" fmla="*/ 1 h 1134"/>
                <a:gd name="T72" fmla="*/ 1 w 922"/>
                <a:gd name="T73" fmla="*/ 1 h 1134"/>
                <a:gd name="T74" fmla="*/ 1 w 922"/>
                <a:gd name="T75" fmla="*/ 1 h 1134"/>
                <a:gd name="T76" fmla="*/ 1 w 922"/>
                <a:gd name="T77" fmla="*/ 1 h 1134"/>
                <a:gd name="T78" fmla="*/ 1 w 922"/>
                <a:gd name="T79" fmla="*/ 1 h 1134"/>
                <a:gd name="T80" fmla="*/ 1 w 922"/>
                <a:gd name="T81" fmla="*/ 1 h 1134"/>
                <a:gd name="T82" fmla="*/ 1 w 922"/>
                <a:gd name="T83" fmla="*/ 1 h 1134"/>
                <a:gd name="T84" fmla="*/ 1 w 922"/>
                <a:gd name="T85" fmla="*/ 1 h 1134"/>
                <a:gd name="T86" fmla="*/ 1 w 922"/>
                <a:gd name="T87" fmla="*/ 1 h 1134"/>
                <a:gd name="T88" fmla="*/ 1 w 922"/>
                <a:gd name="T89" fmla="*/ 1 h 1134"/>
                <a:gd name="T90" fmla="*/ 1 w 922"/>
                <a:gd name="T91" fmla="*/ 1 h 1134"/>
                <a:gd name="T92" fmla="*/ 1 w 922"/>
                <a:gd name="T93" fmla="*/ 1 h 1134"/>
                <a:gd name="T94" fmla="*/ 1 w 922"/>
                <a:gd name="T95" fmla="*/ 1 h 1134"/>
                <a:gd name="T96" fmla="*/ 1 w 922"/>
                <a:gd name="T97" fmla="*/ 1 h 1134"/>
                <a:gd name="T98" fmla="*/ 1 w 922"/>
                <a:gd name="T99" fmla="*/ 0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2" h="1134">
                  <a:moveTo>
                    <a:pt x="470" y="0"/>
                  </a:moveTo>
                  <a:lnTo>
                    <a:pt x="470" y="0"/>
                  </a:lnTo>
                  <a:lnTo>
                    <a:pt x="416" y="56"/>
                  </a:lnTo>
                  <a:lnTo>
                    <a:pt x="366" y="114"/>
                  </a:lnTo>
                  <a:lnTo>
                    <a:pt x="318" y="174"/>
                  </a:lnTo>
                  <a:lnTo>
                    <a:pt x="274" y="238"/>
                  </a:lnTo>
                  <a:lnTo>
                    <a:pt x="232" y="302"/>
                  </a:lnTo>
                  <a:lnTo>
                    <a:pt x="194" y="370"/>
                  </a:lnTo>
                  <a:lnTo>
                    <a:pt x="158" y="438"/>
                  </a:lnTo>
                  <a:lnTo>
                    <a:pt x="126" y="510"/>
                  </a:lnTo>
                  <a:lnTo>
                    <a:pt x="98" y="582"/>
                  </a:lnTo>
                  <a:lnTo>
                    <a:pt x="72" y="658"/>
                  </a:lnTo>
                  <a:lnTo>
                    <a:pt x="50" y="734"/>
                  </a:lnTo>
                  <a:lnTo>
                    <a:pt x="32" y="810"/>
                  </a:lnTo>
                  <a:lnTo>
                    <a:pt x="18" y="890"/>
                  </a:lnTo>
                  <a:lnTo>
                    <a:pt x="8" y="970"/>
                  </a:lnTo>
                  <a:lnTo>
                    <a:pt x="2" y="1052"/>
                  </a:lnTo>
                  <a:lnTo>
                    <a:pt x="0" y="1134"/>
                  </a:lnTo>
                  <a:lnTo>
                    <a:pt x="160" y="1006"/>
                  </a:lnTo>
                  <a:lnTo>
                    <a:pt x="320" y="878"/>
                  </a:lnTo>
                  <a:lnTo>
                    <a:pt x="480" y="1006"/>
                  </a:lnTo>
                  <a:lnTo>
                    <a:pt x="640" y="1134"/>
                  </a:lnTo>
                  <a:lnTo>
                    <a:pt x="640" y="1084"/>
                  </a:lnTo>
                  <a:lnTo>
                    <a:pt x="644" y="1036"/>
                  </a:lnTo>
                  <a:lnTo>
                    <a:pt x="650" y="988"/>
                  </a:lnTo>
                  <a:lnTo>
                    <a:pt x="660" y="940"/>
                  </a:lnTo>
                  <a:lnTo>
                    <a:pt x="670" y="894"/>
                  </a:lnTo>
                  <a:lnTo>
                    <a:pt x="682" y="848"/>
                  </a:lnTo>
                  <a:lnTo>
                    <a:pt x="698" y="804"/>
                  </a:lnTo>
                  <a:lnTo>
                    <a:pt x="716" y="760"/>
                  </a:lnTo>
                  <a:lnTo>
                    <a:pt x="734" y="716"/>
                  </a:lnTo>
                  <a:lnTo>
                    <a:pt x="756" y="676"/>
                  </a:lnTo>
                  <a:lnTo>
                    <a:pt x="780" y="636"/>
                  </a:lnTo>
                  <a:lnTo>
                    <a:pt x="804" y="596"/>
                  </a:lnTo>
                  <a:lnTo>
                    <a:pt x="832" y="558"/>
                  </a:lnTo>
                  <a:lnTo>
                    <a:pt x="860" y="522"/>
                  </a:lnTo>
                  <a:lnTo>
                    <a:pt x="890" y="488"/>
                  </a:lnTo>
                  <a:lnTo>
                    <a:pt x="922" y="454"/>
                  </a:lnTo>
                  <a:lnTo>
                    <a:pt x="922" y="452"/>
                  </a:lnTo>
                  <a:lnTo>
                    <a:pt x="900" y="250"/>
                  </a:lnTo>
                  <a:lnTo>
                    <a:pt x="878" y="48"/>
                  </a:lnTo>
                  <a:lnTo>
                    <a:pt x="674" y="24"/>
                  </a:lnTo>
                  <a:lnTo>
                    <a:pt x="472" y="2"/>
                  </a:lnTo>
                  <a:lnTo>
                    <a:pt x="470" y="0"/>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4594" name="Text Box 11"/>
            <p:cNvSpPr txBox="1">
              <a:spLocks noChangeArrowheads="1"/>
            </p:cNvSpPr>
            <p:nvPr/>
          </p:nvSpPr>
          <p:spPr bwMode="auto">
            <a:xfrm>
              <a:off x="2563" y="2113"/>
              <a:ext cx="539" cy="17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1" hangingPunct="1"/>
              <a:r>
                <a:rPr lang="de-DE" altLang="de-DE" sz="1400" b="0">
                  <a:solidFill>
                    <a:schemeClr val="tx1"/>
                  </a:solidFill>
                  <a:cs typeface="Arial" charset="0"/>
                </a:rPr>
                <a:t>Purchasing</a:t>
              </a:r>
            </a:p>
          </p:txBody>
        </p:sp>
        <p:sp>
          <p:nvSpPr>
            <p:cNvPr id="24595" name="Freeform 12"/>
            <p:cNvSpPr>
              <a:spLocks/>
            </p:cNvSpPr>
            <p:nvPr/>
          </p:nvSpPr>
          <p:spPr bwMode="auto">
            <a:xfrm rot="1133859">
              <a:off x="2851" y="1752"/>
              <a:ext cx="883" cy="564"/>
            </a:xfrm>
            <a:custGeom>
              <a:avLst/>
              <a:gdLst>
                <a:gd name="T0" fmla="*/ 1 w 1388"/>
                <a:gd name="T1" fmla="*/ 0 h 922"/>
                <a:gd name="T2" fmla="*/ 1 w 1388"/>
                <a:gd name="T3" fmla="*/ 0 h 922"/>
                <a:gd name="T4" fmla="*/ 1 w 1388"/>
                <a:gd name="T5" fmla="*/ 1 h 922"/>
                <a:gd name="T6" fmla="*/ 1 w 1388"/>
                <a:gd name="T7" fmla="*/ 1 h 922"/>
                <a:gd name="T8" fmla="*/ 1 w 1388"/>
                <a:gd name="T9" fmla="*/ 1 h 922"/>
                <a:gd name="T10" fmla="*/ 1 w 1388"/>
                <a:gd name="T11" fmla="*/ 1 h 922"/>
                <a:gd name="T12" fmla="*/ 1 w 1388"/>
                <a:gd name="T13" fmla="*/ 1 h 922"/>
                <a:gd name="T14" fmla="*/ 1 w 1388"/>
                <a:gd name="T15" fmla="*/ 1 h 922"/>
                <a:gd name="T16" fmla="*/ 1 w 1388"/>
                <a:gd name="T17" fmla="*/ 1 h 922"/>
                <a:gd name="T18" fmla="*/ 1 w 1388"/>
                <a:gd name="T19" fmla="*/ 1 h 922"/>
                <a:gd name="T20" fmla="*/ 1 w 1388"/>
                <a:gd name="T21" fmla="*/ 1 h 922"/>
                <a:gd name="T22" fmla="*/ 1 w 1388"/>
                <a:gd name="T23" fmla="*/ 1 h 922"/>
                <a:gd name="T24" fmla="*/ 1 w 1388"/>
                <a:gd name="T25" fmla="*/ 1 h 922"/>
                <a:gd name="T26" fmla="*/ 1 w 1388"/>
                <a:gd name="T27" fmla="*/ 1 h 922"/>
                <a:gd name="T28" fmla="*/ 1 w 1388"/>
                <a:gd name="T29" fmla="*/ 1 h 922"/>
                <a:gd name="T30" fmla="*/ 1 w 1388"/>
                <a:gd name="T31" fmla="*/ 1 h 922"/>
                <a:gd name="T32" fmla="*/ 1 w 1388"/>
                <a:gd name="T33" fmla="*/ 1 h 922"/>
                <a:gd name="T34" fmla="*/ 0 w 1388"/>
                <a:gd name="T35" fmla="*/ 1 h 922"/>
                <a:gd name="T36" fmla="*/ 1 w 1388"/>
                <a:gd name="T37" fmla="*/ 1 h 922"/>
                <a:gd name="T38" fmla="*/ 1 w 1388"/>
                <a:gd name="T39" fmla="*/ 1 h 922"/>
                <a:gd name="T40" fmla="*/ 1 w 1388"/>
                <a:gd name="T41" fmla="*/ 1 h 922"/>
                <a:gd name="T42" fmla="*/ 1 w 1388"/>
                <a:gd name="T43" fmla="*/ 1 h 922"/>
                <a:gd name="T44" fmla="*/ 1 w 1388"/>
                <a:gd name="T45" fmla="*/ 1 h 922"/>
                <a:gd name="T46" fmla="*/ 1 w 1388"/>
                <a:gd name="T47" fmla="*/ 1 h 922"/>
                <a:gd name="T48" fmla="*/ 1 w 1388"/>
                <a:gd name="T49" fmla="*/ 1 h 922"/>
                <a:gd name="T50" fmla="*/ 1 w 1388"/>
                <a:gd name="T51" fmla="*/ 1 h 922"/>
                <a:gd name="T52" fmla="*/ 1 w 1388"/>
                <a:gd name="T53" fmla="*/ 1 h 922"/>
                <a:gd name="T54" fmla="*/ 1 w 1388"/>
                <a:gd name="T55" fmla="*/ 1 h 922"/>
                <a:gd name="T56" fmla="*/ 1 w 1388"/>
                <a:gd name="T57" fmla="*/ 1 h 922"/>
                <a:gd name="T58" fmla="*/ 1 w 1388"/>
                <a:gd name="T59" fmla="*/ 1 h 922"/>
                <a:gd name="T60" fmla="*/ 1 w 1388"/>
                <a:gd name="T61" fmla="*/ 1 h 922"/>
                <a:gd name="T62" fmla="*/ 1 w 1388"/>
                <a:gd name="T63" fmla="*/ 1 h 922"/>
                <a:gd name="T64" fmla="*/ 1 w 1388"/>
                <a:gd name="T65" fmla="*/ 1 h 922"/>
                <a:gd name="T66" fmla="*/ 1 w 1388"/>
                <a:gd name="T67" fmla="*/ 1 h 922"/>
                <a:gd name="T68" fmla="*/ 1 w 1388"/>
                <a:gd name="T69" fmla="*/ 1 h 922"/>
                <a:gd name="T70" fmla="*/ 1 w 1388"/>
                <a:gd name="T71" fmla="*/ 1 h 922"/>
                <a:gd name="T72" fmla="*/ 1 w 1388"/>
                <a:gd name="T73" fmla="*/ 1 h 922"/>
                <a:gd name="T74" fmla="*/ 1 w 1388"/>
                <a:gd name="T75" fmla="*/ 1 h 922"/>
                <a:gd name="T76" fmla="*/ 1 w 1388"/>
                <a:gd name="T77" fmla="*/ 1 h 922"/>
                <a:gd name="T78" fmla="*/ 1 w 1388"/>
                <a:gd name="T79" fmla="*/ 1 h 922"/>
                <a:gd name="T80" fmla="*/ 1 w 1388"/>
                <a:gd name="T81" fmla="*/ 1 h 922"/>
                <a:gd name="T82" fmla="*/ 1 w 1388"/>
                <a:gd name="T83" fmla="*/ 1 h 922"/>
                <a:gd name="T84" fmla="*/ 1 w 1388"/>
                <a:gd name="T85" fmla="*/ 1 h 922"/>
                <a:gd name="T86" fmla="*/ 1 w 1388"/>
                <a:gd name="T87" fmla="*/ 1 h 922"/>
                <a:gd name="T88" fmla="*/ 1 w 1388"/>
                <a:gd name="T89" fmla="*/ 1 h 922"/>
                <a:gd name="T90" fmla="*/ 2 w 1388"/>
                <a:gd name="T91" fmla="*/ 1 h 922"/>
                <a:gd name="T92" fmla="*/ 2 w 1388"/>
                <a:gd name="T93" fmla="*/ 1 h 922"/>
                <a:gd name="T94" fmla="*/ 2 w 1388"/>
                <a:gd name="T95" fmla="*/ 1 h 922"/>
                <a:gd name="T96" fmla="*/ 1 w 1388"/>
                <a:gd name="T97" fmla="*/ 1 h 922"/>
                <a:gd name="T98" fmla="*/ 1 w 1388"/>
                <a:gd name="T99" fmla="*/ 0 h 9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88" h="922">
                  <a:moveTo>
                    <a:pt x="1134" y="0"/>
                  </a:moveTo>
                  <a:lnTo>
                    <a:pt x="1134" y="0"/>
                  </a:lnTo>
                  <a:lnTo>
                    <a:pt x="1056" y="2"/>
                  </a:lnTo>
                  <a:lnTo>
                    <a:pt x="980" y="8"/>
                  </a:lnTo>
                  <a:lnTo>
                    <a:pt x="904" y="16"/>
                  </a:lnTo>
                  <a:lnTo>
                    <a:pt x="828" y="30"/>
                  </a:lnTo>
                  <a:lnTo>
                    <a:pt x="752" y="46"/>
                  </a:lnTo>
                  <a:lnTo>
                    <a:pt x="676" y="66"/>
                  </a:lnTo>
                  <a:lnTo>
                    <a:pt x="602" y="90"/>
                  </a:lnTo>
                  <a:lnTo>
                    <a:pt x="530" y="118"/>
                  </a:lnTo>
                  <a:lnTo>
                    <a:pt x="458" y="148"/>
                  </a:lnTo>
                  <a:lnTo>
                    <a:pt x="388" y="184"/>
                  </a:lnTo>
                  <a:lnTo>
                    <a:pt x="318" y="222"/>
                  </a:lnTo>
                  <a:lnTo>
                    <a:pt x="250" y="264"/>
                  </a:lnTo>
                  <a:lnTo>
                    <a:pt x="186" y="310"/>
                  </a:lnTo>
                  <a:lnTo>
                    <a:pt x="122" y="360"/>
                  </a:lnTo>
                  <a:lnTo>
                    <a:pt x="60" y="412"/>
                  </a:lnTo>
                  <a:lnTo>
                    <a:pt x="0" y="470"/>
                  </a:lnTo>
                  <a:lnTo>
                    <a:pt x="202" y="492"/>
                  </a:lnTo>
                  <a:lnTo>
                    <a:pt x="406" y="514"/>
                  </a:lnTo>
                  <a:lnTo>
                    <a:pt x="428" y="718"/>
                  </a:lnTo>
                  <a:lnTo>
                    <a:pt x="452" y="922"/>
                  </a:lnTo>
                  <a:lnTo>
                    <a:pt x="488" y="888"/>
                  </a:lnTo>
                  <a:lnTo>
                    <a:pt x="524" y="856"/>
                  </a:lnTo>
                  <a:lnTo>
                    <a:pt x="564" y="826"/>
                  </a:lnTo>
                  <a:lnTo>
                    <a:pt x="602" y="798"/>
                  </a:lnTo>
                  <a:lnTo>
                    <a:pt x="644" y="774"/>
                  </a:lnTo>
                  <a:lnTo>
                    <a:pt x="684" y="750"/>
                  </a:lnTo>
                  <a:lnTo>
                    <a:pt x="728" y="730"/>
                  </a:lnTo>
                  <a:lnTo>
                    <a:pt x="770" y="710"/>
                  </a:lnTo>
                  <a:lnTo>
                    <a:pt x="814" y="694"/>
                  </a:lnTo>
                  <a:lnTo>
                    <a:pt x="858" y="680"/>
                  </a:lnTo>
                  <a:lnTo>
                    <a:pt x="904" y="668"/>
                  </a:lnTo>
                  <a:lnTo>
                    <a:pt x="948" y="658"/>
                  </a:lnTo>
                  <a:lnTo>
                    <a:pt x="994" y="650"/>
                  </a:lnTo>
                  <a:lnTo>
                    <a:pt x="1040" y="646"/>
                  </a:lnTo>
                  <a:lnTo>
                    <a:pt x="1086" y="642"/>
                  </a:lnTo>
                  <a:lnTo>
                    <a:pt x="1132" y="640"/>
                  </a:lnTo>
                  <a:lnTo>
                    <a:pt x="1132" y="642"/>
                  </a:lnTo>
                  <a:lnTo>
                    <a:pt x="1132" y="640"/>
                  </a:lnTo>
                  <a:lnTo>
                    <a:pt x="1134" y="640"/>
                  </a:lnTo>
                  <a:lnTo>
                    <a:pt x="1260" y="482"/>
                  </a:lnTo>
                  <a:lnTo>
                    <a:pt x="1388" y="322"/>
                  </a:lnTo>
                  <a:lnTo>
                    <a:pt x="1260" y="162"/>
                  </a:lnTo>
                  <a:lnTo>
                    <a:pt x="1134" y="2"/>
                  </a:lnTo>
                  <a:lnTo>
                    <a:pt x="1134" y="0"/>
                  </a:lnTo>
                  <a:close/>
                </a:path>
              </a:pathLst>
            </a:custGeom>
            <a:solidFill>
              <a:srgbClr val="FFFF99"/>
            </a:solidFill>
            <a:ln w="3175">
              <a:solidFill>
                <a:schemeClr val="hlink"/>
              </a:solidFill>
              <a:prstDash val="solid"/>
              <a:round/>
              <a:headEnd/>
              <a:tailEnd/>
            </a:ln>
          </p:spPr>
          <p:txBody>
            <a:bodyPr/>
            <a:lstStyle/>
            <a:p>
              <a:endParaRPr lang="de-DE"/>
            </a:p>
          </p:txBody>
        </p:sp>
        <p:sp>
          <p:nvSpPr>
            <p:cNvPr id="24596" name="Text Box 13"/>
            <p:cNvSpPr txBox="1">
              <a:spLocks noChangeArrowheads="1"/>
            </p:cNvSpPr>
            <p:nvPr/>
          </p:nvSpPr>
          <p:spPr bwMode="auto">
            <a:xfrm>
              <a:off x="2894" y="1830"/>
              <a:ext cx="106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1400" b="0" dirty="0" smtClean="0">
                  <a:solidFill>
                    <a:schemeClr val="tx1"/>
                  </a:solidFill>
                  <a:cs typeface="Arial" charset="0"/>
                </a:rPr>
                <a:t>Commissioning</a:t>
              </a:r>
              <a:endParaRPr lang="de-DE" altLang="de-DE" sz="1400" b="0" dirty="0">
                <a:solidFill>
                  <a:schemeClr val="tx1"/>
                </a:solidFill>
                <a:cs typeface="Arial" charset="0"/>
              </a:endParaRPr>
            </a:p>
          </p:txBody>
        </p:sp>
        <p:sp>
          <p:nvSpPr>
            <p:cNvPr id="24597" name="Freeform 14"/>
            <p:cNvSpPr>
              <a:spLocks/>
            </p:cNvSpPr>
            <p:nvPr/>
          </p:nvSpPr>
          <p:spPr bwMode="auto">
            <a:xfrm rot="1133859">
              <a:off x="3528" y="1951"/>
              <a:ext cx="722" cy="565"/>
            </a:xfrm>
            <a:custGeom>
              <a:avLst/>
              <a:gdLst>
                <a:gd name="T0" fmla="*/ 1 w 1134"/>
                <a:gd name="T1" fmla="*/ 1 h 924"/>
                <a:gd name="T2" fmla="*/ 1 w 1134"/>
                <a:gd name="T3" fmla="*/ 1 h 924"/>
                <a:gd name="T4" fmla="*/ 1 w 1134"/>
                <a:gd name="T5" fmla="*/ 1 h 924"/>
                <a:gd name="T6" fmla="*/ 1 w 1134"/>
                <a:gd name="T7" fmla="*/ 1 h 924"/>
                <a:gd name="T8" fmla="*/ 1 w 1134"/>
                <a:gd name="T9" fmla="*/ 1 h 924"/>
                <a:gd name="T10" fmla="*/ 1 w 1134"/>
                <a:gd name="T11" fmla="*/ 1 h 924"/>
                <a:gd name="T12" fmla="*/ 1 w 1134"/>
                <a:gd name="T13" fmla="*/ 1 h 924"/>
                <a:gd name="T14" fmla="*/ 1 w 1134"/>
                <a:gd name="T15" fmla="*/ 1 h 924"/>
                <a:gd name="T16" fmla="*/ 1 w 1134"/>
                <a:gd name="T17" fmla="*/ 1 h 924"/>
                <a:gd name="T18" fmla="*/ 1 w 1134"/>
                <a:gd name="T19" fmla="*/ 1 h 924"/>
                <a:gd name="T20" fmla="*/ 1 w 1134"/>
                <a:gd name="T21" fmla="*/ 1 h 924"/>
                <a:gd name="T22" fmla="*/ 1 w 1134"/>
                <a:gd name="T23" fmla="*/ 1 h 924"/>
                <a:gd name="T24" fmla="*/ 1 w 1134"/>
                <a:gd name="T25" fmla="*/ 1 h 924"/>
                <a:gd name="T26" fmla="*/ 1 w 1134"/>
                <a:gd name="T27" fmla="*/ 1 h 924"/>
                <a:gd name="T28" fmla="*/ 1 w 1134"/>
                <a:gd name="T29" fmla="*/ 1 h 924"/>
                <a:gd name="T30" fmla="*/ 1 w 1134"/>
                <a:gd name="T31" fmla="*/ 1 h 924"/>
                <a:gd name="T32" fmla="*/ 1 w 1134"/>
                <a:gd name="T33" fmla="*/ 1 h 924"/>
                <a:gd name="T34" fmla="*/ 0 w 1134"/>
                <a:gd name="T35" fmla="*/ 0 h 924"/>
                <a:gd name="T36" fmla="*/ 1 w 1134"/>
                <a:gd name="T37" fmla="*/ 1 h 924"/>
                <a:gd name="T38" fmla="*/ 1 w 1134"/>
                <a:gd name="T39" fmla="*/ 1 h 924"/>
                <a:gd name="T40" fmla="*/ 1 w 1134"/>
                <a:gd name="T41" fmla="*/ 1 h 924"/>
                <a:gd name="T42" fmla="*/ 0 w 1134"/>
                <a:gd name="T43" fmla="*/ 1 h 924"/>
                <a:gd name="T44" fmla="*/ 0 w 1134"/>
                <a:gd name="T45" fmla="*/ 1 h 924"/>
                <a:gd name="T46" fmla="*/ 0 w 1134"/>
                <a:gd name="T47" fmla="*/ 1 h 924"/>
                <a:gd name="T48" fmla="*/ 1 w 1134"/>
                <a:gd name="T49" fmla="*/ 1 h 924"/>
                <a:gd name="T50" fmla="*/ 1 w 1134"/>
                <a:gd name="T51" fmla="*/ 1 h 924"/>
                <a:gd name="T52" fmla="*/ 1 w 1134"/>
                <a:gd name="T53" fmla="*/ 1 h 924"/>
                <a:gd name="T54" fmla="*/ 1 w 1134"/>
                <a:gd name="T55" fmla="*/ 1 h 924"/>
                <a:gd name="T56" fmla="*/ 1 w 1134"/>
                <a:gd name="T57" fmla="*/ 1 h 924"/>
                <a:gd name="T58" fmla="*/ 1 w 1134"/>
                <a:gd name="T59" fmla="*/ 1 h 924"/>
                <a:gd name="T60" fmla="*/ 1 w 1134"/>
                <a:gd name="T61" fmla="*/ 1 h 924"/>
                <a:gd name="T62" fmla="*/ 1 w 1134"/>
                <a:gd name="T63" fmla="*/ 1 h 924"/>
                <a:gd name="T64" fmla="*/ 1 w 1134"/>
                <a:gd name="T65" fmla="*/ 1 h 924"/>
                <a:gd name="T66" fmla="*/ 1 w 1134"/>
                <a:gd name="T67" fmla="*/ 1 h 924"/>
                <a:gd name="T68" fmla="*/ 1 w 1134"/>
                <a:gd name="T69" fmla="*/ 1 h 924"/>
                <a:gd name="T70" fmla="*/ 1 w 1134"/>
                <a:gd name="T71" fmla="*/ 1 h 924"/>
                <a:gd name="T72" fmla="*/ 1 w 1134"/>
                <a:gd name="T73" fmla="*/ 1 h 924"/>
                <a:gd name="T74" fmla="*/ 1 w 1134"/>
                <a:gd name="T75" fmla="*/ 1 h 924"/>
                <a:gd name="T76" fmla="*/ 1 w 1134"/>
                <a:gd name="T77" fmla="*/ 1 h 924"/>
                <a:gd name="T78" fmla="*/ 1 w 1134"/>
                <a:gd name="T79" fmla="*/ 1 h 924"/>
                <a:gd name="T80" fmla="*/ 1 w 1134"/>
                <a:gd name="T81" fmla="*/ 1 h 924"/>
                <a:gd name="T82" fmla="*/ 1 w 1134"/>
                <a:gd name="T83" fmla="*/ 1 h 924"/>
                <a:gd name="T84" fmla="*/ 1 w 1134"/>
                <a:gd name="T85" fmla="*/ 1 h 924"/>
                <a:gd name="T86" fmla="*/ 1 w 1134"/>
                <a:gd name="T87" fmla="*/ 1 h 924"/>
                <a:gd name="T88" fmla="*/ 1 w 1134"/>
                <a:gd name="T89" fmla="*/ 1 h 924"/>
                <a:gd name="T90" fmla="*/ 1 w 1134"/>
                <a:gd name="T91" fmla="*/ 1 h 924"/>
                <a:gd name="T92" fmla="*/ 1 w 1134"/>
                <a:gd name="T93" fmla="*/ 1 h 924"/>
                <a:gd name="T94" fmla="*/ 1 w 1134"/>
                <a:gd name="T95" fmla="*/ 1 h 924"/>
                <a:gd name="T96" fmla="*/ 1 w 1134"/>
                <a:gd name="T97" fmla="*/ 1 h 924"/>
                <a:gd name="T98" fmla="*/ 1 w 1134"/>
                <a:gd name="T99" fmla="*/ 1 h 9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4" h="924">
                  <a:moveTo>
                    <a:pt x="1134" y="472"/>
                  </a:moveTo>
                  <a:lnTo>
                    <a:pt x="1134" y="472"/>
                  </a:lnTo>
                  <a:lnTo>
                    <a:pt x="1078" y="418"/>
                  </a:lnTo>
                  <a:lnTo>
                    <a:pt x="1020" y="368"/>
                  </a:lnTo>
                  <a:lnTo>
                    <a:pt x="960" y="320"/>
                  </a:lnTo>
                  <a:lnTo>
                    <a:pt x="896" y="274"/>
                  </a:lnTo>
                  <a:lnTo>
                    <a:pt x="832" y="234"/>
                  </a:lnTo>
                  <a:lnTo>
                    <a:pt x="764" y="194"/>
                  </a:lnTo>
                  <a:lnTo>
                    <a:pt x="696" y="160"/>
                  </a:lnTo>
                  <a:lnTo>
                    <a:pt x="624" y="126"/>
                  </a:lnTo>
                  <a:lnTo>
                    <a:pt x="552" y="98"/>
                  </a:lnTo>
                  <a:lnTo>
                    <a:pt x="478" y="72"/>
                  </a:lnTo>
                  <a:lnTo>
                    <a:pt x="400" y="52"/>
                  </a:lnTo>
                  <a:lnTo>
                    <a:pt x="324" y="34"/>
                  </a:lnTo>
                  <a:lnTo>
                    <a:pt x="244" y="20"/>
                  </a:lnTo>
                  <a:lnTo>
                    <a:pt x="164" y="10"/>
                  </a:lnTo>
                  <a:lnTo>
                    <a:pt x="82" y="2"/>
                  </a:lnTo>
                  <a:lnTo>
                    <a:pt x="0" y="0"/>
                  </a:lnTo>
                  <a:lnTo>
                    <a:pt x="128" y="160"/>
                  </a:lnTo>
                  <a:lnTo>
                    <a:pt x="256" y="320"/>
                  </a:lnTo>
                  <a:lnTo>
                    <a:pt x="128" y="480"/>
                  </a:lnTo>
                  <a:lnTo>
                    <a:pt x="0" y="640"/>
                  </a:lnTo>
                  <a:lnTo>
                    <a:pt x="50" y="642"/>
                  </a:lnTo>
                  <a:lnTo>
                    <a:pt x="98" y="646"/>
                  </a:lnTo>
                  <a:lnTo>
                    <a:pt x="146" y="652"/>
                  </a:lnTo>
                  <a:lnTo>
                    <a:pt x="194" y="660"/>
                  </a:lnTo>
                  <a:lnTo>
                    <a:pt x="240" y="672"/>
                  </a:lnTo>
                  <a:lnTo>
                    <a:pt x="286" y="684"/>
                  </a:lnTo>
                  <a:lnTo>
                    <a:pt x="330" y="700"/>
                  </a:lnTo>
                  <a:lnTo>
                    <a:pt x="374" y="716"/>
                  </a:lnTo>
                  <a:lnTo>
                    <a:pt x="418" y="736"/>
                  </a:lnTo>
                  <a:lnTo>
                    <a:pt x="458" y="758"/>
                  </a:lnTo>
                  <a:lnTo>
                    <a:pt x="500" y="780"/>
                  </a:lnTo>
                  <a:lnTo>
                    <a:pt x="538" y="806"/>
                  </a:lnTo>
                  <a:lnTo>
                    <a:pt x="576" y="832"/>
                  </a:lnTo>
                  <a:lnTo>
                    <a:pt x="612" y="860"/>
                  </a:lnTo>
                  <a:lnTo>
                    <a:pt x="646" y="892"/>
                  </a:lnTo>
                  <a:lnTo>
                    <a:pt x="680" y="924"/>
                  </a:lnTo>
                  <a:lnTo>
                    <a:pt x="682" y="924"/>
                  </a:lnTo>
                  <a:lnTo>
                    <a:pt x="884" y="900"/>
                  </a:lnTo>
                  <a:lnTo>
                    <a:pt x="1088" y="878"/>
                  </a:lnTo>
                  <a:lnTo>
                    <a:pt x="1110" y="674"/>
                  </a:lnTo>
                  <a:lnTo>
                    <a:pt x="1132" y="472"/>
                  </a:lnTo>
                  <a:lnTo>
                    <a:pt x="1134" y="472"/>
                  </a:lnTo>
                  <a:close/>
                </a:path>
              </a:pathLst>
            </a:custGeom>
            <a:solidFill>
              <a:srgbClr val="FFFF99"/>
            </a:solidFill>
            <a:ln w="3175">
              <a:solidFill>
                <a:schemeClr val="hlink"/>
              </a:solidFill>
              <a:prstDash val="solid"/>
              <a:round/>
              <a:headEnd/>
              <a:tailEnd/>
            </a:ln>
          </p:spPr>
          <p:txBody>
            <a:bodyPr/>
            <a:lstStyle/>
            <a:p>
              <a:endParaRPr lang="de-DE"/>
            </a:p>
          </p:txBody>
        </p:sp>
        <p:sp>
          <p:nvSpPr>
            <p:cNvPr id="24598" name="Text Box 15"/>
            <p:cNvSpPr txBox="1">
              <a:spLocks noChangeArrowheads="1"/>
            </p:cNvSpPr>
            <p:nvPr/>
          </p:nvSpPr>
          <p:spPr bwMode="auto">
            <a:xfrm>
              <a:off x="3651" y="2115"/>
              <a:ext cx="61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1400" b="0" dirty="0" smtClean="0">
                  <a:solidFill>
                    <a:schemeClr val="tx1"/>
                  </a:solidFill>
                  <a:cs typeface="Arial" charset="0"/>
                </a:rPr>
                <a:t>Setup</a:t>
              </a:r>
              <a:endParaRPr lang="de-DE" altLang="de-DE" sz="1400" b="0" dirty="0">
                <a:solidFill>
                  <a:schemeClr val="tx1"/>
                </a:solidFill>
                <a:cs typeface="Arial" charset="0"/>
              </a:endParaRPr>
            </a:p>
          </p:txBody>
        </p:sp>
        <p:sp>
          <p:nvSpPr>
            <p:cNvPr id="24599" name="Freeform 16"/>
            <p:cNvSpPr>
              <a:spLocks/>
            </p:cNvSpPr>
            <p:nvPr/>
          </p:nvSpPr>
          <p:spPr bwMode="auto">
            <a:xfrm rot="1133859">
              <a:off x="3787" y="2341"/>
              <a:ext cx="587" cy="850"/>
            </a:xfrm>
            <a:custGeom>
              <a:avLst/>
              <a:gdLst>
                <a:gd name="T0" fmla="*/ 1 w 922"/>
                <a:gd name="T1" fmla="*/ 1 h 1390"/>
                <a:gd name="T2" fmla="*/ 1 w 922"/>
                <a:gd name="T3" fmla="*/ 1 h 1390"/>
                <a:gd name="T4" fmla="*/ 1 w 922"/>
                <a:gd name="T5" fmla="*/ 1 h 1390"/>
                <a:gd name="T6" fmla="*/ 1 w 922"/>
                <a:gd name="T7" fmla="*/ 1 h 1390"/>
                <a:gd name="T8" fmla="*/ 1 w 922"/>
                <a:gd name="T9" fmla="*/ 1 h 1390"/>
                <a:gd name="T10" fmla="*/ 1 w 922"/>
                <a:gd name="T11" fmla="*/ 1 h 1390"/>
                <a:gd name="T12" fmla="*/ 1 w 922"/>
                <a:gd name="T13" fmla="*/ 1 h 1390"/>
                <a:gd name="T14" fmla="*/ 1 w 922"/>
                <a:gd name="T15" fmla="*/ 1 h 1390"/>
                <a:gd name="T16" fmla="*/ 1 w 922"/>
                <a:gd name="T17" fmla="*/ 1 h 1390"/>
                <a:gd name="T18" fmla="*/ 1 w 922"/>
                <a:gd name="T19" fmla="*/ 1 h 1390"/>
                <a:gd name="T20" fmla="*/ 1 w 922"/>
                <a:gd name="T21" fmla="*/ 1 h 1390"/>
                <a:gd name="T22" fmla="*/ 1 w 922"/>
                <a:gd name="T23" fmla="*/ 1 h 1390"/>
                <a:gd name="T24" fmla="*/ 1 w 922"/>
                <a:gd name="T25" fmla="*/ 1 h 1390"/>
                <a:gd name="T26" fmla="*/ 1 w 922"/>
                <a:gd name="T27" fmla="*/ 1 h 1390"/>
                <a:gd name="T28" fmla="*/ 1 w 922"/>
                <a:gd name="T29" fmla="*/ 1 h 1390"/>
                <a:gd name="T30" fmla="*/ 1 w 922"/>
                <a:gd name="T31" fmla="*/ 1 h 1390"/>
                <a:gd name="T32" fmla="*/ 1 w 922"/>
                <a:gd name="T33" fmla="*/ 1 h 1390"/>
                <a:gd name="T34" fmla="*/ 1 w 922"/>
                <a:gd name="T35" fmla="*/ 0 h 1390"/>
                <a:gd name="T36" fmla="*/ 1 w 922"/>
                <a:gd name="T37" fmla="*/ 1 h 1390"/>
                <a:gd name="T38" fmla="*/ 1 w 922"/>
                <a:gd name="T39" fmla="*/ 1 h 1390"/>
                <a:gd name="T40" fmla="*/ 1 w 922"/>
                <a:gd name="T41" fmla="*/ 1 h 1390"/>
                <a:gd name="T42" fmla="*/ 0 w 922"/>
                <a:gd name="T43" fmla="*/ 1 h 1390"/>
                <a:gd name="T44" fmla="*/ 0 w 922"/>
                <a:gd name="T45" fmla="*/ 1 h 1390"/>
                <a:gd name="T46" fmla="*/ 0 w 922"/>
                <a:gd name="T47" fmla="*/ 1 h 1390"/>
                <a:gd name="T48" fmla="*/ 1 w 922"/>
                <a:gd name="T49" fmla="*/ 1 h 1390"/>
                <a:gd name="T50" fmla="*/ 1 w 922"/>
                <a:gd name="T51" fmla="*/ 1 h 1390"/>
                <a:gd name="T52" fmla="*/ 1 w 922"/>
                <a:gd name="T53" fmla="*/ 1 h 1390"/>
                <a:gd name="T54" fmla="*/ 1 w 922"/>
                <a:gd name="T55" fmla="*/ 1 h 1390"/>
                <a:gd name="T56" fmla="*/ 1 w 922"/>
                <a:gd name="T57" fmla="*/ 1 h 1390"/>
                <a:gd name="T58" fmla="*/ 1 w 922"/>
                <a:gd name="T59" fmla="*/ 1 h 1390"/>
                <a:gd name="T60" fmla="*/ 1 w 922"/>
                <a:gd name="T61" fmla="*/ 1 h 1390"/>
                <a:gd name="T62" fmla="*/ 1 w 922"/>
                <a:gd name="T63" fmla="*/ 1 h 1390"/>
                <a:gd name="T64" fmla="*/ 1 w 922"/>
                <a:gd name="T65" fmla="*/ 1 h 1390"/>
                <a:gd name="T66" fmla="*/ 1 w 922"/>
                <a:gd name="T67" fmla="*/ 1 h 1390"/>
                <a:gd name="T68" fmla="*/ 1 w 922"/>
                <a:gd name="T69" fmla="*/ 1 h 1390"/>
                <a:gd name="T70" fmla="*/ 1 w 922"/>
                <a:gd name="T71" fmla="*/ 1 h 1390"/>
                <a:gd name="T72" fmla="*/ 1 w 922"/>
                <a:gd name="T73" fmla="*/ 1 h 1390"/>
                <a:gd name="T74" fmla="*/ 1 w 922"/>
                <a:gd name="T75" fmla="*/ 1 h 1390"/>
                <a:gd name="T76" fmla="*/ 1 w 922"/>
                <a:gd name="T77" fmla="*/ 1 h 1390"/>
                <a:gd name="T78" fmla="*/ 1 w 922"/>
                <a:gd name="T79" fmla="*/ 1 h 1390"/>
                <a:gd name="T80" fmla="*/ 1 w 922"/>
                <a:gd name="T81" fmla="*/ 1 h 1390"/>
                <a:gd name="T82" fmla="*/ 1 w 922"/>
                <a:gd name="T83" fmla="*/ 1 h 1390"/>
                <a:gd name="T84" fmla="*/ 1 w 922"/>
                <a:gd name="T85" fmla="*/ 1 h 1390"/>
                <a:gd name="T86" fmla="*/ 1 w 922"/>
                <a:gd name="T87" fmla="*/ 1 h 1390"/>
                <a:gd name="T88" fmla="*/ 1 w 922"/>
                <a:gd name="T89" fmla="*/ 1 h 1390"/>
                <a:gd name="T90" fmla="*/ 1 w 922"/>
                <a:gd name="T91" fmla="*/ 1 h 1390"/>
                <a:gd name="T92" fmla="*/ 1 w 922"/>
                <a:gd name="T93" fmla="*/ 1 h 1390"/>
                <a:gd name="T94" fmla="*/ 1 w 922"/>
                <a:gd name="T95" fmla="*/ 1 h 1390"/>
                <a:gd name="T96" fmla="*/ 1 w 922"/>
                <a:gd name="T97" fmla="*/ 1 h 1390"/>
                <a:gd name="T98" fmla="*/ 1 w 922"/>
                <a:gd name="T99" fmla="*/ 1 h 13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2" h="1390">
                  <a:moveTo>
                    <a:pt x="922" y="1134"/>
                  </a:moveTo>
                  <a:lnTo>
                    <a:pt x="922" y="1134"/>
                  </a:lnTo>
                  <a:lnTo>
                    <a:pt x="920" y="1058"/>
                  </a:lnTo>
                  <a:lnTo>
                    <a:pt x="914" y="982"/>
                  </a:lnTo>
                  <a:lnTo>
                    <a:pt x="906" y="904"/>
                  </a:lnTo>
                  <a:lnTo>
                    <a:pt x="892" y="828"/>
                  </a:lnTo>
                  <a:lnTo>
                    <a:pt x="876" y="754"/>
                  </a:lnTo>
                  <a:lnTo>
                    <a:pt x="856" y="678"/>
                  </a:lnTo>
                  <a:lnTo>
                    <a:pt x="832" y="604"/>
                  </a:lnTo>
                  <a:lnTo>
                    <a:pt x="804" y="532"/>
                  </a:lnTo>
                  <a:lnTo>
                    <a:pt x="774" y="460"/>
                  </a:lnTo>
                  <a:lnTo>
                    <a:pt x="738" y="390"/>
                  </a:lnTo>
                  <a:lnTo>
                    <a:pt x="700" y="320"/>
                  </a:lnTo>
                  <a:lnTo>
                    <a:pt x="658" y="252"/>
                  </a:lnTo>
                  <a:lnTo>
                    <a:pt x="612" y="186"/>
                  </a:lnTo>
                  <a:lnTo>
                    <a:pt x="562" y="122"/>
                  </a:lnTo>
                  <a:lnTo>
                    <a:pt x="510" y="60"/>
                  </a:lnTo>
                  <a:lnTo>
                    <a:pt x="452" y="0"/>
                  </a:lnTo>
                  <a:lnTo>
                    <a:pt x="430" y="204"/>
                  </a:lnTo>
                  <a:lnTo>
                    <a:pt x="408" y="408"/>
                  </a:lnTo>
                  <a:lnTo>
                    <a:pt x="204" y="430"/>
                  </a:lnTo>
                  <a:lnTo>
                    <a:pt x="0" y="452"/>
                  </a:lnTo>
                  <a:lnTo>
                    <a:pt x="0" y="454"/>
                  </a:lnTo>
                  <a:lnTo>
                    <a:pt x="34" y="490"/>
                  </a:lnTo>
                  <a:lnTo>
                    <a:pt x="66" y="526"/>
                  </a:lnTo>
                  <a:lnTo>
                    <a:pt x="96" y="564"/>
                  </a:lnTo>
                  <a:lnTo>
                    <a:pt x="124" y="604"/>
                  </a:lnTo>
                  <a:lnTo>
                    <a:pt x="148" y="644"/>
                  </a:lnTo>
                  <a:lnTo>
                    <a:pt x="172" y="686"/>
                  </a:lnTo>
                  <a:lnTo>
                    <a:pt x="192" y="728"/>
                  </a:lnTo>
                  <a:lnTo>
                    <a:pt x="212" y="772"/>
                  </a:lnTo>
                  <a:lnTo>
                    <a:pt x="228" y="816"/>
                  </a:lnTo>
                  <a:lnTo>
                    <a:pt x="242" y="860"/>
                  </a:lnTo>
                  <a:lnTo>
                    <a:pt x="254" y="904"/>
                  </a:lnTo>
                  <a:lnTo>
                    <a:pt x="264" y="950"/>
                  </a:lnTo>
                  <a:lnTo>
                    <a:pt x="272" y="996"/>
                  </a:lnTo>
                  <a:lnTo>
                    <a:pt x="276" y="1042"/>
                  </a:lnTo>
                  <a:lnTo>
                    <a:pt x="280" y="1088"/>
                  </a:lnTo>
                  <a:lnTo>
                    <a:pt x="282" y="1134"/>
                  </a:lnTo>
                  <a:lnTo>
                    <a:pt x="280" y="1134"/>
                  </a:lnTo>
                  <a:lnTo>
                    <a:pt x="282" y="1134"/>
                  </a:lnTo>
                  <a:lnTo>
                    <a:pt x="440" y="1262"/>
                  </a:lnTo>
                  <a:lnTo>
                    <a:pt x="600" y="1390"/>
                  </a:lnTo>
                  <a:lnTo>
                    <a:pt x="760" y="1262"/>
                  </a:lnTo>
                  <a:lnTo>
                    <a:pt x="920" y="1134"/>
                  </a:lnTo>
                  <a:lnTo>
                    <a:pt x="922" y="1134"/>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4600" name="Text Box 17"/>
            <p:cNvSpPr txBox="1">
              <a:spLocks noChangeArrowheads="1"/>
            </p:cNvSpPr>
            <p:nvPr/>
          </p:nvSpPr>
          <p:spPr bwMode="auto">
            <a:xfrm>
              <a:off x="3886" y="2789"/>
              <a:ext cx="4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1400" b="0">
                  <a:solidFill>
                    <a:schemeClr val="tx1"/>
                  </a:solidFill>
                  <a:cs typeface="Arial" charset="0"/>
                </a:rPr>
                <a:t>Operation</a:t>
              </a:r>
            </a:p>
          </p:txBody>
        </p:sp>
        <p:sp>
          <p:nvSpPr>
            <p:cNvPr id="24601" name="Freeform 18"/>
            <p:cNvSpPr>
              <a:spLocks/>
            </p:cNvSpPr>
            <p:nvPr/>
          </p:nvSpPr>
          <p:spPr bwMode="auto">
            <a:xfrm rot="1133859">
              <a:off x="3590" y="2989"/>
              <a:ext cx="588" cy="694"/>
            </a:xfrm>
            <a:custGeom>
              <a:avLst/>
              <a:gdLst>
                <a:gd name="T0" fmla="*/ 1 w 924"/>
                <a:gd name="T1" fmla="*/ 1 h 1134"/>
                <a:gd name="T2" fmla="*/ 1 w 924"/>
                <a:gd name="T3" fmla="*/ 1 h 1134"/>
                <a:gd name="T4" fmla="*/ 1 w 924"/>
                <a:gd name="T5" fmla="*/ 1 h 1134"/>
                <a:gd name="T6" fmla="*/ 1 w 924"/>
                <a:gd name="T7" fmla="*/ 1 h 1134"/>
                <a:gd name="T8" fmla="*/ 1 w 924"/>
                <a:gd name="T9" fmla="*/ 1 h 1134"/>
                <a:gd name="T10" fmla="*/ 1 w 924"/>
                <a:gd name="T11" fmla="*/ 1 h 1134"/>
                <a:gd name="T12" fmla="*/ 1 w 924"/>
                <a:gd name="T13" fmla="*/ 1 h 1134"/>
                <a:gd name="T14" fmla="*/ 1 w 924"/>
                <a:gd name="T15" fmla="*/ 1 h 1134"/>
                <a:gd name="T16" fmla="*/ 1 w 924"/>
                <a:gd name="T17" fmla="*/ 1 h 1134"/>
                <a:gd name="T18" fmla="*/ 1 w 924"/>
                <a:gd name="T19" fmla="*/ 1 h 1134"/>
                <a:gd name="T20" fmla="*/ 1 w 924"/>
                <a:gd name="T21" fmla="*/ 1 h 1134"/>
                <a:gd name="T22" fmla="*/ 1 w 924"/>
                <a:gd name="T23" fmla="*/ 1 h 1134"/>
                <a:gd name="T24" fmla="*/ 1 w 924"/>
                <a:gd name="T25" fmla="*/ 1 h 1134"/>
                <a:gd name="T26" fmla="*/ 1 w 924"/>
                <a:gd name="T27" fmla="*/ 1 h 1134"/>
                <a:gd name="T28" fmla="*/ 1 w 924"/>
                <a:gd name="T29" fmla="*/ 1 h 1134"/>
                <a:gd name="T30" fmla="*/ 1 w 924"/>
                <a:gd name="T31" fmla="*/ 1 h 1134"/>
                <a:gd name="T32" fmla="*/ 1 w 924"/>
                <a:gd name="T33" fmla="*/ 1 h 1134"/>
                <a:gd name="T34" fmla="*/ 1 w 924"/>
                <a:gd name="T35" fmla="*/ 0 h 1134"/>
                <a:gd name="T36" fmla="*/ 1 w 924"/>
                <a:gd name="T37" fmla="*/ 1 h 1134"/>
                <a:gd name="T38" fmla="*/ 1 w 924"/>
                <a:gd name="T39" fmla="*/ 1 h 1134"/>
                <a:gd name="T40" fmla="*/ 1 w 924"/>
                <a:gd name="T41" fmla="*/ 1 h 1134"/>
                <a:gd name="T42" fmla="*/ 1 w 924"/>
                <a:gd name="T43" fmla="*/ 0 h 1134"/>
                <a:gd name="T44" fmla="*/ 1 w 924"/>
                <a:gd name="T45" fmla="*/ 0 h 1134"/>
                <a:gd name="T46" fmla="*/ 1 w 924"/>
                <a:gd name="T47" fmla="*/ 0 h 1134"/>
                <a:gd name="T48" fmla="*/ 1 w 924"/>
                <a:gd name="T49" fmla="*/ 1 h 1134"/>
                <a:gd name="T50" fmla="*/ 1 w 924"/>
                <a:gd name="T51" fmla="*/ 1 h 1134"/>
                <a:gd name="T52" fmla="*/ 1 w 924"/>
                <a:gd name="T53" fmla="*/ 1 h 1134"/>
                <a:gd name="T54" fmla="*/ 1 w 924"/>
                <a:gd name="T55" fmla="*/ 1 h 1134"/>
                <a:gd name="T56" fmla="*/ 1 w 924"/>
                <a:gd name="T57" fmla="*/ 1 h 1134"/>
                <a:gd name="T58" fmla="*/ 1 w 924"/>
                <a:gd name="T59" fmla="*/ 1 h 1134"/>
                <a:gd name="T60" fmla="*/ 1 w 924"/>
                <a:gd name="T61" fmla="*/ 1 h 1134"/>
                <a:gd name="T62" fmla="*/ 1 w 924"/>
                <a:gd name="T63" fmla="*/ 1 h 1134"/>
                <a:gd name="T64" fmla="*/ 1 w 924"/>
                <a:gd name="T65" fmla="*/ 1 h 1134"/>
                <a:gd name="T66" fmla="*/ 1 w 924"/>
                <a:gd name="T67" fmla="*/ 1 h 1134"/>
                <a:gd name="T68" fmla="*/ 1 w 924"/>
                <a:gd name="T69" fmla="*/ 1 h 1134"/>
                <a:gd name="T70" fmla="*/ 1 w 924"/>
                <a:gd name="T71" fmla="*/ 1 h 1134"/>
                <a:gd name="T72" fmla="*/ 1 w 924"/>
                <a:gd name="T73" fmla="*/ 1 h 1134"/>
                <a:gd name="T74" fmla="*/ 1 w 924"/>
                <a:gd name="T75" fmla="*/ 1 h 1134"/>
                <a:gd name="T76" fmla="*/ 1 w 924"/>
                <a:gd name="T77" fmla="*/ 1 h 1134"/>
                <a:gd name="T78" fmla="*/ 0 w 924"/>
                <a:gd name="T79" fmla="*/ 1 h 1134"/>
                <a:gd name="T80" fmla="*/ 0 w 924"/>
                <a:gd name="T81" fmla="*/ 1 h 1134"/>
                <a:gd name="T82" fmla="*/ 0 w 924"/>
                <a:gd name="T83" fmla="*/ 1 h 1134"/>
                <a:gd name="T84" fmla="*/ 0 w 924"/>
                <a:gd name="T85" fmla="*/ 1 h 1134"/>
                <a:gd name="T86" fmla="*/ 0 w 924"/>
                <a:gd name="T87" fmla="*/ 1 h 1134"/>
                <a:gd name="T88" fmla="*/ 0 w 924"/>
                <a:gd name="T89" fmla="*/ 1 h 1134"/>
                <a:gd name="T90" fmla="*/ 1 w 924"/>
                <a:gd name="T91" fmla="*/ 1 h 1134"/>
                <a:gd name="T92" fmla="*/ 1 w 924"/>
                <a:gd name="T93" fmla="*/ 1 h 1134"/>
                <a:gd name="T94" fmla="*/ 1 w 924"/>
                <a:gd name="T95" fmla="*/ 1 h 1134"/>
                <a:gd name="T96" fmla="*/ 1 w 924"/>
                <a:gd name="T97" fmla="*/ 1 h 1134"/>
                <a:gd name="T98" fmla="*/ 1 w 924"/>
                <a:gd name="T99" fmla="*/ 1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4" h="1134">
                  <a:moveTo>
                    <a:pt x="454" y="1134"/>
                  </a:moveTo>
                  <a:lnTo>
                    <a:pt x="454" y="1134"/>
                  </a:lnTo>
                  <a:lnTo>
                    <a:pt x="506" y="1078"/>
                  </a:lnTo>
                  <a:lnTo>
                    <a:pt x="556" y="1020"/>
                  </a:lnTo>
                  <a:lnTo>
                    <a:pt x="604" y="960"/>
                  </a:lnTo>
                  <a:lnTo>
                    <a:pt x="650" y="896"/>
                  </a:lnTo>
                  <a:lnTo>
                    <a:pt x="690" y="832"/>
                  </a:lnTo>
                  <a:lnTo>
                    <a:pt x="730" y="764"/>
                  </a:lnTo>
                  <a:lnTo>
                    <a:pt x="764" y="696"/>
                  </a:lnTo>
                  <a:lnTo>
                    <a:pt x="798" y="624"/>
                  </a:lnTo>
                  <a:lnTo>
                    <a:pt x="826" y="552"/>
                  </a:lnTo>
                  <a:lnTo>
                    <a:pt x="852" y="478"/>
                  </a:lnTo>
                  <a:lnTo>
                    <a:pt x="872" y="402"/>
                  </a:lnTo>
                  <a:lnTo>
                    <a:pt x="890" y="324"/>
                  </a:lnTo>
                  <a:lnTo>
                    <a:pt x="904" y="244"/>
                  </a:lnTo>
                  <a:lnTo>
                    <a:pt x="914" y="164"/>
                  </a:lnTo>
                  <a:lnTo>
                    <a:pt x="922" y="82"/>
                  </a:lnTo>
                  <a:lnTo>
                    <a:pt x="924" y="0"/>
                  </a:lnTo>
                  <a:lnTo>
                    <a:pt x="764" y="128"/>
                  </a:lnTo>
                  <a:lnTo>
                    <a:pt x="604" y="256"/>
                  </a:lnTo>
                  <a:lnTo>
                    <a:pt x="444" y="128"/>
                  </a:lnTo>
                  <a:lnTo>
                    <a:pt x="284" y="0"/>
                  </a:lnTo>
                  <a:lnTo>
                    <a:pt x="282" y="50"/>
                  </a:lnTo>
                  <a:lnTo>
                    <a:pt x="278" y="98"/>
                  </a:lnTo>
                  <a:lnTo>
                    <a:pt x="272" y="146"/>
                  </a:lnTo>
                  <a:lnTo>
                    <a:pt x="264" y="194"/>
                  </a:lnTo>
                  <a:lnTo>
                    <a:pt x="252" y="240"/>
                  </a:lnTo>
                  <a:lnTo>
                    <a:pt x="240" y="286"/>
                  </a:lnTo>
                  <a:lnTo>
                    <a:pt x="224" y="332"/>
                  </a:lnTo>
                  <a:lnTo>
                    <a:pt x="208" y="374"/>
                  </a:lnTo>
                  <a:lnTo>
                    <a:pt x="188" y="418"/>
                  </a:lnTo>
                  <a:lnTo>
                    <a:pt x="166" y="458"/>
                  </a:lnTo>
                  <a:lnTo>
                    <a:pt x="144" y="500"/>
                  </a:lnTo>
                  <a:lnTo>
                    <a:pt x="118" y="538"/>
                  </a:lnTo>
                  <a:lnTo>
                    <a:pt x="92" y="576"/>
                  </a:lnTo>
                  <a:lnTo>
                    <a:pt x="64" y="612"/>
                  </a:lnTo>
                  <a:lnTo>
                    <a:pt x="32" y="646"/>
                  </a:lnTo>
                  <a:lnTo>
                    <a:pt x="0" y="680"/>
                  </a:lnTo>
                  <a:lnTo>
                    <a:pt x="0" y="682"/>
                  </a:lnTo>
                  <a:lnTo>
                    <a:pt x="24" y="884"/>
                  </a:lnTo>
                  <a:lnTo>
                    <a:pt x="46" y="1088"/>
                  </a:lnTo>
                  <a:lnTo>
                    <a:pt x="250" y="1110"/>
                  </a:lnTo>
                  <a:lnTo>
                    <a:pt x="452" y="1132"/>
                  </a:lnTo>
                  <a:lnTo>
                    <a:pt x="454" y="1134"/>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4602" name="Text Box 19"/>
            <p:cNvSpPr txBox="1">
              <a:spLocks noChangeArrowheads="1"/>
            </p:cNvSpPr>
            <p:nvPr/>
          </p:nvSpPr>
          <p:spPr bwMode="auto">
            <a:xfrm>
              <a:off x="3288" y="3113"/>
              <a:ext cx="116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2400" b="0" dirty="0">
                  <a:solidFill>
                    <a:schemeClr val="tx1"/>
                  </a:solidFill>
                  <a:cs typeface="Arial" charset="0"/>
                </a:rPr>
                <a:t>        </a:t>
              </a:r>
              <a:r>
                <a:rPr lang="de-DE" altLang="de-DE" sz="1400" b="0" dirty="0" smtClean="0">
                  <a:solidFill>
                    <a:schemeClr val="tx1"/>
                  </a:solidFill>
                  <a:cs typeface="Arial" charset="0"/>
                </a:rPr>
                <a:t>Troubleshooting</a:t>
              </a:r>
              <a:endParaRPr lang="de-DE" altLang="de-DE" sz="1400" b="0" dirty="0">
                <a:solidFill>
                  <a:schemeClr val="tx1"/>
                </a:solidFill>
                <a:cs typeface="Arial" charset="0"/>
              </a:endParaRPr>
            </a:p>
          </p:txBody>
        </p:sp>
        <p:pic>
          <p:nvPicPr>
            <p:cNvPr id="24603"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7" y="2335"/>
              <a:ext cx="748" cy="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582" name="Group 21"/>
          <p:cNvGrpSpPr>
            <a:grpSpLocks/>
          </p:cNvGrpSpPr>
          <p:nvPr/>
        </p:nvGrpSpPr>
        <p:grpSpPr bwMode="auto">
          <a:xfrm rot="-2541859">
            <a:off x="1189038" y="5291138"/>
            <a:ext cx="2303462" cy="1090612"/>
            <a:chOff x="1791" y="2750"/>
            <a:chExt cx="1451" cy="687"/>
          </a:xfrm>
        </p:grpSpPr>
        <p:sp>
          <p:nvSpPr>
            <p:cNvPr id="24587" name="Freeform 22"/>
            <p:cNvSpPr>
              <a:spLocks/>
            </p:cNvSpPr>
            <p:nvPr/>
          </p:nvSpPr>
          <p:spPr bwMode="auto">
            <a:xfrm rot="1133859">
              <a:off x="2184" y="2750"/>
              <a:ext cx="941" cy="687"/>
            </a:xfrm>
            <a:custGeom>
              <a:avLst/>
              <a:gdLst>
                <a:gd name="T0" fmla="*/ 1 w 1390"/>
                <a:gd name="T1" fmla="*/ 12 h 922"/>
                <a:gd name="T2" fmla="*/ 1 w 1390"/>
                <a:gd name="T3" fmla="*/ 12 h 922"/>
                <a:gd name="T4" fmla="*/ 1 w 1390"/>
                <a:gd name="T5" fmla="*/ 12 h 922"/>
                <a:gd name="T6" fmla="*/ 1 w 1390"/>
                <a:gd name="T7" fmla="*/ 11 h 922"/>
                <a:gd name="T8" fmla="*/ 1 w 1390"/>
                <a:gd name="T9" fmla="*/ 11 h 922"/>
                <a:gd name="T10" fmla="*/ 1 w 1390"/>
                <a:gd name="T11" fmla="*/ 10 h 922"/>
                <a:gd name="T12" fmla="*/ 2 w 1390"/>
                <a:gd name="T13" fmla="*/ 10 h 922"/>
                <a:gd name="T14" fmla="*/ 2 w 1390"/>
                <a:gd name="T15" fmla="*/ 10 h 922"/>
                <a:gd name="T16" fmla="*/ 2 w 1390"/>
                <a:gd name="T17" fmla="*/ 10 h 922"/>
                <a:gd name="T18" fmla="*/ 2 w 1390"/>
                <a:gd name="T19" fmla="*/ 10 h 922"/>
                <a:gd name="T20" fmla="*/ 3 w 1390"/>
                <a:gd name="T21" fmla="*/ 9 h 922"/>
                <a:gd name="T22" fmla="*/ 3 w 1390"/>
                <a:gd name="T23" fmla="*/ 9 h 922"/>
                <a:gd name="T24" fmla="*/ 3 w 1390"/>
                <a:gd name="T25" fmla="*/ 9 h 922"/>
                <a:gd name="T26" fmla="*/ 3 w 1390"/>
                <a:gd name="T27" fmla="*/ 7 h 922"/>
                <a:gd name="T28" fmla="*/ 3 w 1390"/>
                <a:gd name="T29" fmla="*/ 7 h 922"/>
                <a:gd name="T30" fmla="*/ 3 w 1390"/>
                <a:gd name="T31" fmla="*/ 7 h 922"/>
                <a:gd name="T32" fmla="*/ 3 w 1390"/>
                <a:gd name="T33" fmla="*/ 6 h 922"/>
                <a:gd name="T34" fmla="*/ 4 w 1390"/>
                <a:gd name="T35" fmla="*/ 5 h 922"/>
                <a:gd name="T36" fmla="*/ 3 w 1390"/>
                <a:gd name="T37" fmla="*/ 5 h 922"/>
                <a:gd name="T38" fmla="*/ 3 w 1390"/>
                <a:gd name="T39" fmla="*/ 5 h 922"/>
                <a:gd name="T40" fmla="*/ 3 w 1390"/>
                <a:gd name="T41" fmla="*/ 2 h 922"/>
                <a:gd name="T42" fmla="*/ 3 w 1390"/>
                <a:gd name="T43" fmla="*/ 0 h 922"/>
                <a:gd name="T44" fmla="*/ 3 w 1390"/>
                <a:gd name="T45" fmla="*/ 0 h 922"/>
                <a:gd name="T46" fmla="*/ 3 w 1390"/>
                <a:gd name="T47" fmla="*/ 0 h 922"/>
                <a:gd name="T48" fmla="*/ 2 w 1390"/>
                <a:gd name="T49" fmla="*/ 1 h 922"/>
                <a:gd name="T50" fmla="*/ 2 w 1390"/>
                <a:gd name="T51" fmla="*/ 1 h 922"/>
                <a:gd name="T52" fmla="*/ 2 w 1390"/>
                <a:gd name="T53" fmla="*/ 1 h 922"/>
                <a:gd name="T54" fmla="*/ 2 w 1390"/>
                <a:gd name="T55" fmla="*/ 1 h 922"/>
                <a:gd name="T56" fmla="*/ 2 w 1390"/>
                <a:gd name="T57" fmla="*/ 1 h 922"/>
                <a:gd name="T58" fmla="*/ 2 w 1390"/>
                <a:gd name="T59" fmla="*/ 2 h 922"/>
                <a:gd name="T60" fmla="*/ 2 w 1390"/>
                <a:gd name="T61" fmla="*/ 2 h 922"/>
                <a:gd name="T62" fmla="*/ 2 w 1390"/>
                <a:gd name="T63" fmla="*/ 3 h 922"/>
                <a:gd name="T64" fmla="*/ 1 w 1390"/>
                <a:gd name="T65" fmla="*/ 3 h 922"/>
                <a:gd name="T66" fmla="*/ 1 w 1390"/>
                <a:gd name="T67" fmla="*/ 3 h 922"/>
                <a:gd name="T68" fmla="*/ 1 w 1390"/>
                <a:gd name="T69" fmla="*/ 3 h 922"/>
                <a:gd name="T70" fmla="*/ 1 w 1390"/>
                <a:gd name="T71" fmla="*/ 3 h 922"/>
                <a:gd name="T72" fmla="*/ 1 w 1390"/>
                <a:gd name="T73" fmla="*/ 3 h 922"/>
                <a:gd name="T74" fmla="*/ 1 w 1390"/>
                <a:gd name="T75" fmla="*/ 3 h 922"/>
                <a:gd name="T76" fmla="*/ 1 w 1390"/>
                <a:gd name="T77" fmla="*/ 3 h 922"/>
                <a:gd name="T78" fmla="*/ 1 w 1390"/>
                <a:gd name="T79" fmla="*/ 3 h 922"/>
                <a:gd name="T80" fmla="*/ 1 w 1390"/>
                <a:gd name="T81" fmla="*/ 3 h 922"/>
                <a:gd name="T82" fmla="*/ 1 w 1390"/>
                <a:gd name="T83" fmla="*/ 3 h 922"/>
                <a:gd name="T84" fmla="*/ 1 w 1390"/>
                <a:gd name="T85" fmla="*/ 3 h 922"/>
                <a:gd name="T86" fmla="*/ 1 w 1390"/>
                <a:gd name="T87" fmla="*/ 3 h 922"/>
                <a:gd name="T88" fmla="*/ 1 w 1390"/>
                <a:gd name="T89" fmla="*/ 3 h 922"/>
                <a:gd name="T90" fmla="*/ 1 w 1390"/>
                <a:gd name="T91" fmla="*/ 5 h 922"/>
                <a:gd name="T92" fmla="*/ 0 w 1390"/>
                <a:gd name="T93" fmla="*/ 7 h 922"/>
                <a:gd name="T94" fmla="*/ 1 w 1390"/>
                <a:gd name="T95" fmla="*/ 9 h 922"/>
                <a:gd name="T96" fmla="*/ 1 w 1390"/>
                <a:gd name="T97" fmla="*/ 12 h 922"/>
                <a:gd name="T98" fmla="*/ 1 w 1390"/>
                <a:gd name="T99" fmla="*/ 12 h 9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90" h="922">
                  <a:moveTo>
                    <a:pt x="256" y="922"/>
                  </a:moveTo>
                  <a:lnTo>
                    <a:pt x="256" y="922"/>
                  </a:lnTo>
                  <a:lnTo>
                    <a:pt x="332" y="920"/>
                  </a:lnTo>
                  <a:lnTo>
                    <a:pt x="408" y="914"/>
                  </a:lnTo>
                  <a:lnTo>
                    <a:pt x="486" y="906"/>
                  </a:lnTo>
                  <a:lnTo>
                    <a:pt x="562" y="892"/>
                  </a:lnTo>
                  <a:lnTo>
                    <a:pt x="636" y="876"/>
                  </a:lnTo>
                  <a:lnTo>
                    <a:pt x="712" y="856"/>
                  </a:lnTo>
                  <a:lnTo>
                    <a:pt x="786" y="832"/>
                  </a:lnTo>
                  <a:lnTo>
                    <a:pt x="858" y="804"/>
                  </a:lnTo>
                  <a:lnTo>
                    <a:pt x="930" y="774"/>
                  </a:lnTo>
                  <a:lnTo>
                    <a:pt x="1000" y="738"/>
                  </a:lnTo>
                  <a:lnTo>
                    <a:pt x="1070" y="700"/>
                  </a:lnTo>
                  <a:lnTo>
                    <a:pt x="1138" y="658"/>
                  </a:lnTo>
                  <a:lnTo>
                    <a:pt x="1204" y="612"/>
                  </a:lnTo>
                  <a:lnTo>
                    <a:pt x="1268" y="562"/>
                  </a:lnTo>
                  <a:lnTo>
                    <a:pt x="1330" y="510"/>
                  </a:lnTo>
                  <a:lnTo>
                    <a:pt x="1390" y="452"/>
                  </a:lnTo>
                  <a:lnTo>
                    <a:pt x="1186" y="430"/>
                  </a:lnTo>
                  <a:lnTo>
                    <a:pt x="982" y="408"/>
                  </a:lnTo>
                  <a:lnTo>
                    <a:pt x="960" y="204"/>
                  </a:lnTo>
                  <a:lnTo>
                    <a:pt x="938" y="0"/>
                  </a:lnTo>
                  <a:lnTo>
                    <a:pt x="936" y="0"/>
                  </a:lnTo>
                  <a:lnTo>
                    <a:pt x="900" y="34"/>
                  </a:lnTo>
                  <a:lnTo>
                    <a:pt x="864" y="66"/>
                  </a:lnTo>
                  <a:lnTo>
                    <a:pt x="826" y="96"/>
                  </a:lnTo>
                  <a:lnTo>
                    <a:pt x="786" y="124"/>
                  </a:lnTo>
                  <a:lnTo>
                    <a:pt x="746" y="148"/>
                  </a:lnTo>
                  <a:lnTo>
                    <a:pt x="704" y="172"/>
                  </a:lnTo>
                  <a:lnTo>
                    <a:pt x="662" y="192"/>
                  </a:lnTo>
                  <a:lnTo>
                    <a:pt x="618" y="212"/>
                  </a:lnTo>
                  <a:lnTo>
                    <a:pt x="574" y="228"/>
                  </a:lnTo>
                  <a:lnTo>
                    <a:pt x="530" y="242"/>
                  </a:lnTo>
                  <a:lnTo>
                    <a:pt x="486" y="254"/>
                  </a:lnTo>
                  <a:lnTo>
                    <a:pt x="440" y="264"/>
                  </a:lnTo>
                  <a:lnTo>
                    <a:pt x="394" y="272"/>
                  </a:lnTo>
                  <a:lnTo>
                    <a:pt x="348" y="278"/>
                  </a:lnTo>
                  <a:lnTo>
                    <a:pt x="302" y="280"/>
                  </a:lnTo>
                  <a:lnTo>
                    <a:pt x="256" y="282"/>
                  </a:lnTo>
                  <a:lnTo>
                    <a:pt x="128" y="440"/>
                  </a:lnTo>
                  <a:lnTo>
                    <a:pt x="0" y="600"/>
                  </a:lnTo>
                  <a:lnTo>
                    <a:pt x="128" y="760"/>
                  </a:lnTo>
                  <a:lnTo>
                    <a:pt x="256" y="920"/>
                  </a:lnTo>
                  <a:lnTo>
                    <a:pt x="256" y="922"/>
                  </a:lnTo>
                  <a:close/>
                </a:path>
              </a:pathLst>
            </a:custGeom>
            <a:solidFill>
              <a:srgbClr val="FE4848"/>
            </a:solidFill>
            <a:ln w="3175">
              <a:solidFill>
                <a:schemeClr val="hlink"/>
              </a:solidFill>
              <a:prstDash val="solid"/>
              <a:round/>
              <a:headEnd/>
              <a:tailEnd/>
            </a:ln>
          </p:spPr>
          <p:txBody>
            <a:bodyPr/>
            <a:lstStyle/>
            <a:p>
              <a:endParaRPr lang="de-DE"/>
            </a:p>
          </p:txBody>
        </p:sp>
        <p:sp>
          <p:nvSpPr>
            <p:cNvPr id="24588" name="Text Box 23"/>
            <p:cNvSpPr txBox="1">
              <a:spLocks noChangeArrowheads="1"/>
            </p:cNvSpPr>
            <p:nvPr/>
          </p:nvSpPr>
          <p:spPr bwMode="auto">
            <a:xfrm>
              <a:off x="1791" y="2975"/>
              <a:ext cx="145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1400" b="0">
                  <a:solidFill>
                    <a:schemeClr val="tx1"/>
                  </a:solidFill>
                  <a:cs typeface="Arial" charset="0"/>
                </a:rPr>
                <a:t>Defeating</a:t>
              </a:r>
            </a:p>
          </p:txBody>
        </p:sp>
      </p:grpSp>
      <p:sp>
        <p:nvSpPr>
          <p:cNvPr id="24583" name="Rectangle 24"/>
          <p:cNvSpPr>
            <a:spLocks noGrp="1" noChangeArrowheads="1"/>
          </p:cNvSpPr>
          <p:nvPr>
            <p:ph type="title"/>
          </p:nvPr>
        </p:nvSpPr>
        <p:spPr/>
        <p:txBody>
          <a:bodyPr/>
          <a:lstStyle/>
          <a:p>
            <a:pPr eaLnBrk="1" hangingPunct="1"/>
            <a:r>
              <a:rPr lang="de-DE" altLang="de-DE" smtClean="0"/>
              <a:t>Break the vicious circle.</a:t>
            </a:r>
          </a:p>
        </p:txBody>
      </p:sp>
      <p:sp>
        <p:nvSpPr>
          <p:cNvPr id="24584" name="Rectangle 25"/>
          <p:cNvSpPr>
            <a:spLocks noGrp="1" noChangeArrowheads="1"/>
          </p:cNvSpPr>
          <p:nvPr>
            <p:ph type="body" idx="1"/>
          </p:nvPr>
        </p:nvSpPr>
        <p:spPr>
          <a:xfrm>
            <a:off x="5003800" y="2057400"/>
            <a:ext cx="4140200" cy="3943350"/>
          </a:xfrm>
        </p:spPr>
        <p:txBody>
          <a:bodyPr/>
          <a:lstStyle/>
          <a:p>
            <a:pPr eaLnBrk="1" hangingPunct="1"/>
            <a:r>
              <a:rPr lang="de-DE" altLang="de-DE" sz="2400" smtClean="0"/>
              <a:t>But how?</a:t>
            </a:r>
          </a:p>
          <a:p>
            <a:pPr eaLnBrk="1" hangingPunct="1"/>
            <a:endParaRPr lang="de-DE" altLang="de-DE" sz="800" smtClean="0"/>
          </a:p>
          <a:p>
            <a:pPr lvl="1" eaLnBrk="1" hangingPunct="1"/>
            <a:r>
              <a:rPr lang="de-DE" altLang="de-DE" smtClean="0"/>
              <a:t> Raise awareness of the problem</a:t>
            </a:r>
          </a:p>
          <a:p>
            <a:pPr lvl="1" eaLnBrk="1" hangingPunct="1"/>
            <a:r>
              <a:rPr lang="de-DE" altLang="de-DE" smtClean="0"/>
              <a:t> Make information available</a:t>
            </a:r>
          </a:p>
          <a:p>
            <a:pPr lvl="1" eaLnBrk="1" hangingPunct="1"/>
            <a:r>
              <a:rPr lang="de-DE" altLang="de-DE" smtClean="0"/>
              <a:t> Provide design examples</a:t>
            </a:r>
          </a:p>
          <a:p>
            <a:pPr lvl="1" eaLnBrk="1" hangingPunct="1"/>
            <a:r>
              <a:rPr lang="de-DE" altLang="de-DE" smtClean="0"/>
              <a:t> Provide guidance documents</a:t>
            </a:r>
          </a:p>
          <a:p>
            <a:pPr lvl="1" eaLnBrk="1" hangingPunct="1"/>
            <a:r>
              <a:rPr lang="de-DE" altLang="de-DE" smtClean="0"/>
              <a:t> Offer tools</a:t>
            </a:r>
          </a:p>
          <a:p>
            <a:pPr lvl="1" eaLnBrk="1" hangingPunct="1"/>
            <a:r>
              <a:rPr lang="de-DE" altLang="de-DE" smtClean="0"/>
              <a:t> Consider the aspect of defeating in standards</a:t>
            </a:r>
          </a:p>
          <a:p>
            <a:pPr lvl="1" eaLnBrk="1" hangingPunct="1"/>
            <a:r>
              <a:rPr lang="de-DE" altLang="de-DE" smtClean="0"/>
              <a:t> etc.</a:t>
            </a:r>
          </a:p>
          <a:p>
            <a:pPr eaLnBrk="1" hangingPunct="1"/>
            <a:endParaRPr lang="de-DE" altLang="de-DE" smtClean="0"/>
          </a:p>
        </p:txBody>
      </p:sp>
      <p:sp>
        <p:nvSpPr>
          <p:cNvPr id="24585" name="Textfeld 1"/>
          <p:cNvSpPr txBox="1">
            <a:spLocks noChangeArrowheads="1"/>
          </p:cNvSpPr>
          <p:nvPr/>
        </p:nvSpPr>
        <p:spPr bwMode="auto">
          <a:xfrm>
            <a:off x="2762250" y="6040438"/>
            <a:ext cx="2287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Schmid Riedmann &amp; Partner</a:t>
            </a:r>
          </a:p>
        </p:txBody>
      </p:sp>
      <p:sp>
        <p:nvSpPr>
          <p:cNvPr id="24586"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4CB5C645-0BDD-4C51-B5C7-B44562422C28}"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6547"/>
                                        </p:tgtEl>
                                        <p:attrNameLst>
                                          <p:attrName>style.visibility</p:attrName>
                                        </p:attrNameLst>
                                      </p:cBhvr>
                                      <p:to>
                                        <p:strVal val="visible"/>
                                      </p:to>
                                    </p:set>
                                    <p:animEffect transition="in" filter="fade">
                                      <p:cBhvr>
                                        <p:cTn id="7" dur="500"/>
                                        <p:tgtEl>
                                          <p:spTgt spid="236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ußzeilenplatzhalter 5"/>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25603" name="Foliennummernplatzhalter 6"/>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A4CE4B38-5E5A-42EE-9C12-66EB483ED78A}" type="slidenum">
              <a:rPr lang="de-DE" altLang="de-DE" sz="1300" b="0" smtClean="0">
                <a:solidFill>
                  <a:schemeClr val="bg1"/>
                </a:solidFill>
              </a:rPr>
              <a:pPr/>
              <a:t>23</a:t>
            </a:fld>
            <a:endParaRPr lang="de-DE" altLang="de-DE" sz="1300" b="0" smtClean="0">
              <a:solidFill>
                <a:schemeClr val="bg1"/>
              </a:solidFill>
            </a:endParaRPr>
          </a:p>
        </p:txBody>
      </p:sp>
      <p:pic>
        <p:nvPicPr>
          <p:cNvPr id="25604" name="Picture 11" descr="Teufelskreis 3 fallend ohne Karikatu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44675"/>
            <a:ext cx="2109788"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3"/>
          <p:cNvSpPr>
            <a:spLocks noGrp="1" noChangeArrowheads="1"/>
          </p:cNvSpPr>
          <p:nvPr>
            <p:ph type="title"/>
          </p:nvPr>
        </p:nvSpPr>
        <p:spPr/>
        <p:txBody>
          <a:bodyPr/>
          <a:lstStyle/>
          <a:p>
            <a:pPr eaLnBrk="1" hangingPunct="1"/>
            <a:r>
              <a:rPr lang="de-DE" altLang="de-DE" smtClean="0"/>
              <a:t>Break the vicious circle.</a:t>
            </a:r>
          </a:p>
        </p:txBody>
      </p:sp>
      <p:pic>
        <p:nvPicPr>
          <p:cNvPr id="2560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13" y="3141663"/>
            <a:ext cx="1597025" cy="253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1916113"/>
            <a:ext cx="1571625" cy="239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00338" y="4365625"/>
            <a:ext cx="1058862"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25" y="1844675"/>
            <a:ext cx="2571750" cy="211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1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4525" y="3141663"/>
            <a:ext cx="2663825"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11"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9338" y="4330700"/>
            <a:ext cx="230505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2" name="Textfeld 1"/>
          <p:cNvSpPr txBox="1">
            <a:spLocks noChangeArrowheads="1"/>
          </p:cNvSpPr>
          <p:nvPr/>
        </p:nvSpPr>
        <p:spPr bwMode="auto">
          <a:xfrm>
            <a:off x="5475288" y="6029325"/>
            <a:ext cx="22875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Schmid Riedmann &amp; Partner</a:t>
            </a:r>
          </a:p>
        </p:txBody>
      </p:sp>
      <p:sp>
        <p:nvSpPr>
          <p:cNvPr id="25613" name="Textfeld 1"/>
          <p:cNvSpPr txBox="1">
            <a:spLocks noChangeArrowheads="1"/>
          </p:cNvSpPr>
          <p:nvPr/>
        </p:nvSpPr>
        <p:spPr bwMode="auto">
          <a:xfrm>
            <a:off x="7821613" y="6032500"/>
            <a:ext cx="1287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Michael Hüter</a:t>
            </a:r>
          </a:p>
        </p:txBody>
      </p:sp>
      <p:sp>
        <p:nvSpPr>
          <p:cNvPr id="25614"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73142AA8-0AA7-4D30-BE20-BE84CCD6A1DF}"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ußzeilenplatzhalter 5"/>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26627" name="Foliennummernplatzhalter 6"/>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FB0E8D8A-99F8-433E-9A4B-7BD49A0F6ECA}" type="slidenum">
              <a:rPr lang="de-DE" altLang="de-DE" sz="1300" b="0" smtClean="0">
                <a:solidFill>
                  <a:schemeClr val="bg1"/>
                </a:solidFill>
              </a:rPr>
              <a:pPr/>
              <a:t>24</a:t>
            </a:fld>
            <a:endParaRPr lang="de-DE" altLang="de-DE" sz="1300" b="0" smtClean="0">
              <a:solidFill>
                <a:schemeClr val="bg1"/>
              </a:solidFill>
            </a:endParaRPr>
          </a:p>
        </p:txBody>
      </p:sp>
      <p:sp>
        <p:nvSpPr>
          <p:cNvPr id="26630"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DA9446CB-62BC-49F3-B379-46227F7743B9}" type="datetime1">
              <a:rPr lang="de-DE" altLang="de-DE" sz="1300" b="0" smtClean="0">
                <a:solidFill>
                  <a:schemeClr val="bg1"/>
                </a:solidFill>
              </a:rPr>
              <a:pPr/>
              <a:t>30.03.2016</a:t>
            </a:fld>
            <a:endParaRPr lang="de-DE" altLang="de-DE" sz="1300" b="0" smtClean="0">
              <a:solidFill>
                <a:schemeClr val="bg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224884"/>
            <a:ext cx="5782791" cy="6012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20888"/>
            <a:ext cx="7704137"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0" name="Fußzeilenplatzhalter 2"/>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27651" name="Foliennummernplatzhalter 3"/>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907637EA-60FD-4B95-8B93-6758F840603A}" type="slidenum">
              <a:rPr lang="de-DE" altLang="de-DE" sz="1300" b="0" smtClean="0">
                <a:solidFill>
                  <a:schemeClr val="bg1"/>
                </a:solidFill>
              </a:rPr>
              <a:pPr/>
              <a:t>25</a:t>
            </a:fld>
            <a:endParaRPr lang="de-DE" altLang="de-DE" sz="1300" b="0" smtClean="0">
              <a:solidFill>
                <a:schemeClr val="bg1"/>
              </a:solidFill>
            </a:endParaRPr>
          </a:p>
        </p:txBody>
      </p:sp>
      <p:sp>
        <p:nvSpPr>
          <p:cNvPr id="242706" name="Oval 18"/>
          <p:cNvSpPr>
            <a:spLocks noChangeArrowheads="1"/>
          </p:cNvSpPr>
          <p:nvPr/>
        </p:nvSpPr>
        <p:spPr bwMode="auto">
          <a:xfrm>
            <a:off x="2915816" y="3573016"/>
            <a:ext cx="1944216" cy="6477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endParaRPr lang="de-DE" altLang="de-DE"/>
          </a:p>
        </p:txBody>
      </p:sp>
      <p:sp>
        <p:nvSpPr>
          <p:cNvPr id="242707" name="Oval 19"/>
          <p:cNvSpPr>
            <a:spLocks noChangeArrowheads="1"/>
          </p:cNvSpPr>
          <p:nvPr/>
        </p:nvSpPr>
        <p:spPr bwMode="auto">
          <a:xfrm>
            <a:off x="5004048" y="3573016"/>
            <a:ext cx="1584176" cy="6477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endParaRPr lang="de-DE" altLang="de-DE"/>
          </a:p>
        </p:txBody>
      </p:sp>
      <p:sp>
        <p:nvSpPr>
          <p:cNvPr id="242708" name="Oval 20"/>
          <p:cNvSpPr>
            <a:spLocks noChangeArrowheads="1"/>
          </p:cNvSpPr>
          <p:nvPr/>
        </p:nvSpPr>
        <p:spPr bwMode="auto">
          <a:xfrm>
            <a:off x="6660232" y="3573016"/>
            <a:ext cx="1512168" cy="6477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endParaRPr lang="de-DE" altLang="de-DE"/>
          </a:p>
        </p:txBody>
      </p:sp>
      <p:sp>
        <p:nvSpPr>
          <p:cNvPr id="27657"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D373A6A1-726B-4559-AA56-26C7CA70C177}"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2706"/>
                                        </p:tgtEl>
                                        <p:attrNameLst>
                                          <p:attrName>style.visibility</p:attrName>
                                        </p:attrNameLst>
                                      </p:cBhvr>
                                      <p:to>
                                        <p:strVal val="visible"/>
                                      </p:to>
                                    </p:set>
                                    <p:animEffect transition="in" filter="fade">
                                      <p:cBhvr>
                                        <p:cTn id="7" dur="500"/>
                                        <p:tgtEl>
                                          <p:spTgt spid="242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2707"/>
                                        </p:tgtEl>
                                        <p:attrNameLst>
                                          <p:attrName>style.visibility</p:attrName>
                                        </p:attrNameLst>
                                      </p:cBhvr>
                                      <p:to>
                                        <p:strVal val="visible"/>
                                      </p:to>
                                    </p:set>
                                    <p:animEffect transition="in" filter="fade">
                                      <p:cBhvr>
                                        <p:cTn id="12" dur="500"/>
                                        <p:tgtEl>
                                          <p:spTgt spid="2427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2708"/>
                                        </p:tgtEl>
                                        <p:attrNameLst>
                                          <p:attrName>style.visibility</p:attrName>
                                        </p:attrNameLst>
                                      </p:cBhvr>
                                      <p:to>
                                        <p:strVal val="visible"/>
                                      </p:to>
                                    </p:set>
                                    <p:animEffect transition="in" filter="fade">
                                      <p:cBhvr>
                                        <p:cTn id="17" dur="500"/>
                                        <p:tgtEl>
                                          <p:spTgt spid="24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6" grpId="0" animBg="1"/>
      <p:bldP spid="242707" grpId="0" animBg="1"/>
      <p:bldP spid="24270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1321" y="4048067"/>
            <a:ext cx="1498663" cy="2241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17279">
            <a:off x="310126" y="3920671"/>
            <a:ext cx="4497242" cy="1584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4" name="Fußzeilenplatzhalter 2"/>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28675" name="Foliennummernplatzhalter 3"/>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A1EED83D-30BD-41BE-8149-72B7D06D7D38}" type="slidenum">
              <a:rPr lang="de-DE" altLang="de-DE" sz="1300" b="0" smtClean="0">
                <a:solidFill>
                  <a:schemeClr val="bg1"/>
                </a:solidFill>
              </a:rPr>
              <a:pPr/>
              <a:t>26</a:t>
            </a:fld>
            <a:endParaRPr lang="de-DE" altLang="de-DE" sz="1300" b="0" smtClean="0">
              <a:solidFill>
                <a:schemeClr val="bg1"/>
              </a:solidFill>
            </a:endParaRPr>
          </a:p>
        </p:txBody>
      </p:sp>
      <p:sp>
        <p:nvSpPr>
          <p:cNvPr id="28682" name="Textfeld 1"/>
          <p:cNvSpPr txBox="1">
            <a:spLocks noChangeArrowheads="1"/>
          </p:cNvSpPr>
          <p:nvPr/>
        </p:nvSpPr>
        <p:spPr bwMode="auto">
          <a:xfrm>
            <a:off x="-36513" y="6092825"/>
            <a:ext cx="2286001"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Schmid Riedmann &amp; Partner</a:t>
            </a:r>
          </a:p>
        </p:txBody>
      </p:sp>
      <p:sp>
        <p:nvSpPr>
          <p:cNvPr id="28683"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2C6C45F2-1616-4E67-A721-0B6B22CA5F09}" type="datetime1">
              <a:rPr lang="de-DE" altLang="de-DE" sz="1300" b="0" smtClean="0">
                <a:solidFill>
                  <a:schemeClr val="bg1"/>
                </a:solidFill>
              </a:rPr>
              <a:pPr/>
              <a:t>30.03.2016</a:t>
            </a:fld>
            <a:endParaRPr lang="de-DE" altLang="de-DE" sz="1300" b="0" smtClean="0">
              <a:solidFill>
                <a:schemeClr val="bg1"/>
              </a:solidFill>
            </a:endParaRP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124744"/>
            <a:ext cx="8820472" cy="2281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81" name="Oval 8"/>
          <p:cNvSpPr>
            <a:spLocks noChangeArrowheads="1"/>
          </p:cNvSpPr>
          <p:nvPr/>
        </p:nvSpPr>
        <p:spPr bwMode="auto">
          <a:xfrm>
            <a:off x="6660232" y="2132657"/>
            <a:ext cx="1368425" cy="576263"/>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endParaRPr lang="de-DE" altLang="de-DE"/>
          </a:p>
        </p:txBody>
      </p:sp>
      <p:pic>
        <p:nvPicPr>
          <p:cNvPr id="1024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0404" y="3478894"/>
            <a:ext cx="1874040" cy="2758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852934"/>
            <a:ext cx="8845628" cy="1152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8" name="Fußzeilenplatzhalter 2"/>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29699" name="Foliennummernplatzhalter 3"/>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DEC598B5-95F2-47BC-8D13-F3D129AF7411}" type="slidenum">
              <a:rPr lang="de-DE" altLang="de-DE" sz="1300" b="0" smtClean="0">
                <a:solidFill>
                  <a:schemeClr val="bg1"/>
                </a:solidFill>
              </a:rPr>
              <a:pPr/>
              <a:t>27</a:t>
            </a:fld>
            <a:endParaRPr lang="de-DE" altLang="de-DE" sz="1300" b="0" smtClean="0">
              <a:solidFill>
                <a:schemeClr val="bg1"/>
              </a:solidFill>
            </a:endParaRPr>
          </a:p>
        </p:txBody>
      </p:sp>
      <p:sp>
        <p:nvSpPr>
          <p:cNvPr id="29702"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50B88C2F-E843-44FD-B514-46A56F7E12D8}" type="datetime1">
              <a:rPr lang="de-DE" altLang="de-DE" sz="1300" b="0" smtClean="0">
                <a:solidFill>
                  <a:schemeClr val="bg1"/>
                </a:solidFill>
              </a:rPr>
              <a:pPr/>
              <a:t>30.03.2016</a:t>
            </a:fld>
            <a:endParaRPr lang="de-DE" altLang="de-DE" sz="1300" b="0" smtClean="0">
              <a:solidFill>
                <a:schemeClr val="bg1"/>
              </a:solidFill>
            </a:endParaRPr>
          </a:p>
        </p:txBody>
      </p:sp>
      <p:sp>
        <p:nvSpPr>
          <p:cNvPr id="2" name="Pfeil nach rechts 1"/>
          <p:cNvSpPr/>
          <p:nvPr/>
        </p:nvSpPr>
        <p:spPr bwMode="auto">
          <a:xfrm rot="18478244">
            <a:off x="6245893" y="4209427"/>
            <a:ext cx="1631630" cy="504056"/>
          </a:xfrm>
          <a:prstGeom prs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smtClean="0">
              <a:ln>
                <a:noFill/>
              </a:ln>
              <a:solidFill>
                <a:srgbClr val="004994"/>
              </a:solidFill>
              <a:effectLst/>
              <a:latin typeface="Arial" charset="0"/>
            </a:endParaRPr>
          </a:p>
        </p:txBody>
      </p:sp>
      <p:sp>
        <p:nvSpPr>
          <p:cNvPr id="3" name="Textfeld 2"/>
          <p:cNvSpPr txBox="1"/>
          <p:nvPr/>
        </p:nvSpPr>
        <p:spPr>
          <a:xfrm>
            <a:off x="3335332" y="5014390"/>
            <a:ext cx="4737129" cy="1015663"/>
          </a:xfrm>
          <a:prstGeom prst="rect">
            <a:avLst/>
          </a:prstGeom>
          <a:noFill/>
        </p:spPr>
        <p:txBody>
          <a:bodyPr wrap="square" rtlCol="0">
            <a:spAutoFit/>
          </a:bodyPr>
          <a:lstStyle/>
          <a:p>
            <a:r>
              <a:rPr lang="de-DE" dirty="0" err="1" smtClean="0"/>
              <a:t>Would</a:t>
            </a:r>
            <a:r>
              <a:rPr lang="de-DE" dirty="0" smtClean="0"/>
              <a:t> </a:t>
            </a:r>
            <a:r>
              <a:rPr lang="de-DE" dirty="0" err="1" smtClean="0"/>
              <a:t>you</a:t>
            </a:r>
            <a:r>
              <a:rPr lang="de-DE" dirty="0" smtClean="0"/>
              <a:t> </a:t>
            </a:r>
            <a:r>
              <a:rPr lang="de-DE" dirty="0" err="1" smtClean="0"/>
              <a:t>like</a:t>
            </a:r>
            <a:r>
              <a:rPr lang="de-DE" dirty="0" smtClean="0"/>
              <a:t> </a:t>
            </a:r>
            <a:r>
              <a:rPr lang="de-DE" dirty="0" err="1" smtClean="0"/>
              <a:t>to</a:t>
            </a:r>
            <a:r>
              <a:rPr lang="de-DE" dirty="0" smtClean="0"/>
              <a:t> </a:t>
            </a:r>
            <a:r>
              <a:rPr lang="de-DE" dirty="0" err="1" smtClean="0"/>
              <a:t>submit</a:t>
            </a:r>
            <a:r>
              <a:rPr lang="de-DE" dirty="0" smtClean="0"/>
              <a:t> </a:t>
            </a:r>
            <a:r>
              <a:rPr lang="de-DE" dirty="0" err="1" smtClean="0"/>
              <a:t>contributions</a:t>
            </a:r>
            <a:r>
              <a:rPr lang="de-DE" dirty="0" smtClean="0"/>
              <a:t>?</a:t>
            </a:r>
            <a:endParaRPr lang="de-D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fld id="{9C3A95DF-5ABD-425C-9396-B18558BAC007}" type="datetime1">
              <a:rPr lang="de-DE" altLang="de-DE" smtClean="0"/>
              <a:pPr>
                <a:defRPr/>
              </a:pPr>
              <a:t>30.03.2016</a:t>
            </a:fld>
            <a:endParaRPr lang="de-DE" altLang="de-DE"/>
          </a:p>
        </p:txBody>
      </p:sp>
      <p:sp>
        <p:nvSpPr>
          <p:cNvPr id="3" name="Fußzeilenplatzhalter 2"/>
          <p:cNvSpPr>
            <a:spLocks noGrp="1"/>
          </p:cNvSpPr>
          <p:nvPr>
            <p:ph type="ftr" sz="quarter" idx="11"/>
          </p:nvPr>
        </p:nvSpPr>
        <p:spPr/>
        <p:txBody>
          <a:bodyPr/>
          <a:lstStyle/>
          <a:p>
            <a:pPr>
              <a:defRPr/>
            </a:pPr>
            <a:r>
              <a:rPr lang="de-DE" altLang="de-DE" smtClean="0"/>
              <a:t>Preventing defeating, Module 1: General introduction</a:t>
            </a:r>
            <a:endParaRPr lang="de-DE" altLang="de-DE"/>
          </a:p>
        </p:txBody>
      </p:sp>
      <p:sp>
        <p:nvSpPr>
          <p:cNvPr id="4" name="Foliennummernplatzhalter 3"/>
          <p:cNvSpPr>
            <a:spLocks noGrp="1"/>
          </p:cNvSpPr>
          <p:nvPr>
            <p:ph type="sldNum" sz="quarter" idx="12"/>
          </p:nvPr>
        </p:nvSpPr>
        <p:spPr/>
        <p:txBody>
          <a:bodyPr/>
          <a:lstStyle/>
          <a:p>
            <a:pPr>
              <a:defRPr/>
            </a:pPr>
            <a:r>
              <a:rPr lang="de-DE" altLang="de-DE" smtClean="0"/>
              <a:t>Page </a:t>
            </a:r>
            <a:fld id="{B8DADA59-777C-4A9D-BB55-398C02031338}" type="slidenum">
              <a:rPr lang="de-DE" altLang="de-DE" smtClean="0"/>
              <a:pPr>
                <a:defRPr/>
              </a:pPr>
              <a:t>28</a:t>
            </a:fld>
            <a:endParaRPr lang="de-DE" altLang="de-DE"/>
          </a:p>
        </p:txBody>
      </p:sp>
      <p:pic>
        <p:nvPicPr>
          <p:cNvPr id="16" name="Grafik 15"/>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089879"/>
            <a:ext cx="2628488" cy="1250935"/>
          </a:xfrm>
          <a:prstGeom prst="rect">
            <a:avLst/>
          </a:prstGeom>
          <a:noFill/>
        </p:spPr>
      </p:pic>
      <p:sp>
        <p:nvSpPr>
          <p:cNvPr id="14" name="Textfeld 13"/>
          <p:cNvSpPr txBox="1"/>
          <p:nvPr/>
        </p:nvSpPr>
        <p:spPr>
          <a:xfrm>
            <a:off x="395535" y="2737951"/>
            <a:ext cx="6647974" cy="3139321"/>
          </a:xfrm>
          <a:prstGeom prst="rect">
            <a:avLst/>
          </a:prstGeom>
          <a:noFill/>
        </p:spPr>
        <p:txBody>
          <a:bodyPr wrap="none" rtlCol="0">
            <a:spAutoFit/>
          </a:bodyPr>
          <a:lstStyle/>
          <a:p>
            <a:r>
              <a:rPr lang="de-DE" sz="1800" dirty="0" smtClean="0"/>
              <a:t>Source:</a:t>
            </a:r>
          </a:p>
          <a:p>
            <a:r>
              <a:rPr lang="de-DE" sz="1800" dirty="0" smtClean="0"/>
              <a:t>German Social Accident Insurance (DGUV)</a:t>
            </a:r>
          </a:p>
          <a:p>
            <a:endParaRPr lang="de-DE" sz="1800" dirty="0"/>
          </a:p>
          <a:p>
            <a:endParaRPr lang="de-DE" sz="1800" dirty="0" smtClean="0"/>
          </a:p>
          <a:p>
            <a:r>
              <a:rPr lang="de-DE" sz="1800" dirty="0" smtClean="0"/>
              <a:t>Preventing defeating of protective devices on machinery –</a:t>
            </a:r>
            <a:r>
              <a:rPr lang="de-DE" sz="1800" dirty="0"/>
              <a:t> </a:t>
            </a:r>
            <a:endParaRPr lang="de-DE" sz="1800" dirty="0" smtClean="0"/>
          </a:p>
          <a:p>
            <a:r>
              <a:rPr lang="de-DE" sz="1800" dirty="0" smtClean="0"/>
              <a:t>tuition modules for accident prevention</a:t>
            </a:r>
          </a:p>
          <a:p>
            <a:r>
              <a:rPr lang="de-DE" sz="1800" dirty="0" smtClean="0"/>
              <a:t> </a:t>
            </a:r>
          </a:p>
          <a:p>
            <a:r>
              <a:rPr lang="de-DE" sz="1800" dirty="0" smtClean="0"/>
              <a:t>On</a:t>
            </a:r>
            <a:r>
              <a:rPr lang="de-DE" sz="1800" dirty="0"/>
              <a:t> the Internet at: </a:t>
            </a:r>
            <a:r>
              <a:rPr lang="de-DE" sz="1800" u="sng" dirty="0">
                <a:hlinkClick r:id="rId3"/>
              </a:rPr>
              <a:t>http://</a:t>
            </a:r>
            <a:r>
              <a:rPr lang="de-DE" sz="1800" u="sng" dirty="0" smtClean="0">
                <a:hlinkClick r:id="rId3"/>
              </a:rPr>
              <a:t>www.stop-defeating.org/</a:t>
            </a:r>
            <a:r>
              <a:rPr lang="de-DE" sz="1800" dirty="0" smtClean="0"/>
              <a:t> </a:t>
            </a:r>
          </a:p>
          <a:p>
            <a:r>
              <a:rPr lang="de-DE" sz="1800" dirty="0" smtClean="0"/>
              <a:t>(</a:t>
            </a:r>
            <a:r>
              <a:rPr lang="de-DE" sz="1800" dirty="0"/>
              <a:t>last updated: </a:t>
            </a:r>
            <a:r>
              <a:rPr lang="de-DE" sz="1800" dirty="0" smtClean="0"/>
              <a:t>30.03.2016)</a:t>
            </a:r>
            <a:endParaRPr lang="de-DE" sz="1800" dirty="0"/>
          </a:p>
          <a:p>
            <a:endParaRPr lang="de-DE" sz="1800" dirty="0" smtClean="0"/>
          </a:p>
          <a:p>
            <a:r>
              <a:rPr lang="de-DE" sz="1800" dirty="0" smtClean="0"/>
              <a:t>Edited/modified/restructured by</a:t>
            </a:r>
            <a:r>
              <a:rPr lang="de-DE" sz="1800" dirty="0"/>
              <a:t>: </a:t>
            </a:r>
            <a:r>
              <a:rPr lang="de-DE" sz="1800" dirty="0" smtClean="0"/>
              <a:t>             </a:t>
            </a:r>
            <a:r>
              <a:rPr lang="de-DE" sz="1600" dirty="0" smtClean="0"/>
              <a:t>………….. </a:t>
            </a:r>
            <a:r>
              <a:rPr lang="de-DE" sz="1600" dirty="0"/>
              <a:t> </a:t>
            </a:r>
            <a:endParaRPr lang="de-DE" sz="1200" dirty="0"/>
          </a:p>
        </p:txBody>
      </p:sp>
    </p:spTree>
    <p:extLst>
      <p:ext uri="{BB962C8B-B14F-4D97-AF65-F5344CB8AC3E}">
        <p14:creationId xmlns:p14="http://schemas.microsoft.com/office/powerpoint/2010/main" val="2693548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ußzeilenplatzhalter 7"/>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5123" name="Foliennummernplatzhalter 8"/>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FD17EDB7-8EA3-4BEA-83CA-22FB72C95567}" type="slidenum">
              <a:rPr lang="de-DE" altLang="de-DE" sz="1300" b="0" smtClean="0">
                <a:solidFill>
                  <a:schemeClr val="bg1"/>
                </a:solidFill>
              </a:rPr>
              <a:pPr/>
              <a:t>3</a:t>
            </a:fld>
            <a:endParaRPr lang="de-DE" altLang="de-DE" sz="1300" b="0" smtClean="0">
              <a:solidFill>
                <a:schemeClr val="bg1"/>
              </a:solidFill>
            </a:endParaRPr>
          </a:p>
        </p:txBody>
      </p:sp>
      <p:sp>
        <p:nvSpPr>
          <p:cNvPr id="5124" name="Rectangle 2"/>
          <p:cNvSpPr>
            <a:spLocks noGrp="1" noChangeArrowheads="1"/>
          </p:cNvSpPr>
          <p:nvPr>
            <p:ph type="title" sz="quarter"/>
          </p:nvPr>
        </p:nvSpPr>
        <p:spPr>
          <a:xfrm>
            <a:off x="142844" y="1322388"/>
            <a:ext cx="8786873" cy="539750"/>
          </a:xfrm>
        </p:spPr>
        <p:txBody>
          <a:bodyPr/>
          <a:lstStyle/>
          <a:p>
            <a:pPr eaLnBrk="1" hangingPunct="1"/>
            <a:r>
              <a:rPr lang="de-DE" altLang="de-DE" dirty="0" err="1" smtClean="0"/>
              <a:t>Examples</a:t>
            </a:r>
            <a:r>
              <a:rPr lang="de-DE" altLang="de-DE" dirty="0" smtClean="0"/>
              <a:t> </a:t>
            </a:r>
            <a:r>
              <a:rPr lang="de-DE" altLang="de-DE" dirty="0" err="1" smtClean="0"/>
              <a:t>of</a:t>
            </a:r>
            <a:r>
              <a:rPr lang="de-DE" altLang="de-DE" dirty="0" smtClean="0"/>
              <a:t> </a:t>
            </a:r>
            <a:r>
              <a:rPr lang="de-DE" altLang="de-DE" dirty="0" err="1" smtClean="0"/>
              <a:t>protective</a:t>
            </a:r>
            <a:r>
              <a:rPr lang="de-DE" altLang="de-DE" dirty="0" smtClean="0"/>
              <a:t> </a:t>
            </a:r>
            <a:r>
              <a:rPr lang="de-DE" altLang="de-DE" dirty="0" err="1" smtClean="0"/>
              <a:t>devices</a:t>
            </a:r>
            <a:r>
              <a:rPr lang="de-DE" altLang="de-DE" dirty="0" smtClean="0"/>
              <a:t> </a:t>
            </a:r>
            <a:r>
              <a:rPr lang="de-DE" altLang="de-DE" dirty="0" err="1" smtClean="0"/>
              <a:t>that</a:t>
            </a:r>
            <a:r>
              <a:rPr lang="de-DE" altLang="de-DE" dirty="0" smtClean="0"/>
              <a:t> </a:t>
            </a:r>
            <a:r>
              <a:rPr lang="de-DE" altLang="de-DE" dirty="0" err="1" smtClean="0"/>
              <a:t>have</a:t>
            </a:r>
            <a:r>
              <a:rPr lang="de-DE" altLang="de-DE" dirty="0" smtClean="0"/>
              <a:t> </a:t>
            </a:r>
            <a:r>
              <a:rPr lang="de-DE" altLang="de-DE" dirty="0" err="1" smtClean="0"/>
              <a:t>been</a:t>
            </a:r>
            <a:r>
              <a:rPr lang="de-DE" altLang="de-DE" dirty="0" smtClean="0"/>
              <a:t> </a:t>
            </a:r>
            <a:r>
              <a:rPr lang="de-DE" altLang="de-DE" dirty="0" err="1" smtClean="0"/>
              <a:t>defeated</a:t>
            </a:r>
            <a:r>
              <a:rPr lang="de-DE" altLang="de-DE" dirty="0" smtClean="0"/>
              <a:t> </a:t>
            </a:r>
          </a:p>
        </p:txBody>
      </p:sp>
      <p:graphicFrame>
        <p:nvGraphicFramePr>
          <p:cNvPr id="5125" name="Object 8"/>
          <p:cNvGraphicFramePr>
            <a:graphicFrameLocks noGrp="1" noChangeAspect="1"/>
          </p:cNvGraphicFramePr>
          <p:nvPr>
            <p:ph sz="quarter" idx="1"/>
          </p:nvPr>
        </p:nvGraphicFramePr>
        <p:xfrm>
          <a:off x="1763713" y="1989138"/>
          <a:ext cx="2736850" cy="2105025"/>
        </p:xfrm>
        <a:graphic>
          <a:graphicData uri="http://schemas.openxmlformats.org/presentationml/2006/ole">
            <mc:AlternateContent xmlns:mc="http://schemas.openxmlformats.org/markup-compatibility/2006">
              <mc:Choice xmlns:v="urn:schemas-microsoft-com:vml" Requires="v">
                <p:oleObj spid="_x0000_s5153" name="Photo Editor-Foto" r:id="rId4" imgW="9142857" imgH="12193702" progId="">
                  <p:embed/>
                </p:oleObj>
              </mc:Choice>
              <mc:Fallback>
                <p:oleObj name="Photo Editor-Foto" r:id="rId4" imgW="9142857" imgH="12193702" progId="">
                  <p:embed/>
                  <p:pic>
                    <p:nvPicPr>
                      <p:cNvPr id="0" name="Picture 28"/>
                      <p:cNvPicPr>
                        <a:picLocks noGrp="1" noChangeAspect="1" noChangeArrowheads="1"/>
                      </p:cNvPicPr>
                      <p:nvPr/>
                    </p:nvPicPr>
                    <p:blipFill>
                      <a:blip r:embed="rId5">
                        <a:extLst>
                          <a:ext uri="{28A0092B-C50C-407E-A947-70E740481C1C}">
                            <a14:useLocalDpi xmlns:a14="http://schemas.microsoft.com/office/drawing/2010/main" val="0"/>
                          </a:ext>
                        </a:extLst>
                      </a:blip>
                      <a:srcRect t="12869" b="29362"/>
                      <a:stretch>
                        <a:fillRect/>
                      </a:stretch>
                    </p:blipFill>
                    <p:spPr bwMode="auto">
                      <a:xfrm>
                        <a:off x="1763713" y="1989138"/>
                        <a:ext cx="273685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6" name="Picture 9" descr="P8280759"/>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l="31007" t="33865" r="18648" b="14143"/>
          <a:stretch>
            <a:fillRect/>
          </a:stretch>
        </p:blipFill>
        <p:spPr>
          <a:xfrm>
            <a:off x="4643438" y="1976438"/>
            <a:ext cx="2736850" cy="2119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7" name="Picture 11" descr="überbrückter Endschalter"/>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l="18530" r="9265" b="15680"/>
          <a:stretch>
            <a:fillRect/>
          </a:stretch>
        </p:blipFill>
        <p:spPr>
          <a:xfrm>
            <a:off x="1763713" y="4197350"/>
            <a:ext cx="2736850" cy="2111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8" name="Picture 12"/>
          <p:cNvPicPr>
            <a:picLocks noGrp="1" noChangeAspect="1" noChangeArrowheads="1"/>
          </p:cNvPicPr>
          <p:nvPr>
            <p:ph sz="quarter" idx="4"/>
          </p:nvPr>
        </p:nvPicPr>
        <p:blipFill>
          <a:blip r:embed="rId8">
            <a:extLst>
              <a:ext uri="{28A0092B-C50C-407E-A947-70E740481C1C}">
                <a14:useLocalDpi xmlns:a14="http://schemas.microsoft.com/office/drawing/2010/main" val="0"/>
              </a:ext>
            </a:extLst>
          </a:blip>
          <a:srcRect l="6143" t="14993" r="7889" b="10106"/>
          <a:stretch>
            <a:fillRect/>
          </a:stretch>
        </p:blipFill>
        <p:spPr>
          <a:xfrm>
            <a:off x="4643438" y="4210050"/>
            <a:ext cx="2735262" cy="20923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1000"/>
                </a:solidFill>
                <a:miter lim="800000"/>
                <a:headEnd/>
                <a:tailEnd/>
              </a14:hiddenLine>
            </a:ext>
          </a:extLst>
        </p:spPr>
      </p:pic>
      <p:sp>
        <p:nvSpPr>
          <p:cNvPr id="5129" name="Text Box 13"/>
          <p:cNvSpPr txBox="1">
            <a:spLocks noChangeArrowheads="1"/>
          </p:cNvSpPr>
          <p:nvPr/>
        </p:nvSpPr>
        <p:spPr bwMode="auto">
          <a:xfrm>
            <a:off x="7380288" y="1989138"/>
            <a:ext cx="179408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2000" b="0" dirty="0" smtClean="0">
                <a:solidFill>
                  <a:srgbClr val="555555"/>
                </a:solidFill>
              </a:rPr>
              <a:t>Key-</a:t>
            </a:r>
            <a:r>
              <a:rPr lang="de-DE" altLang="de-DE" sz="2000" b="0" dirty="0" err="1" smtClean="0">
                <a:solidFill>
                  <a:srgbClr val="555555"/>
                </a:solidFill>
              </a:rPr>
              <a:t>operated</a:t>
            </a:r>
            <a:r>
              <a:rPr lang="de-DE" altLang="de-DE" sz="2000" b="0" dirty="0" smtClean="0">
                <a:solidFill>
                  <a:srgbClr val="555555"/>
                </a:solidFill>
              </a:rPr>
              <a:t> </a:t>
            </a:r>
            <a:br>
              <a:rPr lang="de-DE" altLang="de-DE" sz="2000" b="0" dirty="0" smtClean="0">
                <a:solidFill>
                  <a:srgbClr val="555555"/>
                </a:solidFill>
              </a:rPr>
            </a:br>
            <a:r>
              <a:rPr lang="de-DE" altLang="de-DE" sz="2000" b="0" dirty="0" err="1" smtClean="0">
                <a:solidFill>
                  <a:srgbClr val="555555"/>
                </a:solidFill>
              </a:rPr>
              <a:t>switch</a:t>
            </a:r>
            <a:r>
              <a:rPr lang="de-DE" altLang="de-DE" sz="2000" b="0" dirty="0" smtClean="0">
                <a:solidFill>
                  <a:srgbClr val="555555"/>
                </a:solidFill>
              </a:rPr>
              <a:t> </a:t>
            </a:r>
            <a:r>
              <a:rPr lang="de-DE" altLang="de-DE" sz="2000" b="0" dirty="0" err="1" smtClean="0">
                <a:solidFill>
                  <a:srgbClr val="555555"/>
                </a:solidFill>
              </a:rPr>
              <a:t>used</a:t>
            </a:r>
            <a:r>
              <a:rPr lang="de-DE" altLang="de-DE" sz="2000" b="0" dirty="0" smtClean="0">
                <a:solidFill>
                  <a:srgbClr val="555555"/>
                </a:solidFill>
              </a:rPr>
              <a:t> </a:t>
            </a:r>
            <a:br>
              <a:rPr lang="de-DE" altLang="de-DE" sz="2000" b="0" dirty="0" smtClean="0">
                <a:solidFill>
                  <a:srgbClr val="555555"/>
                </a:solidFill>
              </a:rPr>
            </a:br>
            <a:r>
              <a:rPr lang="de-DE" altLang="de-DE" sz="2000" b="0" dirty="0" err="1" smtClean="0">
                <a:solidFill>
                  <a:srgbClr val="555555"/>
                </a:solidFill>
              </a:rPr>
              <a:t>for</a:t>
            </a:r>
            <a:r>
              <a:rPr lang="de-DE" altLang="de-DE" sz="2000" b="0" dirty="0" smtClean="0">
                <a:solidFill>
                  <a:srgbClr val="555555"/>
                </a:solidFill>
              </a:rPr>
              <a:t> bridging</a:t>
            </a:r>
            <a:endParaRPr lang="de-DE" altLang="de-DE" sz="2000" b="0" dirty="0">
              <a:solidFill>
                <a:srgbClr val="555555"/>
              </a:solidFill>
            </a:endParaRPr>
          </a:p>
        </p:txBody>
      </p:sp>
      <p:sp>
        <p:nvSpPr>
          <p:cNvPr id="5130" name="Text Box 14"/>
          <p:cNvSpPr txBox="1">
            <a:spLocks noChangeArrowheads="1"/>
          </p:cNvSpPr>
          <p:nvPr/>
        </p:nvSpPr>
        <p:spPr bwMode="auto">
          <a:xfrm>
            <a:off x="7380288" y="4222750"/>
            <a:ext cx="17812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2000" b="0" dirty="0" smtClean="0">
                <a:solidFill>
                  <a:srgbClr val="555555"/>
                </a:solidFill>
              </a:rPr>
              <a:t>Roller switch,</a:t>
            </a:r>
            <a:r>
              <a:rPr lang="de-DE" altLang="de-DE" sz="2000" b="0" dirty="0">
                <a:solidFill>
                  <a:srgbClr val="555555"/>
                </a:solidFill>
              </a:rPr>
              <a:t> </a:t>
            </a:r>
            <a:r>
              <a:rPr lang="de-DE" altLang="de-DE" sz="2000" b="0" dirty="0" smtClean="0">
                <a:solidFill>
                  <a:srgbClr val="555555"/>
                </a:solidFill>
              </a:rPr>
              <a:t/>
            </a:r>
            <a:br>
              <a:rPr lang="de-DE" altLang="de-DE" sz="2000" b="0" dirty="0" smtClean="0">
                <a:solidFill>
                  <a:srgbClr val="555555"/>
                </a:solidFill>
              </a:rPr>
            </a:br>
            <a:r>
              <a:rPr lang="de-DE" altLang="de-DE" sz="2000" b="0" dirty="0" err="1" smtClean="0">
                <a:solidFill>
                  <a:srgbClr val="555555"/>
                </a:solidFill>
              </a:rPr>
              <a:t>disconnected</a:t>
            </a:r>
            <a:endParaRPr lang="de-DE" altLang="de-DE" sz="2000" b="0" dirty="0">
              <a:solidFill>
                <a:srgbClr val="555555"/>
              </a:solidFill>
            </a:endParaRPr>
          </a:p>
        </p:txBody>
      </p:sp>
      <p:sp>
        <p:nvSpPr>
          <p:cNvPr id="5131" name="Text Box 15"/>
          <p:cNvSpPr txBox="1">
            <a:spLocks noChangeArrowheads="1"/>
          </p:cNvSpPr>
          <p:nvPr/>
        </p:nvSpPr>
        <p:spPr bwMode="auto">
          <a:xfrm>
            <a:off x="-46393" y="1989138"/>
            <a:ext cx="181011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pPr algn="r"/>
            <a:r>
              <a:rPr lang="de-DE" altLang="de-DE" sz="2000" b="0" dirty="0" err="1" smtClean="0">
                <a:solidFill>
                  <a:srgbClr val="555555"/>
                </a:solidFill>
              </a:rPr>
              <a:t>Disconnected</a:t>
            </a:r>
            <a:r>
              <a:rPr lang="de-DE" altLang="de-DE" sz="2000" b="0" dirty="0" smtClean="0">
                <a:solidFill>
                  <a:srgbClr val="555555"/>
                </a:solidFill>
              </a:rPr>
              <a:t> </a:t>
            </a:r>
            <a:br>
              <a:rPr lang="de-DE" altLang="de-DE" sz="2000" b="0" dirty="0" smtClean="0">
                <a:solidFill>
                  <a:srgbClr val="555555"/>
                </a:solidFill>
              </a:rPr>
            </a:br>
            <a:r>
              <a:rPr lang="de-DE" altLang="de-DE" sz="2000" b="0" dirty="0" err="1" smtClean="0">
                <a:solidFill>
                  <a:srgbClr val="555555"/>
                </a:solidFill>
              </a:rPr>
              <a:t>actuator</a:t>
            </a:r>
            <a:r>
              <a:rPr lang="de-DE" altLang="de-DE" sz="2000" b="0" dirty="0" smtClean="0">
                <a:solidFill>
                  <a:srgbClr val="555555"/>
                </a:solidFill>
              </a:rPr>
              <a:t> </a:t>
            </a:r>
            <a:r>
              <a:rPr lang="de-DE" altLang="de-DE" sz="2000" b="0" dirty="0" err="1" smtClean="0">
                <a:solidFill>
                  <a:srgbClr val="555555"/>
                </a:solidFill>
              </a:rPr>
              <a:t>with</a:t>
            </a:r>
            <a:r>
              <a:rPr lang="de-DE" altLang="de-DE" sz="2000" b="0" dirty="0" smtClean="0">
                <a:solidFill>
                  <a:srgbClr val="555555"/>
                </a:solidFill>
              </a:rPr>
              <a:t> </a:t>
            </a:r>
            <a:br>
              <a:rPr lang="de-DE" altLang="de-DE" sz="2000" b="0" dirty="0" smtClean="0">
                <a:solidFill>
                  <a:srgbClr val="555555"/>
                </a:solidFill>
              </a:rPr>
            </a:br>
            <a:r>
              <a:rPr lang="de-DE" altLang="de-DE" sz="2000" b="0" dirty="0" err="1" smtClean="0">
                <a:solidFill>
                  <a:srgbClr val="555555"/>
                </a:solidFill>
              </a:rPr>
              <a:t>chain</a:t>
            </a:r>
            <a:endParaRPr lang="de-DE" altLang="de-DE" sz="2000" b="0" dirty="0" smtClean="0">
              <a:solidFill>
                <a:srgbClr val="555555"/>
              </a:solidFill>
            </a:endParaRPr>
          </a:p>
        </p:txBody>
      </p:sp>
      <p:sp>
        <p:nvSpPr>
          <p:cNvPr id="5132" name="Text Box 16"/>
          <p:cNvSpPr txBox="1">
            <a:spLocks noChangeArrowheads="1"/>
          </p:cNvSpPr>
          <p:nvPr/>
        </p:nvSpPr>
        <p:spPr bwMode="auto">
          <a:xfrm>
            <a:off x="-58817" y="4221163"/>
            <a:ext cx="17812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pPr algn="r"/>
            <a:r>
              <a:rPr lang="de-DE" altLang="de-DE" sz="2000" b="0" dirty="0" smtClean="0">
                <a:solidFill>
                  <a:srgbClr val="555555"/>
                </a:solidFill>
              </a:rPr>
              <a:t>Roller switch, </a:t>
            </a:r>
            <a:br>
              <a:rPr lang="de-DE" altLang="de-DE" sz="2000" b="0" dirty="0" smtClean="0">
                <a:solidFill>
                  <a:srgbClr val="555555"/>
                </a:solidFill>
              </a:rPr>
            </a:br>
            <a:r>
              <a:rPr lang="de-DE" altLang="de-DE" sz="2000" b="0" dirty="0" err="1" smtClean="0">
                <a:solidFill>
                  <a:srgbClr val="555555"/>
                </a:solidFill>
              </a:rPr>
              <a:t>tied</a:t>
            </a:r>
            <a:r>
              <a:rPr lang="de-DE" altLang="de-DE" sz="2000" b="0" dirty="0" smtClean="0">
                <a:solidFill>
                  <a:srgbClr val="555555"/>
                </a:solidFill>
              </a:rPr>
              <a:t> up</a:t>
            </a:r>
            <a:endParaRPr lang="de-DE" altLang="de-DE" sz="2000" b="0" dirty="0">
              <a:solidFill>
                <a:srgbClr val="555555"/>
              </a:solidFill>
            </a:endParaRPr>
          </a:p>
        </p:txBody>
      </p:sp>
      <p:sp>
        <p:nvSpPr>
          <p:cNvPr id="5133" name="Textfeld 9"/>
          <p:cNvSpPr txBox="1">
            <a:spLocks noChangeArrowheads="1"/>
          </p:cNvSpPr>
          <p:nvPr/>
        </p:nvSpPr>
        <p:spPr bwMode="auto">
          <a:xfrm>
            <a:off x="7308850" y="3871913"/>
            <a:ext cx="10429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Apfeld/IFA</a:t>
            </a:r>
          </a:p>
        </p:txBody>
      </p:sp>
      <p:sp>
        <p:nvSpPr>
          <p:cNvPr id="5134" name="Textfeld 9"/>
          <p:cNvSpPr txBox="1">
            <a:spLocks noChangeArrowheads="1"/>
          </p:cNvSpPr>
          <p:nvPr/>
        </p:nvSpPr>
        <p:spPr bwMode="auto">
          <a:xfrm>
            <a:off x="7308850" y="6103938"/>
            <a:ext cx="1552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Pallowski/BG RCI</a:t>
            </a:r>
          </a:p>
        </p:txBody>
      </p:sp>
      <p:sp>
        <p:nvSpPr>
          <p:cNvPr id="5135" name="Textfeld 9"/>
          <p:cNvSpPr txBox="1">
            <a:spLocks noChangeArrowheads="1"/>
          </p:cNvSpPr>
          <p:nvPr/>
        </p:nvSpPr>
        <p:spPr bwMode="auto">
          <a:xfrm>
            <a:off x="282575" y="6103938"/>
            <a:ext cx="1552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Pallowski/BG RCI</a:t>
            </a:r>
          </a:p>
        </p:txBody>
      </p:sp>
      <p:sp>
        <p:nvSpPr>
          <p:cNvPr id="5136" name="Textfeld 9"/>
          <p:cNvSpPr txBox="1">
            <a:spLocks noChangeArrowheads="1"/>
          </p:cNvSpPr>
          <p:nvPr/>
        </p:nvSpPr>
        <p:spPr bwMode="auto">
          <a:xfrm>
            <a:off x="611188" y="3871913"/>
            <a:ext cx="12382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Lüken/HVBG</a:t>
            </a:r>
          </a:p>
        </p:txBody>
      </p:sp>
      <p:sp>
        <p:nvSpPr>
          <p:cNvPr id="5137"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E68AE3AD-0A8D-4EC1-AC8C-A121DBAB7611}"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ußzeilenplatzhalter 5"/>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6147" name="Foliennummernplatzhalter 6"/>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D9736A86-6BD3-497F-8D5E-3B59E529615B}" type="slidenum">
              <a:rPr lang="de-DE" altLang="de-DE" sz="1300" b="0" smtClean="0">
                <a:solidFill>
                  <a:schemeClr val="bg1"/>
                </a:solidFill>
              </a:rPr>
              <a:pPr/>
              <a:t>4</a:t>
            </a:fld>
            <a:endParaRPr lang="de-DE" altLang="de-DE" sz="1300" b="0" smtClean="0">
              <a:solidFill>
                <a:schemeClr val="bg1"/>
              </a:solidFill>
            </a:endParaRPr>
          </a:p>
        </p:txBody>
      </p:sp>
      <p:sp>
        <p:nvSpPr>
          <p:cNvPr id="6148" name="Rectangle 2"/>
          <p:cNvSpPr>
            <a:spLocks noGrp="1" noChangeArrowheads="1"/>
          </p:cNvSpPr>
          <p:nvPr>
            <p:ph type="title"/>
          </p:nvPr>
        </p:nvSpPr>
        <p:spPr>
          <a:xfrm>
            <a:off x="504825" y="1322388"/>
            <a:ext cx="8531225" cy="539750"/>
          </a:xfrm>
        </p:spPr>
        <p:txBody>
          <a:bodyPr/>
          <a:lstStyle/>
          <a:p>
            <a:pPr eaLnBrk="1" hangingPunct="1"/>
            <a:r>
              <a:rPr lang="de-DE" altLang="de-DE" smtClean="0"/>
              <a:t>HVBG Report: Defeating of protective equipment</a:t>
            </a:r>
          </a:p>
        </p:txBody>
      </p:sp>
      <p:pic>
        <p:nvPicPr>
          <p:cNvPr id="614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9925" y="2060575"/>
            <a:ext cx="2638425" cy="3738563"/>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9"/>
          <p:cNvSpPr>
            <a:spLocks noChangeArrowheads="1"/>
          </p:cNvSpPr>
          <p:nvPr/>
        </p:nvSpPr>
        <p:spPr bwMode="auto">
          <a:xfrm>
            <a:off x="5651500" y="5805488"/>
            <a:ext cx="2951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600" b="0" dirty="0"/>
              <a:t>DGUV </a:t>
            </a:r>
            <a:r>
              <a:rPr lang="de-DE" altLang="de-DE" sz="1600" b="0" dirty="0" err="1">
                <a:hlinkClick r:id="rId4" tooltip="Webcode der Seite"/>
              </a:rPr>
              <a:t>Webcode</a:t>
            </a:r>
            <a:r>
              <a:rPr lang="de-DE" altLang="de-DE" sz="1600" b="0" dirty="0">
                <a:hlinkClick r:id="rId4" tooltip="Webcode der Seite"/>
              </a:rPr>
              <a:t>: d6303</a:t>
            </a:r>
            <a:r>
              <a:rPr lang="de-DE" altLang="de-DE" sz="2000" dirty="0"/>
              <a:t> </a:t>
            </a:r>
          </a:p>
        </p:txBody>
      </p:sp>
      <p:sp>
        <p:nvSpPr>
          <p:cNvPr id="6151" name="Rectangle 11"/>
          <p:cNvSpPr>
            <a:spLocks noGrp="1" noChangeArrowheads="1"/>
          </p:cNvSpPr>
          <p:nvPr>
            <p:ph type="body" sz="half" idx="1"/>
          </p:nvPr>
        </p:nvSpPr>
        <p:spPr>
          <a:xfrm>
            <a:off x="504824" y="2057400"/>
            <a:ext cx="4995869" cy="4143375"/>
          </a:xfrm>
        </p:spPr>
        <p:txBody>
          <a:bodyPr/>
          <a:lstStyle/>
          <a:p>
            <a:pPr eaLnBrk="1" hangingPunct="1"/>
            <a:r>
              <a:rPr lang="de-DE" altLang="de-DE" sz="2000" dirty="0" err="1" smtClean="0"/>
              <a:t>Questionnaire</a:t>
            </a:r>
            <a:r>
              <a:rPr lang="de-DE" altLang="de-DE" sz="2000" dirty="0" smtClean="0"/>
              <a:t> </a:t>
            </a:r>
            <a:r>
              <a:rPr lang="de-DE" altLang="de-DE" sz="2000" dirty="0" err="1" smtClean="0"/>
              <a:t>campaign</a:t>
            </a:r>
            <a:r>
              <a:rPr lang="de-DE" altLang="de-DE" sz="2000" dirty="0" smtClean="0"/>
              <a:t> (940 </a:t>
            </a:r>
            <a:r>
              <a:rPr lang="de-DE" altLang="de-DE" sz="2000" dirty="0" err="1" smtClean="0"/>
              <a:t>respondents</a:t>
            </a:r>
            <a:r>
              <a:rPr lang="de-DE" altLang="de-DE" sz="2000" dirty="0" smtClean="0"/>
              <a:t>) </a:t>
            </a:r>
            <a:r>
              <a:rPr lang="de-DE" altLang="de-DE" sz="2000" dirty="0" err="1" smtClean="0"/>
              <a:t>for</a:t>
            </a:r>
            <a:r>
              <a:rPr lang="de-DE" altLang="de-DE" sz="2000" dirty="0" smtClean="0"/>
              <a:t> </a:t>
            </a:r>
            <a:r>
              <a:rPr lang="de-DE" altLang="de-DE" sz="2000" dirty="0" err="1" smtClean="0"/>
              <a:t>estimating</a:t>
            </a:r>
            <a:r>
              <a:rPr lang="de-DE" altLang="de-DE" sz="2000" dirty="0" smtClean="0"/>
              <a:t> </a:t>
            </a:r>
            <a:r>
              <a:rPr lang="de-DE" altLang="de-DE" sz="2000" dirty="0" err="1" smtClean="0"/>
              <a:t>the</a:t>
            </a:r>
            <a:r>
              <a:rPr lang="de-DE" altLang="de-DE" sz="2000" dirty="0" smtClean="0"/>
              <a:t> </a:t>
            </a:r>
            <a:r>
              <a:rPr lang="de-DE" altLang="de-DE" sz="2000" dirty="0" err="1" smtClean="0"/>
              <a:t>scale</a:t>
            </a:r>
            <a:r>
              <a:rPr lang="de-DE" altLang="de-DE" sz="2000" dirty="0" smtClean="0"/>
              <a:t> on </a:t>
            </a:r>
            <a:r>
              <a:rPr lang="de-DE" altLang="de-DE" sz="2000" dirty="0" err="1" smtClean="0"/>
              <a:t>which</a:t>
            </a:r>
            <a:r>
              <a:rPr lang="de-DE" altLang="de-DE" sz="2000" dirty="0" smtClean="0"/>
              <a:t> </a:t>
            </a:r>
            <a:r>
              <a:rPr lang="de-DE" altLang="de-DE" sz="2000" dirty="0" err="1" smtClean="0"/>
              <a:t>protective</a:t>
            </a:r>
            <a:r>
              <a:rPr lang="de-DE" altLang="de-DE" sz="2000" dirty="0" smtClean="0"/>
              <a:t> </a:t>
            </a:r>
            <a:r>
              <a:rPr lang="de-DE" altLang="de-DE" sz="2000" dirty="0" err="1" smtClean="0"/>
              <a:t>equipment</a:t>
            </a:r>
            <a:r>
              <a:rPr lang="de-DE" altLang="de-DE" sz="2000" dirty="0" smtClean="0"/>
              <a:t> </a:t>
            </a:r>
            <a:r>
              <a:rPr lang="de-DE" altLang="de-DE" sz="2000" dirty="0" err="1" smtClean="0"/>
              <a:t>is</a:t>
            </a:r>
            <a:r>
              <a:rPr lang="de-DE" altLang="de-DE" sz="2000" dirty="0" smtClean="0"/>
              <a:t> </a:t>
            </a:r>
            <a:r>
              <a:rPr lang="de-DE" altLang="de-DE" sz="2000" dirty="0" err="1" smtClean="0"/>
              <a:t>defeated</a:t>
            </a:r>
            <a:endParaRPr lang="de-DE" altLang="de-DE" sz="2000" dirty="0" smtClean="0"/>
          </a:p>
          <a:p>
            <a:pPr eaLnBrk="1" hangingPunct="1"/>
            <a:r>
              <a:rPr lang="de-DE" altLang="de-DE" sz="2000" dirty="0" err="1" smtClean="0"/>
              <a:t>Questionnaire</a:t>
            </a:r>
            <a:r>
              <a:rPr lang="de-DE" altLang="de-DE" sz="2000" dirty="0" smtClean="0"/>
              <a:t> </a:t>
            </a:r>
            <a:r>
              <a:rPr lang="de-DE" altLang="de-DE" sz="2000" dirty="0" err="1" smtClean="0"/>
              <a:t>campaign</a:t>
            </a:r>
            <a:r>
              <a:rPr lang="de-DE" altLang="de-DE" sz="2000" dirty="0" smtClean="0"/>
              <a:t> (202 </a:t>
            </a:r>
            <a:r>
              <a:rPr lang="de-DE" altLang="de-DE" sz="2000" dirty="0" err="1" smtClean="0"/>
              <a:t>respondents</a:t>
            </a:r>
            <a:r>
              <a:rPr lang="de-DE" altLang="de-DE" sz="2000" dirty="0" smtClean="0"/>
              <a:t>) in </a:t>
            </a:r>
            <a:r>
              <a:rPr lang="de-DE" altLang="de-DE" sz="2000" dirty="0" err="1" smtClean="0"/>
              <a:t>companies</a:t>
            </a:r>
            <a:r>
              <a:rPr lang="de-DE" altLang="de-DE" sz="2000" dirty="0" smtClean="0"/>
              <a:t> </a:t>
            </a:r>
            <a:r>
              <a:rPr lang="de-DE" altLang="de-DE" sz="2000" dirty="0" err="1" smtClean="0"/>
              <a:t>concerning</a:t>
            </a:r>
            <a:r>
              <a:rPr lang="de-DE" altLang="de-DE" sz="2000" dirty="0" smtClean="0"/>
              <a:t> </a:t>
            </a:r>
            <a:r>
              <a:rPr lang="de-DE" altLang="de-DE" sz="2000" dirty="0" err="1" smtClean="0"/>
              <a:t>actual</a:t>
            </a:r>
            <a:r>
              <a:rPr lang="de-DE" altLang="de-DE" sz="2000" dirty="0" smtClean="0"/>
              <a:t> </a:t>
            </a:r>
            <a:r>
              <a:rPr lang="de-DE" altLang="de-DE" sz="2000" dirty="0" err="1" smtClean="0"/>
              <a:t>cases</a:t>
            </a:r>
            <a:r>
              <a:rPr lang="de-DE" altLang="de-DE" sz="2000" dirty="0" smtClean="0"/>
              <a:t> </a:t>
            </a:r>
            <a:r>
              <a:rPr lang="de-DE" altLang="de-DE" sz="2000" dirty="0" err="1" smtClean="0"/>
              <a:t>of</a:t>
            </a:r>
            <a:r>
              <a:rPr lang="de-DE" altLang="de-DE" sz="2000" dirty="0" smtClean="0"/>
              <a:t> </a:t>
            </a:r>
            <a:r>
              <a:rPr lang="de-DE" altLang="de-DE" sz="2000" dirty="0" err="1" smtClean="0"/>
              <a:t>defeating</a:t>
            </a:r>
            <a:r>
              <a:rPr lang="de-DE" altLang="de-DE" sz="2000" dirty="0" smtClean="0"/>
              <a:t> </a:t>
            </a:r>
            <a:r>
              <a:rPr lang="de-DE" altLang="de-DE" sz="2000" dirty="0" err="1" smtClean="0"/>
              <a:t>of</a:t>
            </a:r>
            <a:r>
              <a:rPr lang="de-DE" altLang="de-DE" sz="2000" dirty="0" smtClean="0"/>
              <a:t> </a:t>
            </a:r>
            <a:r>
              <a:rPr lang="de-DE" altLang="de-DE" sz="2000" dirty="0" err="1" smtClean="0"/>
              <a:t>protective</a:t>
            </a:r>
            <a:r>
              <a:rPr lang="de-DE" altLang="de-DE" sz="2000" dirty="0" smtClean="0"/>
              <a:t> </a:t>
            </a:r>
            <a:r>
              <a:rPr lang="de-DE" altLang="de-DE" sz="2000" dirty="0" err="1" smtClean="0"/>
              <a:t>equipment</a:t>
            </a:r>
            <a:endParaRPr lang="de-DE" altLang="de-DE" sz="2000" dirty="0" smtClean="0"/>
          </a:p>
          <a:p>
            <a:pPr eaLnBrk="1" hangingPunct="1"/>
            <a:r>
              <a:rPr lang="de-DE" altLang="de-DE" sz="2000" dirty="0" smtClean="0"/>
              <a:t>Analysis </a:t>
            </a:r>
            <a:r>
              <a:rPr lang="de-DE" altLang="de-DE" sz="2000" dirty="0" err="1" smtClean="0"/>
              <a:t>of</a:t>
            </a:r>
            <a:r>
              <a:rPr lang="de-DE" altLang="de-DE" sz="2000" dirty="0" smtClean="0"/>
              <a:t> </a:t>
            </a:r>
            <a:r>
              <a:rPr lang="de-DE" altLang="de-DE" sz="2000" dirty="0" err="1" smtClean="0"/>
              <a:t>the</a:t>
            </a:r>
            <a:r>
              <a:rPr lang="de-DE" altLang="de-DE" sz="2000" dirty="0" smtClean="0"/>
              <a:t> </a:t>
            </a:r>
            <a:r>
              <a:rPr lang="de-DE" altLang="de-DE" sz="2000" dirty="0" err="1" smtClean="0"/>
              <a:t>reasons</a:t>
            </a:r>
            <a:r>
              <a:rPr lang="de-DE" altLang="de-DE" sz="2000" dirty="0" smtClean="0"/>
              <a:t> </a:t>
            </a:r>
            <a:r>
              <a:rPr lang="de-DE" altLang="de-DE" sz="2000" dirty="0" err="1" smtClean="0"/>
              <a:t>for</a:t>
            </a:r>
            <a:r>
              <a:rPr lang="de-DE" altLang="de-DE" sz="2000" dirty="0" smtClean="0"/>
              <a:t> </a:t>
            </a:r>
            <a:r>
              <a:rPr lang="de-DE" altLang="de-DE" sz="2000" dirty="0" err="1" smtClean="0"/>
              <a:t>defeating</a:t>
            </a:r>
            <a:r>
              <a:rPr lang="de-DE" altLang="de-DE" sz="2000" dirty="0" smtClean="0"/>
              <a:t>, </a:t>
            </a:r>
            <a:r>
              <a:rPr lang="de-DE" altLang="de-DE" sz="2000" dirty="0" err="1" smtClean="0"/>
              <a:t>considering</a:t>
            </a:r>
            <a:r>
              <a:rPr lang="de-DE" altLang="de-DE" sz="2000" dirty="0" smtClean="0"/>
              <a:t> human, </a:t>
            </a:r>
            <a:r>
              <a:rPr lang="de-DE" altLang="de-DE" sz="2000" dirty="0" err="1" smtClean="0"/>
              <a:t>technical</a:t>
            </a:r>
            <a:r>
              <a:rPr lang="de-DE" altLang="de-DE" sz="2000" dirty="0" smtClean="0"/>
              <a:t> </a:t>
            </a:r>
            <a:r>
              <a:rPr lang="de-DE" altLang="de-DE" sz="2000" dirty="0" err="1" smtClean="0"/>
              <a:t>and</a:t>
            </a:r>
            <a:r>
              <a:rPr lang="de-DE" altLang="de-DE" sz="2000" dirty="0" smtClean="0"/>
              <a:t> </a:t>
            </a:r>
            <a:r>
              <a:rPr lang="de-DE" altLang="de-DE" sz="2000" dirty="0" err="1" smtClean="0"/>
              <a:t>organizational</a:t>
            </a:r>
            <a:r>
              <a:rPr lang="de-DE" altLang="de-DE" sz="2000" dirty="0" smtClean="0"/>
              <a:t> </a:t>
            </a:r>
            <a:r>
              <a:rPr lang="de-DE" altLang="de-DE" sz="2000" dirty="0" err="1" smtClean="0"/>
              <a:t>aspects</a:t>
            </a:r>
            <a:endParaRPr lang="de-DE" altLang="de-DE" sz="2000" dirty="0" smtClean="0"/>
          </a:p>
          <a:p>
            <a:pPr eaLnBrk="1" hangingPunct="1"/>
            <a:r>
              <a:rPr lang="de-DE" altLang="de-DE" sz="2000" dirty="0" err="1" smtClean="0"/>
              <a:t>Recommendations</a:t>
            </a:r>
            <a:r>
              <a:rPr lang="de-DE" altLang="de-DE" sz="2000" dirty="0" smtClean="0"/>
              <a:t> </a:t>
            </a:r>
            <a:r>
              <a:rPr lang="de-DE" altLang="de-DE" sz="2000" dirty="0" err="1" smtClean="0"/>
              <a:t>for</a:t>
            </a:r>
            <a:r>
              <a:rPr lang="de-DE" altLang="de-DE" sz="2000" dirty="0" smtClean="0"/>
              <a:t> </a:t>
            </a:r>
            <a:r>
              <a:rPr lang="de-DE" altLang="de-DE" sz="2000" dirty="0" err="1" smtClean="0"/>
              <a:t>action</a:t>
            </a:r>
            <a:r>
              <a:rPr lang="de-DE" altLang="de-DE" sz="2000" dirty="0" smtClean="0"/>
              <a:t> </a:t>
            </a:r>
            <a:r>
              <a:rPr lang="de-DE" altLang="de-DE" sz="2000" dirty="0" err="1" smtClean="0"/>
              <a:t>from</a:t>
            </a:r>
            <a:r>
              <a:rPr lang="de-DE" altLang="de-DE" sz="2000" dirty="0" smtClean="0"/>
              <a:t> </a:t>
            </a:r>
            <a:r>
              <a:rPr lang="de-DE" altLang="de-DE" sz="2000" dirty="0" err="1" smtClean="0"/>
              <a:t>the</a:t>
            </a:r>
            <a:r>
              <a:rPr lang="de-DE" altLang="de-DE" sz="2000" dirty="0" smtClean="0"/>
              <a:t> </a:t>
            </a:r>
            <a:r>
              <a:rPr lang="de-DE" altLang="de-DE" sz="2000" dirty="0" err="1" smtClean="0"/>
              <a:t>perspective</a:t>
            </a:r>
            <a:r>
              <a:rPr lang="de-DE" altLang="de-DE" sz="2000" dirty="0" smtClean="0"/>
              <a:t> </a:t>
            </a:r>
            <a:r>
              <a:rPr lang="de-DE" altLang="de-DE" sz="2000" dirty="0" err="1" smtClean="0"/>
              <a:t>of</a:t>
            </a:r>
            <a:r>
              <a:rPr lang="de-DE" altLang="de-DE" sz="2000" dirty="0" smtClean="0"/>
              <a:t> </a:t>
            </a:r>
            <a:r>
              <a:rPr lang="de-DE" altLang="de-DE" sz="2000" dirty="0" err="1" smtClean="0"/>
              <a:t>company</a:t>
            </a:r>
            <a:r>
              <a:rPr lang="de-DE" altLang="de-DE" sz="2000" dirty="0" smtClean="0"/>
              <a:t> </a:t>
            </a:r>
            <a:r>
              <a:rPr lang="de-DE" altLang="de-DE" sz="2000" dirty="0" err="1" smtClean="0"/>
              <a:t>operations</a:t>
            </a:r>
            <a:r>
              <a:rPr lang="de-DE" altLang="de-DE" sz="2000" dirty="0" smtClean="0"/>
              <a:t>, </a:t>
            </a:r>
            <a:r>
              <a:rPr lang="de-DE" altLang="de-DE" sz="2000" dirty="0" err="1" smtClean="0"/>
              <a:t>ergonomics</a:t>
            </a:r>
            <a:r>
              <a:rPr lang="de-DE" altLang="de-DE" sz="2000" dirty="0" smtClean="0"/>
              <a:t>, </a:t>
            </a:r>
            <a:r>
              <a:rPr lang="de-DE" altLang="de-DE" sz="2000" dirty="0" err="1" smtClean="0"/>
              <a:t>psychology</a:t>
            </a:r>
            <a:r>
              <a:rPr lang="de-DE" altLang="de-DE" sz="2000" dirty="0" smtClean="0"/>
              <a:t> </a:t>
            </a:r>
            <a:r>
              <a:rPr lang="de-DE" altLang="de-DE" sz="2000" dirty="0" err="1" smtClean="0"/>
              <a:t>and</a:t>
            </a:r>
            <a:r>
              <a:rPr lang="de-DE" altLang="de-DE" sz="2000" dirty="0" smtClean="0"/>
              <a:t> </a:t>
            </a:r>
            <a:r>
              <a:rPr lang="de-DE" altLang="de-DE" sz="2000" dirty="0" err="1" smtClean="0"/>
              <a:t>technology</a:t>
            </a:r>
            <a:endParaRPr lang="de-DE" altLang="de-DE" sz="2000" dirty="0" smtClean="0"/>
          </a:p>
        </p:txBody>
      </p:sp>
      <p:sp>
        <p:nvSpPr>
          <p:cNvPr id="6152"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5DAF0A44-3B91-40D4-BF69-D73712112AF8}"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7171"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13F698D1-8B78-4F58-8C95-192255923024}" type="slidenum">
              <a:rPr lang="de-DE" altLang="de-DE" sz="1300" b="0" smtClean="0">
                <a:solidFill>
                  <a:schemeClr val="bg1"/>
                </a:solidFill>
              </a:rPr>
              <a:pPr/>
              <a:t>5</a:t>
            </a:fld>
            <a:endParaRPr lang="de-DE" altLang="de-DE" sz="1300" b="0" smtClean="0">
              <a:solidFill>
                <a:schemeClr val="bg1"/>
              </a:solidFill>
            </a:endParaRPr>
          </a:p>
        </p:txBody>
      </p:sp>
      <p:sp>
        <p:nvSpPr>
          <p:cNvPr id="7172" name="Rectangle 2"/>
          <p:cNvSpPr>
            <a:spLocks noGrp="1" noChangeArrowheads="1"/>
          </p:cNvSpPr>
          <p:nvPr>
            <p:ph type="title"/>
          </p:nvPr>
        </p:nvSpPr>
        <p:spPr/>
        <p:txBody>
          <a:bodyPr/>
          <a:lstStyle/>
          <a:p>
            <a:pPr eaLnBrk="1" hangingPunct="1"/>
            <a:r>
              <a:rPr lang="de-DE" altLang="de-DE" smtClean="0"/>
              <a:t>Estimation of defeating in Germany *</a:t>
            </a:r>
          </a:p>
        </p:txBody>
      </p:sp>
      <p:sp>
        <p:nvSpPr>
          <p:cNvPr id="7173" name="PubPieSlice"/>
          <p:cNvSpPr>
            <a:spLocks noEditPoints="1" noChangeArrowheads="1"/>
          </p:cNvSpPr>
          <p:nvPr/>
        </p:nvSpPr>
        <p:spPr bwMode="auto">
          <a:xfrm>
            <a:off x="396875" y="3889375"/>
            <a:ext cx="2447925" cy="2376488"/>
          </a:xfrm>
          <a:custGeom>
            <a:avLst/>
            <a:gdLst>
              <a:gd name="T0" fmla="*/ 2147483647 w 21600"/>
              <a:gd name="T1" fmla="*/ 2147483647 h 21600"/>
              <a:gd name="T2" fmla="*/ 2147483647 w 21600"/>
              <a:gd name="T3" fmla="*/ 2147483647 h 21600"/>
              <a:gd name="T4" fmla="*/ 2147483647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6908" y="1893"/>
                </a:moveTo>
                <a:cubicBezTo>
                  <a:pt x="15110" y="660"/>
                  <a:pt x="12980" y="0"/>
                  <a:pt x="10800" y="0"/>
                </a:cubicBezTo>
                <a:cubicBezTo>
                  <a:pt x="4835" y="0"/>
                  <a:pt x="0" y="4835"/>
                  <a:pt x="0" y="10800"/>
                </a:cubicBezTo>
                <a:cubicBezTo>
                  <a:pt x="0" y="16764"/>
                  <a:pt x="4835" y="21600"/>
                  <a:pt x="10800" y="21600"/>
                </a:cubicBezTo>
                <a:cubicBezTo>
                  <a:pt x="13335" y="21600"/>
                  <a:pt x="15789" y="20708"/>
                  <a:pt x="17733" y="19080"/>
                </a:cubicBezTo>
                <a:lnTo>
                  <a:pt x="10800" y="10800"/>
                </a:lnTo>
                <a:lnTo>
                  <a:pt x="16908" y="1893"/>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sp>
        <p:nvSpPr>
          <p:cNvPr id="7174" name="Text Box 6"/>
          <p:cNvSpPr txBox="1">
            <a:spLocks noChangeArrowheads="1"/>
          </p:cNvSpPr>
          <p:nvPr/>
        </p:nvSpPr>
        <p:spPr bwMode="auto">
          <a:xfrm>
            <a:off x="428596" y="4500570"/>
            <a:ext cx="138211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000" b="0" dirty="0">
                <a:solidFill>
                  <a:schemeClr val="tx1"/>
                </a:solidFill>
              </a:rPr>
              <a:t>100 </a:t>
            </a:r>
            <a:r>
              <a:rPr lang="de-DE" altLang="de-DE" sz="2000" b="0" dirty="0" err="1" smtClean="0">
                <a:solidFill>
                  <a:schemeClr val="tx1"/>
                </a:solidFill>
              </a:rPr>
              <a:t>given</a:t>
            </a:r>
            <a:r>
              <a:rPr lang="de-DE" altLang="de-DE" sz="2000" b="0" dirty="0" smtClean="0">
                <a:solidFill>
                  <a:schemeClr val="tx1"/>
                </a:solidFill>
              </a:rPr>
              <a:t> </a:t>
            </a:r>
            <a:br>
              <a:rPr lang="de-DE" altLang="de-DE" sz="2000" b="0" dirty="0" smtClean="0">
                <a:solidFill>
                  <a:schemeClr val="tx1"/>
                </a:solidFill>
              </a:rPr>
            </a:br>
            <a:r>
              <a:rPr lang="de-DE" altLang="de-DE" sz="2000" b="0" dirty="0" err="1" smtClean="0">
                <a:solidFill>
                  <a:schemeClr val="tx1"/>
                </a:solidFill>
              </a:rPr>
              <a:t>items</a:t>
            </a:r>
            <a:r>
              <a:rPr lang="de-DE" altLang="de-DE" sz="2000" b="0" dirty="0" smtClean="0">
                <a:solidFill>
                  <a:schemeClr val="tx1"/>
                </a:solidFill>
              </a:rPr>
              <a:t> </a:t>
            </a:r>
            <a:r>
              <a:rPr lang="de-DE" altLang="de-DE" sz="2000" b="0" dirty="0" err="1" smtClean="0">
                <a:solidFill>
                  <a:schemeClr val="tx1"/>
                </a:solidFill>
              </a:rPr>
              <a:t>of</a:t>
            </a:r>
            <a:r>
              <a:rPr lang="de-DE" altLang="de-DE" sz="2000" b="0" dirty="0" smtClean="0">
                <a:solidFill>
                  <a:schemeClr val="tx1"/>
                </a:solidFill>
              </a:rPr>
              <a:t> </a:t>
            </a:r>
            <a:br>
              <a:rPr lang="de-DE" altLang="de-DE" sz="2000" b="0" dirty="0" smtClean="0">
                <a:solidFill>
                  <a:schemeClr val="tx1"/>
                </a:solidFill>
              </a:rPr>
            </a:br>
            <a:r>
              <a:rPr lang="de-DE" altLang="de-DE" sz="2000" b="0" dirty="0" err="1" smtClean="0">
                <a:solidFill>
                  <a:schemeClr val="tx1"/>
                </a:solidFill>
              </a:rPr>
              <a:t>protective</a:t>
            </a:r>
            <a:r>
              <a:rPr lang="de-DE" altLang="de-DE" sz="2000" b="0" dirty="0" smtClean="0">
                <a:solidFill>
                  <a:schemeClr val="tx1"/>
                </a:solidFill>
              </a:rPr>
              <a:t> </a:t>
            </a:r>
            <a:br>
              <a:rPr lang="de-DE" altLang="de-DE" sz="2000" b="0" dirty="0" smtClean="0">
                <a:solidFill>
                  <a:schemeClr val="tx1"/>
                </a:solidFill>
              </a:rPr>
            </a:br>
            <a:r>
              <a:rPr lang="de-DE" altLang="de-DE" sz="2000" b="0" dirty="0" err="1" smtClean="0">
                <a:solidFill>
                  <a:schemeClr val="tx1"/>
                </a:solidFill>
              </a:rPr>
              <a:t>equipment</a:t>
            </a:r>
            <a:endParaRPr lang="de-DE" altLang="de-DE" sz="2000" b="0" dirty="0">
              <a:solidFill>
                <a:schemeClr val="tx1"/>
              </a:solidFill>
            </a:endParaRPr>
          </a:p>
        </p:txBody>
      </p:sp>
      <p:sp>
        <p:nvSpPr>
          <p:cNvPr id="7175" name="PubPieSlice"/>
          <p:cNvSpPr>
            <a:spLocks noEditPoints="1" noChangeArrowheads="1"/>
          </p:cNvSpPr>
          <p:nvPr/>
        </p:nvSpPr>
        <p:spPr bwMode="auto">
          <a:xfrm>
            <a:off x="1177925" y="3905250"/>
            <a:ext cx="2447925" cy="2376488"/>
          </a:xfrm>
          <a:custGeom>
            <a:avLst/>
            <a:gdLst>
              <a:gd name="T0" fmla="*/ 2147483647 w 21600"/>
              <a:gd name="T1" fmla="*/ 2147483647 h 21600"/>
              <a:gd name="T2" fmla="*/ 2147483647 w 21600"/>
              <a:gd name="T3" fmla="*/ 2147483647 h 21600"/>
              <a:gd name="T4" fmla="*/ 2147483647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7941" y="18901"/>
                </a:moveTo>
                <a:cubicBezTo>
                  <a:pt x="20267" y="16851"/>
                  <a:pt x="21600" y="13900"/>
                  <a:pt x="21600" y="10800"/>
                </a:cubicBezTo>
                <a:cubicBezTo>
                  <a:pt x="21600" y="7548"/>
                  <a:pt x="20135" y="4469"/>
                  <a:pt x="17611" y="2419"/>
                </a:cubicBezTo>
                <a:lnTo>
                  <a:pt x="10800" y="10800"/>
                </a:lnTo>
                <a:lnTo>
                  <a:pt x="17941" y="18901"/>
                </a:lnTo>
                <a:close/>
              </a:path>
            </a:pathLst>
          </a:custGeom>
          <a:solidFill>
            <a:schemeClr val="accent2"/>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sp>
        <p:nvSpPr>
          <p:cNvPr id="7176" name="Text Box 9"/>
          <p:cNvSpPr txBox="1">
            <a:spLocks noChangeArrowheads="1"/>
          </p:cNvSpPr>
          <p:nvPr/>
        </p:nvSpPr>
        <p:spPr bwMode="auto">
          <a:xfrm>
            <a:off x="2716213" y="4872038"/>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400" b="0">
                <a:solidFill>
                  <a:schemeClr val="tx1"/>
                </a:solidFill>
              </a:rPr>
              <a:t>37</a:t>
            </a:r>
          </a:p>
        </p:txBody>
      </p:sp>
      <p:sp>
        <p:nvSpPr>
          <p:cNvPr id="7177" name="Text Box 10"/>
          <p:cNvSpPr txBox="1">
            <a:spLocks noChangeArrowheads="1"/>
          </p:cNvSpPr>
          <p:nvPr/>
        </p:nvSpPr>
        <p:spPr bwMode="auto">
          <a:xfrm>
            <a:off x="2571736" y="3500438"/>
            <a:ext cx="19288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000" b="0" dirty="0" smtClean="0">
                <a:solidFill>
                  <a:srgbClr val="555555"/>
                </a:solidFill>
              </a:rPr>
              <a:t>Number defeated</a:t>
            </a:r>
            <a:r>
              <a:rPr lang="de-DE" altLang="de-DE" sz="2000" b="0" dirty="0">
                <a:solidFill>
                  <a:srgbClr val="555555"/>
                </a:solidFill>
              </a:rPr>
              <a:t>:</a:t>
            </a:r>
          </a:p>
        </p:txBody>
      </p:sp>
      <p:sp>
        <p:nvSpPr>
          <p:cNvPr id="7178" name="PubPieSlice"/>
          <p:cNvSpPr>
            <a:spLocks noEditPoints="1" noChangeArrowheads="1"/>
          </p:cNvSpPr>
          <p:nvPr/>
        </p:nvSpPr>
        <p:spPr bwMode="auto">
          <a:xfrm rot="-1491314">
            <a:off x="3338513" y="3930650"/>
            <a:ext cx="2447925" cy="2376488"/>
          </a:xfrm>
          <a:custGeom>
            <a:avLst/>
            <a:gdLst>
              <a:gd name="T0" fmla="*/ 2147483647 w 21600"/>
              <a:gd name="T1" fmla="*/ 2147483647 h 21600"/>
              <a:gd name="T2" fmla="*/ 2147483647 w 21600"/>
              <a:gd name="T3" fmla="*/ 2147483647 h 21600"/>
              <a:gd name="T4" fmla="*/ 2147483647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7941" y="18901"/>
                </a:moveTo>
                <a:cubicBezTo>
                  <a:pt x="20267" y="16851"/>
                  <a:pt x="21600" y="13900"/>
                  <a:pt x="21600" y="10800"/>
                </a:cubicBezTo>
                <a:cubicBezTo>
                  <a:pt x="21600" y="10777"/>
                  <a:pt x="21599" y="10755"/>
                  <a:pt x="21599" y="10732"/>
                </a:cubicBezTo>
                <a:lnTo>
                  <a:pt x="10800" y="10800"/>
                </a:lnTo>
                <a:lnTo>
                  <a:pt x="17941" y="18901"/>
                </a:lnTo>
                <a:close/>
              </a:path>
            </a:pathLst>
          </a:custGeom>
          <a:solidFill>
            <a:schemeClr val="accent2"/>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sp>
        <p:nvSpPr>
          <p:cNvPr id="7179" name="Text Box 13"/>
          <p:cNvSpPr txBox="1">
            <a:spLocks noChangeArrowheads="1"/>
          </p:cNvSpPr>
          <p:nvPr/>
        </p:nvSpPr>
        <p:spPr bwMode="auto">
          <a:xfrm>
            <a:off x="4994275" y="489585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400" b="0">
                <a:solidFill>
                  <a:schemeClr val="tx1"/>
                </a:solidFill>
              </a:rPr>
              <a:t>18</a:t>
            </a:r>
          </a:p>
        </p:txBody>
      </p:sp>
      <p:sp>
        <p:nvSpPr>
          <p:cNvPr id="7180" name="Text Box 14"/>
          <p:cNvSpPr txBox="1">
            <a:spLocks noChangeArrowheads="1"/>
          </p:cNvSpPr>
          <p:nvPr/>
        </p:nvSpPr>
        <p:spPr bwMode="auto">
          <a:xfrm>
            <a:off x="4143372" y="3286124"/>
            <a:ext cx="214314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000" b="0" dirty="0">
                <a:solidFill>
                  <a:srgbClr val="555555"/>
                </a:solidFill>
              </a:rPr>
              <a:t>Number for which defeating can lead to accidents:</a:t>
            </a:r>
          </a:p>
        </p:txBody>
      </p:sp>
      <p:sp>
        <p:nvSpPr>
          <p:cNvPr id="144404" name="Text Box 20"/>
          <p:cNvSpPr txBox="1">
            <a:spLocks noChangeArrowheads="1"/>
          </p:cNvSpPr>
          <p:nvPr/>
        </p:nvSpPr>
        <p:spPr bwMode="auto">
          <a:xfrm>
            <a:off x="6215074" y="4786322"/>
            <a:ext cx="2714644" cy="707886"/>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defRPr/>
            </a:pPr>
            <a:r>
              <a:rPr lang="de-DE" altLang="de-DE" sz="2000" b="0" dirty="0">
                <a:solidFill>
                  <a:schemeClr val="tx1"/>
                </a:solidFill>
              </a:rPr>
              <a:t>One company in three tolerates defeating </a:t>
            </a:r>
          </a:p>
        </p:txBody>
      </p:sp>
      <p:sp>
        <p:nvSpPr>
          <p:cNvPr id="17" name="Rectangle 19"/>
          <p:cNvSpPr>
            <a:spLocks noChangeArrowheads="1"/>
          </p:cNvSpPr>
          <p:nvPr/>
        </p:nvSpPr>
        <p:spPr bwMode="auto">
          <a:xfrm>
            <a:off x="428596" y="2214554"/>
            <a:ext cx="8429684" cy="707886"/>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defRPr/>
            </a:pPr>
            <a:r>
              <a:rPr lang="de-DE" altLang="de-DE" sz="2000" b="0" dirty="0">
                <a:solidFill>
                  <a:schemeClr val="tx1"/>
                </a:solidFill>
              </a:rPr>
              <a:t>Experts estimate that a quarter of all occupational accidents are caused by the defeating of protective equipment</a:t>
            </a:r>
          </a:p>
        </p:txBody>
      </p:sp>
      <p:sp>
        <p:nvSpPr>
          <p:cNvPr id="7183" name="Text Box 21"/>
          <p:cNvSpPr txBox="1">
            <a:spLocks noChangeArrowheads="1"/>
          </p:cNvSpPr>
          <p:nvPr/>
        </p:nvSpPr>
        <p:spPr bwMode="auto">
          <a:xfrm>
            <a:off x="500034" y="1714488"/>
            <a:ext cx="26805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600" b="0" dirty="0">
                <a:solidFill>
                  <a:srgbClr val="555555"/>
                </a:solidFill>
              </a:rPr>
              <a:t>* Survey conducted in </a:t>
            </a:r>
            <a:r>
              <a:rPr lang="de-DE" altLang="de-DE" sz="1600" b="0" dirty="0" smtClean="0">
                <a:solidFill>
                  <a:srgbClr val="555555"/>
                </a:solidFill>
              </a:rPr>
              <a:t>2004/2005</a:t>
            </a:r>
            <a:endParaRPr lang="de-DE" altLang="de-DE" sz="1600" b="0" dirty="0">
              <a:solidFill>
                <a:srgbClr val="555555"/>
              </a:solidFill>
            </a:endParaRPr>
          </a:p>
        </p:txBody>
      </p:sp>
      <p:sp>
        <p:nvSpPr>
          <p:cNvPr id="7184"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0C2D5A7B-7F5F-4A8E-BEF2-9145975C9C0C}"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8195"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713938A5-61D3-4985-8727-93C527E3D085}" type="slidenum">
              <a:rPr lang="de-DE" altLang="de-DE" sz="1300" b="0" smtClean="0">
                <a:solidFill>
                  <a:schemeClr val="bg1"/>
                </a:solidFill>
              </a:rPr>
              <a:pPr/>
              <a:t>6</a:t>
            </a:fld>
            <a:endParaRPr lang="de-DE" altLang="de-DE" sz="1300" b="0" smtClean="0">
              <a:solidFill>
                <a:schemeClr val="bg1"/>
              </a:solidFill>
            </a:endParaRPr>
          </a:p>
        </p:txBody>
      </p:sp>
      <p:sp>
        <p:nvSpPr>
          <p:cNvPr id="8196" name="Rectangle 2"/>
          <p:cNvSpPr>
            <a:spLocks noGrp="1" noChangeArrowheads="1"/>
          </p:cNvSpPr>
          <p:nvPr>
            <p:ph type="title"/>
          </p:nvPr>
        </p:nvSpPr>
        <p:spPr>
          <a:xfrm>
            <a:off x="504825" y="1142984"/>
            <a:ext cx="8459788" cy="857256"/>
          </a:xfrm>
        </p:spPr>
        <p:txBody>
          <a:bodyPr/>
          <a:lstStyle/>
          <a:p>
            <a:pPr eaLnBrk="1" hangingPunct="1"/>
            <a:r>
              <a:rPr lang="de-DE" altLang="de-DE" dirty="0" err="1" smtClean="0"/>
              <a:t>Estimated</a:t>
            </a:r>
            <a:r>
              <a:rPr lang="de-DE" altLang="de-DE" dirty="0" smtClean="0"/>
              <a:t> </a:t>
            </a:r>
            <a:r>
              <a:rPr lang="de-DE" altLang="de-DE" dirty="0" err="1" smtClean="0"/>
              <a:t>number</a:t>
            </a:r>
            <a:r>
              <a:rPr lang="de-DE" altLang="de-DE" dirty="0" smtClean="0"/>
              <a:t> </a:t>
            </a:r>
            <a:r>
              <a:rPr lang="de-DE" altLang="de-DE" dirty="0" err="1" smtClean="0"/>
              <a:t>of</a:t>
            </a:r>
            <a:r>
              <a:rPr lang="de-DE" altLang="de-DE" dirty="0" smtClean="0"/>
              <a:t> </a:t>
            </a:r>
            <a:r>
              <a:rPr lang="de-DE" altLang="de-DE" dirty="0" err="1" smtClean="0"/>
              <a:t>accidents</a:t>
            </a:r>
            <a:r>
              <a:rPr lang="de-DE" altLang="de-DE" dirty="0" smtClean="0"/>
              <a:t> per </a:t>
            </a:r>
            <a:r>
              <a:rPr lang="de-DE" altLang="de-DE" dirty="0" err="1" smtClean="0"/>
              <a:t>year</a:t>
            </a:r>
            <a:r>
              <a:rPr lang="de-DE" altLang="de-DE" dirty="0" smtClean="0"/>
              <a:t> on </a:t>
            </a:r>
            <a:r>
              <a:rPr lang="de-DE" altLang="de-DE" dirty="0" err="1" smtClean="0"/>
              <a:t>stationary</a:t>
            </a:r>
            <a:r>
              <a:rPr lang="de-DE" altLang="de-DE" dirty="0" smtClean="0"/>
              <a:t> </a:t>
            </a:r>
            <a:r>
              <a:rPr lang="de-DE" altLang="de-DE" dirty="0" err="1" smtClean="0"/>
              <a:t>machines</a:t>
            </a:r>
            <a:endParaRPr lang="de-DE" altLang="de-DE" dirty="0" smtClean="0"/>
          </a:p>
        </p:txBody>
      </p:sp>
      <p:pic>
        <p:nvPicPr>
          <p:cNvPr id="8197"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08175"/>
            <a:ext cx="5832475"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feld 2"/>
          <p:cNvSpPr txBox="1">
            <a:spLocks noChangeArrowheads="1"/>
          </p:cNvSpPr>
          <p:nvPr/>
        </p:nvSpPr>
        <p:spPr bwMode="auto">
          <a:xfrm>
            <a:off x="6618288" y="4595813"/>
            <a:ext cx="221932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r"/>
            <a:r>
              <a:rPr lang="de-DE" altLang="de-DE" sz="2400">
                <a:solidFill>
                  <a:schemeClr val="tx1"/>
                </a:solidFill>
              </a:rPr>
              <a:t>Germany:</a:t>
            </a:r>
          </a:p>
          <a:p>
            <a:pPr algn="r"/>
            <a:endParaRPr lang="de-DE" altLang="de-DE" sz="1000" u="sng">
              <a:solidFill>
                <a:schemeClr val="tx1"/>
              </a:solidFill>
            </a:endParaRPr>
          </a:p>
          <a:p>
            <a:pPr algn="r"/>
            <a:r>
              <a:rPr lang="de-DE" altLang="de-DE" sz="2400" b="0">
                <a:solidFill>
                  <a:schemeClr val="tx1"/>
                </a:solidFill>
              </a:rPr>
              <a:t>10,000 accidents</a:t>
            </a:r>
          </a:p>
          <a:p>
            <a:pPr algn="r"/>
            <a:r>
              <a:rPr lang="de-DE" altLang="de-DE" sz="2400" b="0">
                <a:solidFill>
                  <a:schemeClr val="tx1"/>
                </a:solidFill>
              </a:rPr>
              <a:t>8 deaths</a:t>
            </a:r>
          </a:p>
        </p:txBody>
      </p:sp>
      <p:sp>
        <p:nvSpPr>
          <p:cNvPr id="8199" name="Textfeld 9"/>
          <p:cNvSpPr txBox="1">
            <a:spLocks noChangeArrowheads="1"/>
          </p:cNvSpPr>
          <p:nvPr/>
        </p:nvSpPr>
        <p:spPr bwMode="auto">
          <a:xfrm>
            <a:off x="4211638" y="6048375"/>
            <a:ext cx="1287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Michael Hüter</a:t>
            </a:r>
          </a:p>
        </p:txBody>
      </p:sp>
      <p:sp>
        <p:nvSpPr>
          <p:cNvPr id="8200"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BB1030E9-DF78-43E5-8E78-F9AEF7306032}"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ußzeilenplatzhalter 5"/>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9219" name="Foliennummernplatzhalter 6"/>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46AA4A85-4834-4DAB-A503-1C52F140BCC3}" type="slidenum">
              <a:rPr lang="de-DE" altLang="de-DE" sz="1300" b="0" smtClean="0">
                <a:solidFill>
                  <a:schemeClr val="bg1"/>
                </a:solidFill>
              </a:rPr>
              <a:pPr/>
              <a:t>7</a:t>
            </a:fld>
            <a:endParaRPr lang="de-DE" altLang="de-DE" sz="1300" b="0" smtClean="0">
              <a:solidFill>
                <a:schemeClr val="bg1"/>
              </a:solidFill>
            </a:endParaRPr>
          </a:p>
        </p:txBody>
      </p:sp>
      <p:sp>
        <p:nvSpPr>
          <p:cNvPr id="9220" name="Rectangle 2"/>
          <p:cNvSpPr>
            <a:spLocks noGrp="1" noChangeArrowheads="1"/>
          </p:cNvSpPr>
          <p:nvPr>
            <p:ph type="title"/>
          </p:nvPr>
        </p:nvSpPr>
        <p:spPr/>
        <p:txBody>
          <a:bodyPr/>
          <a:lstStyle/>
          <a:p>
            <a:pPr eaLnBrk="1" hangingPunct="1"/>
            <a:r>
              <a:rPr lang="de-DE" altLang="de-DE" smtClean="0"/>
              <a:t>Time and effort required for defeating</a:t>
            </a:r>
          </a:p>
        </p:txBody>
      </p:sp>
      <p:sp>
        <p:nvSpPr>
          <p:cNvPr id="9221" name="Freeform 8"/>
          <p:cNvSpPr>
            <a:spLocks/>
          </p:cNvSpPr>
          <p:nvPr/>
        </p:nvSpPr>
        <p:spPr bwMode="auto">
          <a:xfrm>
            <a:off x="7235825" y="1917700"/>
            <a:ext cx="1081088" cy="1800225"/>
          </a:xfrm>
          <a:custGeom>
            <a:avLst/>
            <a:gdLst>
              <a:gd name="T0" fmla="*/ 0 w 635"/>
              <a:gd name="T1" fmla="*/ 2147483647 h 1134"/>
              <a:gd name="T2" fmla="*/ 0 w 635"/>
              <a:gd name="T3" fmla="*/ 0 h 1134"/>
              <a:gd name="T4" fmla="*/ 2147483647 w 635"/>
              <a:gd name="T5" fmla="*/ 2147483647 h 1134"/>
              <a:gd name="T6" fmla="*/ 0 w 635"/>
              <a:gd name="T7" fmla="*/ 2147483647 h 11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 h="1134">
                <a:moveTo>
                  <a:pt x="0" y="1134"/>
                </a:moveTo>
                <a:lnTo>
                  <a:pt x="0" y="0"/>
                </a:lnTo>
                <a:lnTo>
                  <a:pt x="635" y="272"/>
                </a:lnTo>
                <a:lnTo>
                  <a:pt x="0" y="1134"/>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de-DE"/>
          </a:p>
        </p:txBody>
      </p:sp>
      <p:sp>
        <p:nvSpPr>
          <p:cNvPr id="9222" name="AutoShape 9"/>
          <p:cNvSpPr>
            <a:spLocks noChangeArrowheads="1"/>
          </p:cNvSpPr>
          <p:nvPr/>
        </p:nvSpPr>
        <p:spPr bwMode="auto">
          <a:xfrm>
            <a:off x="5795963" y="2349500"/>
            <a:ext cx="2879725" cy="26638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9" y="10800"/>
                </a:moveTo>
                <a:cubicBezTo>
                  <a:pt x="369" y="16561"/>
                  <a:pt x="5039" y="21231"/>
                  <a:pt x="10800" y="21231"/>
                </a:cubicBezTo>
                <a:cubicBezTo>
                  <a:pt x="16561" y="21231"/>
                  <a:pt x="21231" y="16561"/>
                  <a:pt x="21231" y="10800"/>
                </a:cubicBezTo>
                <a:cubicBezTo>
                  <a:pt x="21231" y="5039"/>
                  <a:pt x="16561" y="369"/>
                  <a:pt x="10800" y="369"/>
                </a:cubicBezTo>
                <a:cubicBezTo>
                  <a:pt x="5039" y="369"/>
                  <a:pt x="369" y="5039"/>
                  <a:pt x="369" y="10800"/>
                </a:cubicBezTo>
                <a:close/>
              </a:path>
            </a:pathLst>
          </a:cu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de-DE"/>
          </a:p>
        </p:txBody>
      </p:sp>
      <p:sp>
        <p:nvSpPr>
          <p:cNvPr id="9223" name="Oval 10"/>
          <p:cNvSpPr>
            <a:spLocks noChangeArrowheads="1"/>
          </p:cNvSpPr>
          <p:nvPr/>
        </p:nvSpPr>
        <p:spPr bwMode="auto">
          <a:xfrm>
            <a:off x="7162800" y="3644900"/>
            <a:ext cx="144463" cy="144463"/>
          </a:xfrm>
          <a:prstGeom prst="ellipse">
            <a:avLst/>
          </a:prstGeom>
          <a:solidFill>
            <a:schemeClr val="tx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endParaRPr lang="de-DE" altLang="de-DE"/>
          </a:p>
        </p:txBody>
      </p:sp>
      <p:sp>
        <p:nvSpPr>
          <p:cNvPr id="9224" name="Line 11"/>
          <p:cNvSpPr>
            <a:spLocks noChangeShapeType="1"/>
          </p:cNvSpPr>
          <p:nvPr/>
        </p:nvSpPr>
        <p:spPr bwMode="auto">
          <a:xfrm flipV="1">
            <a:off x="7235825" y="2709863"/>
            <a:ext cx="0" cy="10080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de-DE"/>
          </a:p>
        </p:txBody>
      </p:sp>
      <p:sp>
        <p:nvSpPr>
          <p:cNvPr id="9225" name="Line 12"/>
          <p:cNvSpPr>
            <a:spLocks noChangeShapeType="1"/>
          </p:cNvSpPr>
          <p:nvPr/>
        </p:nvSpPr>
        <p:spPr bwMode="auto">
          <a:xfrm flipV="1">
            <a:off x="7235825" y="2709863"/>
            <a:ext cx="792163" cy="10080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de-DE"/>
          </a:p>
        </p:txBody>
      </p:sp>
      <p:sp>
        <p:nvSpPr>
          <p:cNvPr id="9226" name="Text Box 13"/>
          <p:cNvSpPr txBox="1">
            <a:spLocks noChangeArrowheads="1"/>
          </p:cNvSpPr>
          <p:nvPr/>
        </p:nvSpPr>
        <p:spPr bwMode="auto">
          <a:xfrm>
            <a:off x="7288213" y="2393950"/>
            <a:ext cx="8114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a:r>
              <a:rPr lang="de-DE" altLang="de-DE" sz="2000" b="0" dirty="0" smtClean="0">
                <a:solidFill>
                  <a:schemeClr val="tx1"/>
                </a:solidFill>
              </a:rPr>
              <a:t>5 minutes</a:t>
            </a:r>
            <a:endParaRPr lang="de-DE" altLang="de-DE" sz="2000" b="0" dirty="0">
              <a:solidFill>
                <a:schemeClr val="tx1"/>
              </a:solidFill>
            </a:endParaRPr>
          </a:p>
        </p:txBody>
      </p:sp>
      <p:sp>
        <p:nvSpPr>
          <p:cNvPr id="9227" name="Rectangle 14"/>
          <p:cNvSpPr>
            <a:spLocks noGrp="1" noChangeArrowheads="1"/>
          </p:cNvSpPr>
          <p:nvPr>
            <p:ph type="body" sz="half" idx="1"/>
          </p:nvPr>
        </p:nvSpPr>
        <p:spPr>
          <a:xfrm>
            <a:off x="504825" y="2057400"/>
            <a:ext cx="4019550" cy="3385542"/>
          </a:xfrm>
        </p:spPr>
        <p:txBody>
          <a:bodyPr/>
          <a:lstStyle/>
          <a:p>
            <a:pPr eaLnBrk="1" hangingPunct="1"/>
            <a:r>
              <a:rPr lang="de-DE" altLang="de-DE" sz="2000" dirty="0" smtClean="0"/>
              <a:t>In 75% of cases, defeating requires no major effort, such as purchase/fabrication of a tool </a:t>
            </a:r>
          </a:p>
          <a:p>
            <a:pPr eaLnBrk="1" hangingPunct="1"/>
            <a:endParaRPr lang="de-DE" altLang="de-DE" sz="2000" dirty="0" smtClean="0"/>
          </a:p>
          <a:p>
            <a:pPr eaLnBrk="1" hangingPunct="1"/>
            <a:r>
              <a:rPr lang="de-DE" altLang="de-DE" sz="2000" dirty="0" smtClean="0"/>
              <a:t>In 60% of cases, defeating requires no more than 5 minutes</a:t>
            </a:r>
          </a:p>
          <a:p>
            <a:pPr eaLnBrk="1" hangingPunct="1"/>
            <a:endParaRPr lang="de-DE" altLang="de-DE" sz="2000" dirty="0" smtClean="0"/>
          </a:p>
          <a:p>
            <a:pPr eaLnBrk="1" hangingPunct="1"/>
            <a:r>
              <a:rPr lang="de-DE" altLang="de-DE" sz="2000" dirty="0" smtClean="0"/>
              <a:t>It can be reverted quickly in 90% of cases</a:t>
            </a:r>
          </a:p>
          <a:p>
            <a:pPr eaLnBrk="1" hangingPunct="1"/>
            <a:endParaRPr lang="de-DE" altLang="de-DE" sz="2000" dirty="0" smtClean="0"/>
          </a:p>
        </p:txBody>
      </p:sp>
      <p:sp>
        <p:nvSpPr>
          <p:cNvPr id="9228"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525DCC92-DA3C-4818-850F-0B69D2D38A78}"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ußzeilenplatzhalter 5"/>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10243" name="Foliennummernplatzhalter 6"/>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F11D722D-ADFE-4A91-ABC2-E1B5A3987443}" type="slidenum">
              <a:rPr lang="de-DE" altLang="de-DE" sz="1300" b="0" smtClean="0">
                <a:solidFill>
                  <a:schemeClr val="bg1"/>
                </a:solidFill>
              </a:rPr>
              <a:pPr/>
              <a:t>8</a:t>
            </a:fld>
            <a:endParaRPr lang="de-DE" altLang="de-DE" sz="1300" b="0" smtClean="0">
              <a:solidFill>
                <a:schemeClr val="bg1"/>
              </a:solidFill>
            </a:endParaRPr>
          </a:p>
        </p:txBody>
      </p:sp>
      <p:pic>
        <p:nvPicPr>
          <p:cNvPr id="10244" name="Picture 16" descr="Bearbeitungszent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276475"/>
            <a:ext cx="3306763"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2"/>
          <p:cNvSpPr>
            <a:spLocks noGrp="1" noChangeArrowheads="1"/>
          </p:cNvSpPr>
          <p:nvPr>
            <p:ph type="title"/>
          </p:nvPr>
        </p:nvSpPr>
        <p:spPr/>
        <p:txBody>
          <a:bodyPr/>
          <a:lstStyle/>
          <a:p>
            <a:pPr eaLnBrk="1" hangingPunct="1"/>
            <a:r>
              <a:rPr lang="de-DE" altLang="de-DE" smtClean="0"/>
              <a:t>In what operating modes does defeating occur? </a:t>
            </a:r>
          </a:p>
        </p:txBody>
      </p:sp>
      <p:sp>
        <p:nvSpPr>
          <p:cNvPr id="10246" name="Text Box 14"/>
          <p:cNvSpPr txBox="1">
            <a:spLocks noChangeArrowheads="1"/>
          </p:cNvSpPr>
          <p:nvPr/>
        </p:nvSpPr>
        <p:spPr bwMode="auto">
          <a:xfrm>
            <a:off x="5364163" y="5046663"/>
            <a:ext cx="2527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2000" b="0">
                <a:solidFill>
                  <a:srgbClr val="555555"/>
                </a:solidFill>
              </a:rPr>
              <a:t>Frequently subject to defeating: </a:t>
            </a:r>
          </a:p>
          <a:p>
            <a:r>
              <a:rPr lang="de-DE" altLang="de-DE" sz="2000" b="0">
                <a:solidFill>
                  <a:srgbClr val="555555"/>
                </a:solidFill>
              </a:rPr>
              <a:t>machining centres</a:t>
            </a:r>
            <a:endParaRPr lang="de-DE" altLang="de-DE" sz="1600">
              <a:solidFill>
                <a:srgbClr val="D40F14"/>
              </a:solidFill>
            </a:endParaRPr>
          </a:p>
        </p:txBody>
      </p:sp>
      <p:sp>
        <p:nvSpPr>
          <p:cNvPr id="10247" name="Rectangle 15"/>
          <p:cNvSpPr>
            <a:spLocks noGrp="1" noChangeArrowheads="1"/>
          </p:cNvSpPr>
          <p:nvPr>
            <p:ph type="body" sz="half" idx="1"/>
          </p:nvPr>
        </p:nvSpPr>
        <p:spPr>
          <a:xfrm>
            <a:off x="504825" y="2057400"/>
            <a:ext cx="4019550" cy="3200400"/>
          </a:xfrm>
        </p:spPr>
        <p:txBody>
          <a:bodyPr/>
          <a:lstStyle/>
          <a:p>
            <a:pPr eaLnBrk="1" hangingPunct="1"/>
            <a:r>
              <a:rPr lang="de-DE" altLang="de-DE" sz="2000" smtClean="0"/>
              <a:t>50% of cases occur in automatic mode, including adjustment, fault clearance, material feed</a:t>
            </a:r>
          </a:p>
          <a:p>
            <a:pPr eaLnBrk="1" hangingPunct="1"/>
            <a:endParaRPr lang="de-DE" altLang="de-DE" sz="2000" smtClean="0"/>
          </a:p>
          <a:p>
            <a:pPr eaLnBrk="1" hangingPunct="1"/>
            <a:r>
              <a:rPr lang="de-DE" altLang="de-DE" sz="2000" smtClean="0"/>
              <a:t>40% of cases occur in special operating modes: setup, programming and test operation, conversion, tooling, tool changing</a:t>
            </a:r>
          </a:p>
        </p:txBody>
      </p:sp>
      <p:sp>
        <p:nvSpPr>
          <p:cNvPr id="10248" name="Textfeld 9"/>
          <p:cNvSpPr txBox="1">
            <a:spLocks noChangeArrowheads="1"/>
          </p:cNvSpPr>
          <p:nvPr/>
        </p:nvSpPr>
        <p:spPr bwMode="auto">
          <a:xfrm>
            <a:off x="7612063" y="4797425"/>
            <a:ext cx="1281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Lüken/HVBG</a:t>
            </a:r>
          </a:p>
        </p:txBody>
      </p:sp>
      <p:sp>
        <p:nvSpPr>
          <p:cNvPr id="10249"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F7C57832-6AC4-4389-A932-32855D58335A}"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ußzeilenplatzhalter 5"/>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Preventing defeating, Module 1: General introduction</a:t>
            </a:r>
          </a:p>
        </p:txBody>
      </p:sp>
      <p:sp>
        <p:nvSpPr>
          <p:cNvPr id="11267" name="Foliennummernplatzhalter 6"/>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Page </a:t>
            </a:r>
            <a:fld id="{64138A70-A86F-4573-9F1A-9A3264F17976}" type="slidenum">
              <a:rPr lang="de-DE" altLang="de-DE" sz="1300" b="0" smtClean="0">
                <a:solidFill>
                  <a:schemeClr val="bg1"/>
                </a:solidFill>
              </a:rPr>
              <a:pPr/>
              <a:t>9</a:t>
            </a:fld>
            <a:endParaRPr lang="de-DE" altLang="de-DE" sz="1300" b="0" smtClean="0">
              <a:solidFill>
                <a:schemeClr val="bg1"/>
              </a:solidFill>
            </a:endParaRPr>
          </a:p>
        </p:txBody>
      </p:sp>
      <p:sp>
        <p:nvSpPr>
          <p:cNvPr id="11268" name="Rectangle 2"/>
          <p:cNvSpPr>
            <a:spLocks noGrp="1" noChangeArrowheads="1"/>
          </p:cNvSpPr>
          <p:nvPr>
            <p:ph type="title"/>
          </p:nvPr>
        </p:nvSpPr>
        <p:spPr/>
        <p:txBody>
          <a:bodyPr/>
          <a:lstStyle/>
          <a:p>
            <a:pPr eaLnBrk="1" hangingPunct="1"/>
            <a:r>
              <a:rPr lang="de-DE" altLang="de-DE" smtClean="0"/>
              <a:t>Reasons for defeating</a:t>
            </a:r>
          </a:p>
        </p:txBody>
      </p:sp>
      <p:sp>
        <p:nvSpPr>
          <p:cNvPr id="11269" name="Text Box 8"/>
          <p:cNvSpPr txBox="1">
            <a:spLocks noChangeArrowheads="1"/>
          </p:cNvSpPr>
          <p:nvPr/>
        </p:nvSpPr>
        <p:spPr bwMode="auto">
          <a:xfrm>
            <a:off x="285720" y="2214554"/>
            <a:ext cx="4168778" cy="38164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r">
              <a:lnSpc>
                <a:spcPct val="110000"/>
              </a:lnSpc>
            </a:pPr>
            <a:r>
              <a:rPr lang="de-DE" altLang="de-DE" sz="2000" b="0" dirty="0">
                <a:solidFill>
                  <a:srgbClr val="555555"/>
                </a:solidFill>
              </a:rPr>
              <a:t>Convenience</a:t>
            </a:r>
          </a:p>
          <a:p>
            <a:pPr algn="r">
              <a:lnSpc>
                <a:spcPct val="110000"/>
              </a:lnSpc>
            </a:pPr>
            <a:r>
              <a:rPr lang="de-DE" altLang="de-DE" sz="2000" b="0" dirty="0" err="1">
                <a:solidFill>
                  <a:srgbClr val="555555"/>
                </a:solidFill>
              </a:rPr>
              <a:t>Simplification</a:t>
            </a:r>
            <a:r>
              <a:rPr lang="de-DE" altLang="de-DE" sz="2000" b="0" dirty="0">
                <a:solidFill>
                  <a:srgbClr val="555555"/>
                </a:solidFill>
              </a:rPr>
              <a:t> </a:t>
            </a:r>
            <a:r>
              <a:rPr lang="de-DE" altLang="de-DE" sz="2000" b="0" dirty="0" err="1">
                <a:solidFill>
                  <a:srgbClr val="555555"/>
                </a:solidFill>
              </a:rPr>
              <a:t>of</a:t>
            </a:r>
            <a:r>
              <a:rPr lang="de-DE" altLang="de-DE" sz="2000" b="0" dirty="0">
                <a:solidFill>
                  <a:srgbClr val="555555"/>
                </a:solidFill>
              </a:rPr>
              <a:t> </a:t>
            </a:r>
            <a:r>
              <a:rPr lang="de-DE" altLang="de-DE" sz="2000" b="0" dirty="0" err="1">
                <a:solidFill>
                  <a:srgbClr val="555555"/>
                </a:solidFill>
              </a:rPr>
              <a:t>work</a:t>
            </a:r>
            <a:endParaRPr lang="de-DE" altLang="de-DE" sz="2000" b="0" dirty="0">
              <a:solidFill>
                <a:srgbClr val="555555"/>
              </a:solidFill>
            </a:endParaRPr>
          </a:p>
          <a:p>
            <a:pPr algn="r">
              <a:lnSpc>
                <a:spcPct val="110000"/>
              </a:lnSpc>
            </a:pPr>
            <a:r>
              <a:rPr lang="de-DE" altLang="de-DE" sz="2000" b="0" dirty="0" err="1">
                <a:solidFill>
                  <a:srgbClr val="555555"/>
                </a:solidFill>
              </a:rPr>
              <a:t>Faster</a:t>
            </a:r>
            <a:r>
              <a:rPr lang="de-DE" altLang="de-DE" sz="2000" b="0" dirty="0">
                <a:solidFill>
                  <a:srgbClr val="555555"/>
                </a:solidFill>
              </a:rPr>
              <a:t> </a:t>
            </a:r>
            <a:r>
              <a:rPr lang="de-DE" altLang="de-DE" sz="2000" b="0" dirty="0" err="1">
                <a:solidFill>
                  <a:srgbClr val="555555"/>
                </a:solidFill>
              </a:rPr>
              <a:t>working</a:t>
            </a:r>
            <a:r>
              <a:rPr lang="de-DE" altLang="de-DE" sz="2000" b="0" dirty="0">
                <a:solidFill>
                  <a:srgbClr val="555555"/>
                </a:solidFill>
              </a:rPr>
              <a:t> </a:t>
            </a:r>
          </a:p>
          <a:p>
            <a:pPr algn="r">
              <a:lnSpc>
                <a:spcPct val="110000"/>
              </a:lnSpc>
            </a:pPr>
            <a:r>
              <a:rPr lang="de-DE" altLang="de-DE" sz="2000" b="0" dirty="0" err="1">
                <a:solidFill>
                  <a:srgbClr val="555555"/>
                </a:solidFill>
              </a:rPr>
              <a:t>Increasing</a:t>
            </a:r>
            <a:r>
              <a:rPr lang="de-DE" altLang="de-DE" sz="2000" b="0" dirty="0">
                <a:solidFill>
                  <a:srgbClr val="555555"/>
                </a:solidFill>
              </a:rPr>
              <a:t> </a:t>
            </a:r>
            <a:r>
              <a:rPr lang="de-DE" altLang="de-DE" sz="2000" b="0" dirty="0" err="1">
                <a:solidFill>
                  <a:srgbClr val="555555"/>
                </a:solidFill>
              </a:rPr>
              <a:t>productivity</a:t>
            </a:r>
            <a:endParaRPr lang="de-DE" altLang="de-DE" sz="2000" b="0" dirty="0">
              <a:solidFill>
                <a:srgbClr val="555555"/>
              </a:solidFill>
            </a:endParaRPr>
          </a:p>
          <a:p>
            <a:pPr algn="r">
              <a:lnSpc>
                <a:spcPct val="110000"/>
              </a:lnSpc>
            </a:pPr>
            <a:r>
              <a:rPr lang="de-DE" altLang="de-DE" sz="2000" b="0" dirty="0">
                <a:solidFill>
                  <a:srgbClr val="555555"/>
                </a:solidFill>
              </a:rPr>
              <a:t>Time/</a:t>
            </a:r>
            <a:r>
              <a:rPr lang="de-DE" altLang="de-DE" sz="2000" b="0" dirty="0" err="1">
                <a:solidFill>
                  <a:srgbClr val="555555"/>
                </a:solidFill>
              </a:rPr>
              <a:t>performance</a:t>
            </a:r>
            <a:r>
              <a:rPr lang="de-DE" altLang="de-DE" sz="2000" b="0" dirty="0">
                <a:solidFill>
                  <a:srgbClr val="555555"/>
                </a:solidFill>
              </a:rPr>
              <a:t> </a:t>
            </a:r>
            <a:r>
              <a:rPr lang="de-DE" altLang="de-DE" sz="2000" b="0" dirty="0" err="1">
                <a:solidFill>
                  <a:srgbClr val="555555"/>
                </a:solidFill>
              </a:rPr>
              <a:t>pressure</a:t>
            </a:r>
            <a:endParaRPr lang="de-DE" altLang="de-DE" sz="2000" b="0" dirty="0">
              <a:solidFill>
                <a:srgbClr val="555555"/>
              </a:solidFill>
            </a:endParaRPr>
          </a:p>
          <a:p>
            <a:pPr algn="r">
              <a:lnSpc>
                <a:spcPct val="110000"/>
              </a:lnSpc>
            </a:pPr>
            <a:r>
              <a:rPr lang="de-DE" altLang="de-DE" sz="2000" b="0" dirty="0">
                <a:solidFill>
                  <a:srgbClr val="555555"/>
                </a:solidFill>
              </a:rPr>
              <a:t>Poor </a:t>
            </a:r>
            <a:r>
              <a:rPr lang="de-DE" altLang="de-DE" sz="2000" b="0" dirty="0" err="1">
                <a:solidFill>
                  <a:srgbClr val="555555"/>
                </a:solidFill>
              </a:rPr>
              <a:t>ergonomics</a:t>
            </a:r>
            <a:endParaRPr lang="de-DE" altLang="de-DE" sz="2000" b="0" dirty="0">
              <a:solidFill>
                <a:srgbClr val="555555"/>
              </a:solidFill>
            </a:endParaRPr>
          </a:p>
          <a:p>
            <a:pPr algn="r">
              <a:lnSpc>
                <a:spcPct val="110000"/>
              </a:lnSpc>
            </a:pPr>
            <a:r>
              <a:rPr lang="de-DE" altLang="de-DE" sz="2000" b="0" dirty="0" err="1">
                <a:solidFill>
                  <a:srgbClr val="555555"/>
                </a:solidFill>
              </a:rPr>
              <a:t>Facilitation</a:t>
            </a:r>
            <a:r>
              <a:rPr lang="de-DE" altLang="de-DE" sz="2000" b="0" dirty="0">
                <a:solidFill>
                  <a:srgbClr val="555555"/>
                </a:solidFill>
              </a:rPr>
              <a:t> </a:t>
            </a:r>
            <a:r>
              <a:rPr lang="de-DE" altLang="de-DE" sz="2000" b="0" dirty="0" err="1">
                <a:solidFill>
                  <a:srgbClr val="555555"/>
                </a:solidFill>
              </a:rPr>
              <a:t>of</a:t>
            </a:r>
            <a:r>
              <a:rPr lang="de-DE" altLang="de-DE" sz="2000" b="0" dirty="0">
                <a:solidFill>
                  <a:srgbClr val="555555"/>
                </a:solidFill>
              </a:rPr>
              <a:t> </a:t>
            </a:r>
            <a:r>
              <a:rPr lang="de-DE" altLang="de-DE" sz="2000" b="0" dirty="0" err="1">
                <a:solidFill>
                  <a:srgbClr val="555555"/>
                </a:solidFill>
              </a:rPr>
              <a:t>operating</a:t>
            </a:r>
            <a:r>
              <a:rPr lang="de-DE" altLang="de-DE" sz="2000" b="0" dirty="0">
                <a:solidFill>
                  <a:srgbClr val="555555"/>
                </a:solidFill>
              </a:rPr>
              <a:t> </a:t>
            </a:r>
            <a:r>
              <a:rPr lang="de-DE" altLang="de-DE" sz="2000" b="0" dirty="0" err="1">
                <a:solidFill>
                  <a:srgbClr val="555555"/>
                </a:solidFill>
              </a:rPr>
              <a:t>modes</a:t>
            </a:r>
            <a:endParaRPr lang="de-DE" altLang="de-DE" sz="2000" b="0" dirty="0">
              <a:solidFill>
                <a:srgbClr val="555555"/>
              </a:solidFill>
            </a:endParaRPr>
          </a:p>
          <a:p>
            <a:pPr algn="r">
              <a:lnSpc>
                <a:spcPct val="110000"/>
              </a:lnSpc>
            </a:pPr>
            <a:r>
              <a:rPr lang="de-DE" altLang="de-DE" sz="2000" b="0" dirty="0" err="1">
                <a:solidFill>
                  <a:srgbClr val="555555"/>
                </a:solidFill>
              </a:rPr>
              <a:t>Ignorance</a:t>
            </a:r>
            <a:r>
              <a:rPr lang="de-DE" altLang="de-DE" sz="2000" b="0" dirty="0">
                <a:solidFill>
                  <a:srgbClr val="555555"/>
                </a:solidFill>
              </a:rPr>
              <a:t>/</a:t>
            </a:r>
            <a:r>
              <a:rPr lang="de-DE" altLang="de-DE" sz="2000" b="0" dirty="0" err="1">
                <a:solidFill>
                  <a:srgbClr val="555555"/>
                </a:solidFill>
              </a:rPr>
              <a:t>underestimation</a:t>
            </a:r>
            <a:r>
              <a:rPr lang="de-DE" altLang="de-DE" sz="2000" b="0" dirty="0">
                <a:solidFill>
                  <a:srgbClr val="555555"/>
                </a:solidFill>
              </a:rPr>
              <a:t> </a:t>
            </a:r>
            <a:r>
              <a:rPr lang="de-DE" altLang="de-DE" sz="2000" b="0" dirty="0" err="1">
                <a:solidFill>
                  <a:srgbClr val="555555"/>
                </a:solidFill>
              </a:rPr>
              <a:t>of</a:t>
            </a:r>
            <a:r>
              <a:rPr lang="de-DE" altLang="de-DE" sz="2000" b="0" dirty="0">
                <a:solidFill>
                  <a:srgbClr val="555555"/>
                </a:solidFill>
              </a:rPr>
              <a:t> </a:t>
            </a:r>
            <a:r>
              <a:rPr lang="de-DE" altLang="de-DE" sz="2000" b="0" dirty="0" err="1">
                <a:solidFill>
                  <a:srgbClr val="555555"/>
                </a:solidFill>
              </a:rPr>
              <a:t>risks</a:t>
            </a:r>
            <a:endParaRPr lang="de-DE" altLang="de-DE" sz="2000" b="0" dirty="0">
              <a:solidFill>
                <a:srgbClr val="555555"/>
              </a:solidFill>
            </a:endParaRPr>
          </a:p>
          <a:p>
            <a:pPr algn="r">
              <a:lnSpc>
                <a:spcPct val="110000"/>
              </a:lnSpc>
            </a:pPr>
            <a:r>
              <a:rPr lang="de-DE" altLang="de-DE" sz="2000" b="0" dirty="0" err="1">
                <a:solidFill>
                  <a:srgbClr val="555555"/>
                </a:solidFill>
              </a:rPr>
              <a:t>Ignorance</a:t>
            </a:r>
            <a:r>
              <a:rPr lang="de-DE" altLang="de-DE" sz="2000" b="0" dirty="0">
                <a:solidFill>
                  <a:srgbClr val="555555"/>
                </a:solidFill>
              </a:rPr>
              <a:t> </a:t>
            </a:r>
            <a:r>
              <a:rPr lang="de-DE" altLang="de-DE" sz="2000" b="0" dirty="0" err="1">
                <a:solidFill>
                  <a:srgbClr val="555555"/>
                </a:solidFill>
              </a:rPr>
              <a:t>of</a:t>
            </a:r>
            <a:r>
              <a:rPr lang="de-DE" altLang="de-DE" sz="2000" b="0" dirty="0">
                <a:solidFill>
                  <a:srgbClr val="555555"/>
                </a:solidFill>
              </a:rPr>
              <a:t> </a:t>
            </a:r>
            <a:r>
              <a:rPr lang="de-DE" altLang="de-DE" sz="2000" b="0" dirty="0" err="1">
                <a:solidFill>
                  <a:srgbClr val="555555"/>
                </a:solidFill>
              </a:rPr>
              <a:t>hazards</a:t>
            </a:r>
            <a:endParaRPr lang="de-DE" altLang="de-DE" sz="2000" b="0" dirty="0">
              <a:solidFill>
                <a:srgbClr val="555555"/>
              </a:solidFill>
            </a:endParaRPr>
          </a:p>
          <a:p>
            <a:pPr algn="r">
              <a:lnSpc>
                <a:spcPct val="110000"/>
              </a:lnSpc>
            </a:pPr>
            <a:r>
              <a:rPr lang="de-DE" altLang="de-DE" sz="2000" b="0" dirty="0" err="1">
                <a:solidFill>
                  <a:srgbClr val="555555"/>
                </a:solidFill>
              </a:rPr>
              <a:t>Organizational</a:t>
            </a:r>
            <a:r>
              <a:rPr lang="de-DE" altLang="de-DE" sz="2000" b="0" dirty="0">
                <a:solidFill>
                  <a:srgbClr val="555555"/>
                </a:solidFill>
              </a:rPr>
              <a:t> </a:t>
            </a:r>
            <a:r>
              <a:rPr lang="de-DE" altLang="de-DE" sz="2000" b="0" dirty="0" err="1">
                <a:solidFill>
                  <a:srgbClr val="555555"/>
                </a:solidFill>
              </a:rPr>
              <a:t>obstructions</a:t>
            </a:r>
            <a:endParaRPr lang="de-DE" altLang="de-DE" sz="2000" b="0" dirty="0">
              <a:solidFill>
                <a:srgbClr val="555555"/>
              </a:solidFill>
            </a:endParaRPr>
          </a:p>
          <a:p>
            <a:pPr algn="r">
              <a:lnSpc>
                <a:spcPct val="110000"/>
              </a:lnSpc>
            </a:pPr>
            <a:r>
              <a:rPr lang="de-DE" altLang="de-DE" sz="2000" b="0" dirty="0">
                <a:solidFill>
                  <a:srgbClr val="555555"/>
                </a:solidFill>
              </a:rPr>
              <a:t>Other</a:t>
            </a:r>
          </a:p>
        </p:txBody>
      </p:sp>
      <p:pic>
        <p:nvPicPr>
          <p:cNvPr id="11270" name="Picture 2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l="42073"/>
          <a:stretch>
            <a:fillRect/>
          </a:stretch>
        </p:blipFill>
        <p:spPr>
          <a:xfrm>
            <a:off x="4643438" y="1700213"/>
            <a:ext cx="3744912"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1" name="Rectangle 21"/>
          <p:cNvSpPr>
            <a:spLocks noChangeArrowheads="1"/>
          </p:cNvSpPr>
          <p:nvPr/>
        </p:nvSpPr>
        <p:spPr bwMode="auto">
          <a:xfrm>
            <a:off x="4572000" y="6048375"/>
            <a:ext cx="3802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400" b="0">
                <a:solidFill>
                  <a:srgbClr val="555555"/>
                </a:solidFill>
              </a:rPr>
              <a:t>940 respondents; multiple reasons possible</a:t>
            </a:r>
          </a:p>
        </p:txBody>
      </p:sp>
      <p:sp>
        <p:nvSpPr>
          <p:cNvPr id="11272"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644D63F0-6011-4656-873B-9CCD5EB9E5D9}"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_Standard-DGUV">
  <a:themeElements>
    <a:clrScheme name="_Standard-DGUV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fontScheme name="_Standard-DGUV">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defRPr>
        </a:defPPr>
      </a:lstStyle>
    </a:lnDef>
  </a:objectDefaults>
  <a:extraClrSchemeLst>
    <a:extraClrScheme>
      <a:clrScheme name="_Standard-DGU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_Standard-DGU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_Standard-DGU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_Standard-DGU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_Standard-DGU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_Standard-DGU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_Standard-DGUV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_Standard-DGU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_Standard-DGU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_Standard-DGU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_Standard-DGU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_Standard-DGU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_Standard-DGUV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_Standard-DGUV</Template>
  <TotalTime>0</TotalTime>
  <Words>4438</Words>
  <Application>Microsoft Office PowerPoint</Application>
  <PresentationFormat>Bildschirmpräsentation (4:3)</PresentationFormat>
  <Paragraphs>393</Paragraphs>
  <Slides>28</Slides>
  <Notes>27</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28</vt:i4>
      </vt:variant>
    </vt:vector>
  </HeadingPairs>
  <TitlesOfParts>
    <vt:vector size="30" baseType="lpstr">
      <vt:lpstr>_Standard-DGUV</vt:lpstr>
      <vt:lpstr>Photo Editor-Foto</vt:lpstr>
      <vt:lpstr>Preventing defeating of protective devices on machinery </vt:lpstr>
      <vt:lpstr>Definition of defeating </vt:lpstr>
      <vt:lpstr>Examples of protective devices that have been defeated </vt:lpstr>
      <vt:lpstr>HVBG Report: Defeating of protective equipment</vt:lpstr>
      <vt:lpstr>Estimation of defeating in Germany *</vt:lpstr>
      <vt:lpstr>Estimated number of accidents per year on stationary machines</vt:lpstr>
      <vt:lpstr>Time and effort required for defeating</vt:lpstr>
      <vt:lpstr>In what operating modes does defeating occur? </vt:lpstr>
      <vt:lpstr>Reasons for defeating</vt:lpstr>
      <vt:lpstr>PowerPoint-Präsentation</vt:lpstr>
      <vt:lpstr>Machines presenting an incentive for defeating: examples</vt:lpstr>
      <vt:lpstr>Surface winder without incentive for defeating</vt:lpstr>
      <vt:lpstr>Detection of protective devices that have been defeated Examples</vt:lpstr>
      <vt:lpstr>Detection of protective devices that have been defeated Examples</vt:lpstr>
      <vt:lpstr>Measures taken by the labour inspector</vt:lpstr>
      <vt:lpstr>Pooling of experience between participants</vt:lpstr>
      <vt:lpstr>Legal situation</vt:lpstr>
      <vt:lpstr>Legal situation of the machine manufacturer</vt:lpstr>
      <vt:lpstr>Legal situation of the machine operator</vt:lpstr>
      <vt:lpstr>Accident at Hero-Glas</vt:lpstr>
      <vt:lpstr>PowerPoint-Präsentation</vt:lpstr>
      <vt:lpstr>Break the vicious circle.</vt:lpstr>
      <vt:lpstr>Break the vicious circle.</vt:lpstr>
      <vt:lpstr>PowerPoint-Präsentation</vt:lpstr>
      <vt:lpstr>PowerPoint-Präsentation</vt:lpstr>
      <vt:lpstr>PowerPoint-Präsentation</vt:lpstr>
      <vt:lpstr>PowerPoint-Präsentation</vt:lpstr>
      <vt:lpstr>PowerPoint-Präsentation</vt:lpstr>
    </vt:vector>
  </TitlesOfParts>
  <Company>DGUV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Huelke</dc:creator>
  <cp:lastModifiedBy>Apfeld Ralf</cp:lastModifiedBy>
  <cp:revision>154</cp:revision>
  <dcterms:created xsi:type="dcterms:W3CDTF">2011-09-08T08:24:01Z</dcterms:created>
  <dcterms:modified xsi:type="dcterms:W3CDTF">2016-03-30T14:20:16Z</dcterms:modified>
</cp:coreProperties>
</file>