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sldIdLst>
    <p:sldId id="273" r:id="rId2"/>
    <p:sldId id="314" r:id="rId3"/>
    <p:sldId id="322" r:id="rId4"/>
    <p:sldId id="315" r:id="rId5"/>
    <p:sldId id="316" r:id="rId6"/>
    <p:sldId id="276" r:id="rId7"/>
    <p:sldId id="317" r:id="rId8"/>
    <p:sldId id="318" r:id="rId9"/>
    <p:sldId id="319" r:id="rId10"/>
    <p:sldId id="320" r:id="rId11"/>
    <p:sldId id="321" r:id="rId12"/>
    <p:sldId id="283" r:id="rId13"/>
    <p:sldId id="261" r:id="rId14"/>
    <p:sldId id="305" r:id="rId15"/>
    <p:sldId id="263" r:id="rId16"/>
    <p:sldId id="323" r:id="rId17"/>
  </p:sldIdLst>
  <p:sldSz cx="9144000" cy="6858000" type="screen4x3"/>
  <p:notesSz cx="6858000" cy="9144000"/>
  <p:defaultTextStyle>
    <a:defPPr>
      <a:defRPr lang="de-DE"/>
    </a:defPPr>
    <a:lvl1pPr algn="l" rtl="0" fontAlgn="base">
      <a:spcBef>
        <a:spcPct val="0"/>
      </a:spcBef>
      <a:spcAft>
        <a:spcPct val="0"/>
      </a:spcAft>
      <a:defRPr sz="2600" b="1" kern="1200">
        <a:solidFill>
          <a:srgbClr val="004994"/>
        </a:solidFill>
        <a:latin typeface="Arial" charset="0"/>
        <a:ea typeface="+mn-ea"/>
        <a:cs typeface="+mn-cs"/>
      </a:defRPr>
    </a:lvl1pPr>
    <a:lvl2pPr marL="457200" algn="l" rtl="0" fontAlgn="base">
      <a:spcBef>
        <a:spcPct val="0"/>
      </a:spcBef>
      <a:spcAft>
        <a:spcPct val="0"/>
      </a:spcAft>
      <a:defRPr sz="2600" b="1" kern="1200">
        <a:solidFill>
          <a:srgbClr val="004994"/>
        </a:solidFill>
        <a:latin typeface="Arial" charset="0"/>
        <a:ea typeface="+mn-ea"/>
        <a:cs typeface="+mn-cs"/>
      </a:defRPr>
    </a:lvl2pPr>
    <a:lvl3pPr marL="914400" algn="l" rtl="0" fontAlgn="base">
      <a:spcBef>
        <a:spcPct val="0"/>
      </a:spcBef>
      <a:spcAft>
        <a:spcPct val="0"/>
      </a:spcAft>
      <a:defRPr sz="2600" b="1" kern="1200">
        <a:solidFill>
          <a:srgbClr val="004994"/>
        </a:solidFill>
        <a:latin typeface="Arial" charset="0"/>
        <a:ea typeface="+mn-ea"/>
        <a:cs typeface="+mn-cs"/>
      </a:defRPr>
    </a:lvl3pPr>
    <a:lvl4pPr marL="1371600" algn="l" rtl="0" fontAlgn="base">
      <a:spcBef>
        <a:spcPct val="0"/>
      </a:spcBef>
      <a:spcAft>
        <a:spcPct val="0"/>
      </a:spcAft>
      <a:defRPr sz="2600" b="1" kern="1200">
        <a:solidFill>
          <a:srgbClr val="004994"/>
        </a:solidFill>
        <a:latin typeface="Arial" charset="0"/>
        <a:ea typeface="+mn-ea"/>
        <a:cs typeface="+mn-cs"/>
      </a:defRPr>
    </a:lvl4pPr>
    <a:lvl5pPr marL="1828800" algn="l" rtl="0" fontAlgn="base">
      <a:spcBef>
        <a:spcPct val="0"/>
      </a:spcBef>
      <a:spcAft>
        <a:spcPct val="0"/>
      </a:spcAft>
      <a:defRPr sz="2600" b="1" kern="1200">
        <a:solidFill>
          <a:srgbClr val="004994"/>
        </a:solidFill>
        <a:latin typeface="Arial" charset="0"/>
        <a:ea typeface="+mn-ea"/>
        <a:cs typeface="+mn-cs"/>
      </a:defRPr>
    </a:lvl5pPr>
    <a:lvl6pPr marL="2286000" algn="l" defTabSz="914400" rtl="0" eaLnBrk="1" latinLnBrk="0" hangingPunct="1">
      <a:defRPr sz="2600" b="1" kern="1200">
        <a:solidFill>
          <a:srgbClr val="004994"/>
        </a:solidFill>
        <a:latin typeface="Arial" charset="0"/>
        <a:ea typeface="+mn-ea"/>
        <a:cs typeface="+mn-cs"/>
      </a:defRPr>
    </a:lvl6pPr>
    <a:lvl7pPr marL="2743200" algn="l" defTabSz="914400" rtl="0" eaLnBrk="1" latinLnBrk="0" hangingPunct="1">
      <a:defRPr sz="2600" b="1" kern="1200">
        <a:solidFill>
          <a:srgbClr val="004994"/>
        </a:solidFill>
        <a:latin typeface="Arial" charset="0"/>
        <a:ea typeface="+mn-ea"/>
        <a:cs typeface="+mn-cs"/>
      </a:defRPr>
    </a:lvl7pPr>
    <a:lvl8pPr marL="3200400" algn="l" defTabSz="914400" rtl="0" eaLnBrk="1" latinLnBrk="0" hangingPunct="1">
      <a:defRPr sz="2600" b="1" kern="1200">
        <a:solidFill>
          <a:srgbClr val="004994"/>
        </a:solidFill>
        <a:latin typeface="Arial" charset="0"/>
        <a:ea typeface="+mn-ea"/>
        <a:cs typeface="+mn-cs"/>
      </a:defRPr>
    </a:lvl8pPr>
    <a:lvl9pPr marL="3657600" algn="l" defTabSz="914400" rtl="0" eaLnBrk="1" latinLnBrk="0" hangingPunct="1">
      <a:defRPr sz="2600" b="1" kern="1200">
        <a:solidFill>
          <a:srgbClr val="00499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0095DB"/>
    <a:srgbClr val="008C8E"/>
    <a:srgbClr val="51AE31"/>
    <a:srgbClr val="B80D78"/>
    <a:srgbClr val="D40F14"/>
    <a:srgbClr val="F39200"/>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79" autoAdjust="0"/>
    <p:restoredTop sz="84005" autoAdjust="0"/>
  </p:normalViewPr>
  <p:slideViewPr>
    <p:cSldViewPr>
      <p:cViewPr>
        <p:scale>
          <a:sx n="70" d="100"/>
          <a:sy n="70" d="100"/>
        </p:scale>
        <p:origin x="-168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a:defRPr>
            </a:lvl1pPr>
          </a:lstStyle>
          <a:p>
            <a:pPr>
              <a:defRPr/>
            </a:pPr>
            <a:endParaRPr lang="de-DE"/>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a:defRPr>
            </a:lvl1pPr>
          </a:lstStyle>
          <a:p>
            <a:pPr>
              <a:defRPr/>
            </a:pPr>
            <a:endParaRPr 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pPr>
              <a:defRPr/>
            </a:pPr>
            <a:fld id="{51BB6B67-D7FB-4BE9-A65C-090A4C458F38}" type="slidenum">
              <a:rPr lang="de-DE"/>
              <a:pPr>
                <a:defRPr/>
              </a:pPr>
              <a:t>‹Nr.›</a:t>
            </a:fld>
            <a:endParaRPr lang="de-DE"/>
          </a:p>
        </p:txBody>
      </p:sp>
    </p:spTree>
    <p:extLst>
      <p:ext uri="{BB962C8B-B14F-4D97-AF65-F5344CB8AC3E}">
        <p14:creationId xmlns:p14="http://schemas.microsoft.com/office/powerpoint/2010/main" val="3482028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Section 5 of the German Ordinance on industrial safety and health (BetrSichV) states that the machines made available by machine operators must be constructed in compliance with the Machinery Directive and must be suitable.</a:t>
            </a:r>
          </a:p>
          <a:p>
            <a:endParaRPr lang="de-DE" altLang="de-DE" dirty="0" smtClean="0"/>
          </a:p>
          <a:p>
            <a:r>
              <a:rPr lang="de-DE" altLang="de-DE" dirty="0" smtClean="0"/>
              <a:t>The following steps must therefore be taken preferably when a machine is made available, and otherwise when it is accepted (i.e. before it is tampered with), and at the latest when the defeating of protective equipment is observed.</a:t>
            </a:r>
          </a:p>
          <a:p>
            <a:r>
              <a:rPr lang="de-DE" altLang="de-DE" dirty="0" smtClean="0"/>
              <a:t> </a:t>
            </a:r>
          </a:p>
          <a:p>
            <a:r>
              <a:rPr lang="de-DE" altLang="de-DE" b="1" dirty="0" smtClean="0"/>
              <a:t>Zielgruppe des Lehrmoduls </a:t>
            </a:r>
          </a:p>
          <a:p>
            <a:r>
              <a:rPr lang="de-DE" altLang="de-DE" dirty="0" smtClean="0"/>
              <a:t>Maschinenbetreiber, incl. </a:t>
            </a:r>
            <a:r>
              <a:rPr lang="de-DE" altLang="de-DE" smtClean="0"/>
              <a:t>Einkäufer</a:t>
            </a:r>
          </a:p>
          <a:p>
            <a:r>
              <a:rPr lang="de-DE" altLang="de-DE" smtClean="0"/>
              <a:t>Aufsichtspersonen </a:t>
            </a:r>
            <a:r>
              <a:rPr lang="de-DE" altLang="de-DE" dirty="0" smtClean="0"/>
              <a:t>der UVT</a:t>
            </a:r>
          </a:p>
          <a:p>
            <a:r>
              <a:rPr lang="de-DE" altLang="de-DE" dirty="0" smtClean="0"/>
              <a:t>Safety delegates</a:t>
            </a:r>
          </a:p>
          <a:p>
            <a:r>
              <a:rPr lang="de-DE" altLang="de-DE" dirty="0" err="1" smtClean="0"/>
              <a:t>OSH professionals</a:t>
            </a:r>
            <a:endParaRPr lang="de-DE" altLang="de-DE" dirty="0" smtClean="0"/>
          </a:p>
          <a:p>
            <a:r>
              <a:rPr lang="de-DE" altLang="de-DE" dirty="0" smtClean="0"/>
              <a:t>(students in higher education)</a:t>
            </a:r>
          </a:p>
          <a:p>
            <a:r>
              <a:rPr lang="de-DE" altLang="de-DE" dirty="0" smtClean="0"/>
              <a:t>  </a:t>
            </a:r>
          </a:p>
          <a:p>
            <a:r>
              <a:rPr lang="de-DE" altLang="de-DE" b="1" dirty="0" smtClean="0"/>
              <a:t>Learning targets</a:t>
            </a:r>
            <a:endParaRPr lang="de-DE" altLang="de-DE" dirty="0" smtClean="0"/>
          </a:p>
          <a:p>
            <a:r>
              <a:rPr lang="de-DE" altLang="de-DE" dirty="0" smtClean="0"/>
              <a:t>Following successful completion of the module, the course participants are to have acquired the following knowledge:</a:t>
            </a:r>
          </a:p>
          <a:p>
            <a:r>
              <a:rPr lang="de-DE" altLang="de-DE" dirty="0" smtClean="0"/>
              <a:t> </a:t>
            </a:r>
          </a:p>
          <a:p>
            <a:r>
              <a:rPr lang="de-DE" altLang="de-DE" dirty="0" smtClean="0"/>
              <a:t>Recognition that ways exist for machinery to be operated without tampering and without additional expenditure </a:t>
            </a:r>
          </a:p>
          <a:p>
            <a:r>
              <a:rPr lang="de-DE" altLang="de-DE" dirty="0" smtClean="0"/>
              <a:t>Identification in the procurement process of whether a machine on the market is proof against tampering</a:t>
            </a:r>
          </a:p>
          <a:p>
            <a:r>
              <a:rPr lang="de-DE" altLang="de-DE" dirty="0" smtClean="0"/>
              <a:t>Use of the functional specification, which also addresses safety</a:t>
            </a:r>
          </a:p>
          <a:p>
            <a:r>
              <a:rPr lang="de-DE" altLang="de-DE" dirty="0" smtClean="0"/>
              <a:t>Strategy permitting the detection of tampering (detection process)</a:t>
            </a:r>
          </a:p>
          <a:p>
            <a:r>
              <a:rPr lang="de-DE" altLang="de-DE" dirty="0" smtClean="0"/>
              <a:t>Possible measures in the plant for avoidance of tampering in plant operations, and obligation for their use</a:t>
            </a:r>
          </a:p>
          <a:p>
            <a:r>
              <a:rPr lang="de-DE" altLang="de-DE" dirty="0" smtClean="0"/>
              <a:t>Knowledge of operators' rights to redress against the manufacturer/distributor of a machine when it cannot be operated without the defeating of protective equipment</a:t>
            </a:r>
          </a:p>
          <a:p>
            <a:r>
              <a:rPr lang="de-DE" altLang="de-DE" dirty="0" smtClean="0"/>
              <a:t>Knowledge of sources of assistance in resolving operational problems</a:t>
            </a:r>
          </a:p>
          <a:p>
            <a:r>
              <a:rPr lang="de-DE" altLang="de-DE" dirty="0" smtClean="0"/>
              <a:t>Knowledge of forms of support available from the state authorities/statutory accident insurance institutions</a:t>
            </a:r>
          </a:p>
          <a:p>
            <a:r>
              <a:rPr lang="de-DE" altLang="de-DE" dirty="0" smtClean="0"/>
              <a:t>Measures that may be taken by labour inspectors in companies</a:t>
            </a:r>
          </a:p>
          <a:p>
            <a:endParaRPr lang="de-DE" altLang="de-DE" dirty="0" smtClean="0"/>
          </a:p>
        </p:txBody>
      </p:sp>
      <p:sp>
        <p:nvSpPr>
          <p:cNvPr id="348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E137A4BC-F08A-453D-ACAF-6D2584EFD299}" type="slidenum">
              <a:rPr lang="de-DE" altLang="de-DE" smtClean="0"/>
              <a:pPr>
                <a:spcBef>
                  <a:spcPct val="0"/>
                </a:spcBef>
              </a:pPr>
              <a:t>1</a:t>
            </a:fld>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Measures should be implemented to a deadline. A schedule for implementation, applicable to all the parties involved, is therefore essential.</a:t>
            </a:r>
          </a:p>
          <a:p>
            <a:r>
              <a:rPr lang="de-DE" altLang="de-DE" dirty="0" smtClean="0"/>
              <a:t>Acceptance should be polled in Steps 2 (consultation) and 3 (measures). This point is emphasized here because implementation deviating from the schedule may no longer meet with the acceptance of the personnel working on the machine.</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10</a:t>
            </a:fld>
            <a:endParaRPr lang="de-DE"/>
          </a:p>
        </p:txBody>
      </p:sp>
    </p:spTree>
    <p:extLst>
      <p:ext uri="{BB962C8B-B14F-4D97-AF65-F5344CB8AC3E}">
        <p14:creationId xmlns:p14="http://schemas.microsoft.com/office/powerpoint/2010/main" val="377924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11</a:t>
            </a:fld>
            <a:endParaRPr lang="de-DE"/>
          </a:p>
        </p:txBody>
      </p:sp>
    </p:spTree>
    <p:extLst>
      <p:ext uri="{BB962C8B-B14F-4D97-AF65-F5344CB8AC3E}">
        <p14:creationId xmlns:p14="http://schemas.microsoft.com/office/powerpoint/2010/main" val="35523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When the five steps presented here are followed, the vicious circle can be broken.</a:t>
            </a:r>
          </a:p>
          <a:p>
            <a:r>
              <a:rPr lang="de-DE" altLang="de-DE" dirty="0" smtClean="0"/>
              <a:t>Reference to the "stop-defeating" website. </a:t>
            </a:r>
          </a:p>
          <a:p>
            <a:endParaRPr lang="de-DE" altLang="de-DE" dirty="0" smtClean="0"/>
          </a:p>
          <a:p>
            <a:r>
              <a:rPr lang="de-DE" altLang="de-DE" dirty="0" smtClean="0"/>
              <a:t>Explanation of the vicious circle:</a:t>
            </a:r>
          </a:p>
          <a:p>
            <a:r>
              <a:rPr lang="de-DE" altLang="de-DE" dirty="0" smtClean="0"/>
              <a:t>The defeating of protective equipment is tolerated throughout the life cycle of the machine: no one complains and no one looks for solutions.</a:t>
            </a:r>
            <a:r>
              <a:rPr lang="de-DE" altLang="de-DE" baseline="0" dirty="0" smtClean="0"/>
              <a:t> The designer receives no feedback and is not called upon to design the machine in such a way that it presents no incentive for the defeating of protective equipment.</a:t>
            </a:r>
          </a:p>
          <a:p>
            <a:endParaRPr lang="de-DE" altLang="de-DE" dirty="0" smtClean="0"/>
          </a:p>
        </p:txBody>
      </p:sp>
      <p:sp>
        <p:nvSpPr>
          <p:cNvPr id="481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0446417-EED5-46CD-BB6E-2D99A26E8E3F}" type="slidenum">
              <a:rPr lang="de-DE" altLang="de-DE" smtClean="0"/>
              <a:pPr>
                <a:spcBef>
                  <a:spcPct val="0"/>
                </a:spcBef>
              </a:pPr>
              <a:t>12</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This part of the lecture is intended to describe how, by purchasing suitable work and protective equipment, operators can also keep the incentive to defeat the protective equipment very low. In specific cases, it may be appropriate to place higher demands on this equipment than those set out in the standards.</a:t>
            </a:r>
          </a:p>
          <a:p>
            <a:pPr eaLnBrk="1" hangingPunct="1"/>
            <a:endParaRPr lang="de-DE" altLang="de-DE" dirty="0" smtClean="0"/>
          </a:p>
          <a:p>
            <a:pPr eaLnBrk="1" hangingPunct="1"/>
            <a:r>
              <a:rPr lang="de-DE" altLang="de-DE" dirty="0" smtClean="0"/>
              <a:t>A comment – not entirely serious – on a circular saw:</a:t>
            </a:r>
          </a:p>
          <a:p>
            <a:pPr eaLnBrk="1" hangingPunct="1"/>
            <a:r>
              <a:rPr lang="de-DE" altLang="de-DE" dirty="0" smtClean="0"/>
              <a:t> </a:t>
            </a:r>
          </a:p>
          <a:p>
            <a:pPr eaLnBrk="1" hangingPunct="1"/>
            <a:r>
              <a:rPr lang="de-DE" altLang="de-DE" dirty="0" smtClean="0"/>
              <a:t>The fixed guard, which can be opened only by means of a tool, provides 100% protection against cuts to the hands. The health and safety requirements of the Machinery Directive are therefore met. When a circular saw like this is supplied, it is obvious that the operator will manipulate the guard. He will remove it – in order to be able to perform sawing work.</a:t>
            </a:r>
          </a:p>
          <a:p>
            <a:pPr eaLnBrk="1" hangingPunct="1"/>
            <a:endParaRPr lang="de-DE" altLang="de-DE" dirty="0" smtClean="0"/>
          </a:p>
        </p:txBody>
      </p:sp>
      <p:sp>
        <p:nvSpPr>
          <p:cNvPr id="4915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B38B027-308C-4B00-B2B3-4373BCB0B46E}" type="slidenum">
              <a:rPr lang="de-DE" altLang="de-DE" smtClean="0"/>
              <a:pPr>
                <a:spcBef>
                  <a:spcPct val="0"/>
                </a:spcBef>
              </a:pPr>
              <a:t>13</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 </a:t>
            </a:r>
          </a:p>
          <a:p>
            <a:pPr eaLnBrk="1" hangingPunct="1"/>
            <a:r>
              <a:rPr lang="de-DE" altLang="de-DE" dirty="0" smtClean="0"/>
              <a:t>The access opening has a viewing window that enables the process to be observed without opening the machine. The machine needs to be accessed for maintenance or repair purposes only at intervals of more than eight hours. The only stipulation is therefore that a key or a tool must be required for access. The standard does not stipulate electrical interlocking. Since gravity prevents the access door from remaining in the safe position when it is unlocked, this solution satisfies the standard in theory. However, when the viewing window is covered with dust, it must be assumed that the access opening presents a way of observing the process easily and without loss of time whilst the machine is running. It can therefore be expected that the key will be left in the lock so that the door can be opened quickly at any time. There is therefore an incentive for manipulation, depending upon the type of material being transported.</a:t>
            </a:r>
          </a:p>
          <a:p>
            <a:pPr eaLnBrk="1" hangingPunct="1"/>
            <a:endParaRPr lang="de-DE" altLang="de-DE" dirty="0" smtClean="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401CE3D0-2DB9-4929-94D2-02E7AC6DE6D1}" type="slidenum">
              <a:rPr lang="de-DE" altLang="de-DE" smtClean="0"/>
              <a:pPr>
                <a:spcBef>
                  <a:spcPct val="0"/>
                </a:spcBef>
              </a:pPr>
              <a:t>14</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The following solution reduces the incentive to defeat the protective device to a minimum: a mesh with an electrical interlock is fitted behind the access door (which may or may not contain a window), enabling the area to be viewed whilst the machine is running. Should access be required, opening the mesh causes the dangerous movements to be brought to a forced halt. This arrangement has disadvantages neither for the workflow, nor for maintenance or repair.</a:t>
            </a:r>
          </a:p>
          <a:p>
            <a:pPr eaLnBrk="1" hangingPunct="1"/>
            <a:r>
              <a:rPr lang="de-DE" altLang="de-DE" dirty="0" smtClean="0"/>
              <a:t> </a:t>
            </a:r>
          </a:p>
          <a:p>
            <a:pPr eaLnBrk="1" hangingPunct="1"/>
            <a:endParaRPr lang="de-DE" altLang="de-DE" dirty="0" smtClean="0"/>
          </a:p>
        </p:txBody>
      </p:sp>
      <p:sp>
        <p:nvSpPr>
          <p:cNvPr id="5632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211207B-F77F-41CA-8FE4-397CE1BC85F3}" type="slidenum">
              <a:rPr lang="de-DE" altLang="de-DE" smtClean="0"/>
              <a:pPr>
                <a:spcBef>
                  <a:spcPct val="0"/>
                </a:spcBef>
              </a:pPr>
              <a:t>15</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a:defRPr>
            </a:lvl1pPr>
            <a:lvl2pPr marL="714375" indent="-273050" defTabSz="915988" eaLnBrk="0" hangingPunct="0">
              <a:spcBef>
                <a:spcPct val="30000"/>
              </a:spcBef>
              <a:defRPr sz="1200">
                <a:solidFill>
                  <a:schemeClr val="tx1"/>
                </a:solidFill>
                <a:latin typeface="Times"/>
              </a:defRPr>
            </a:lvl2pPr>
            <a:lvl3pPr marL="1100138" indent="-219075" defTabSz="915988" eaLnBrk="0" hangingPunct="0">
              <a:spcBef>
                <a:spcPct val="30000"/>
              </a:spcBef>
              <a:defRPr sz="1200">
                <a:solidFill>
                  <a:schemeClr val="tx1"/>
                </a:solidFill>
                <a:latin typeface="Times"/>
              </a:defRPr>
            </a:lvl3pPr>
            <a:lvl4pPr marL="1541463" indent="-219075" defTabSz="915988" eaLnBrk="0" hangingPunct="0">
              <a:spcBef>
                <a:spcPct val="30000"/>
              </a:spcBef>
              <a:defRPr sz="1200">
                <a:solidFill>
                  <a:schemeClr val="tx1"/>
                </a:solidFill>
                <a:latin typeface="Times"/>
              </a:defRPr>
            </a:lvl4pPr>
            <a:lvl5pPr marL="1982788" indent="-219075" defTabSz="915988" eaLnBrk="0" hangingPunct="0">
              <a:spcBef>
                <a:spcPct val="30000"/>
              </a:spcBef>
              <a:defRPr sz="1200">
                <a:solidFill>
                  <a:schemeClr val="tx1"/>
                </a:solidFill>
                <a:latin typeface="Times"/>
              </a:defRPr>
            </a:lvl5pPr>
            <a:lvl6pPr marL="2439988" indent="-219075" defTabSz="915988" eaLnBrk="0" fontAlgn="base" hangingPunct="0">
              <a:spcBef>
                <a:spcPct val="30000"/>
              </a:spcBef>
              <a:spcAft>
                <a:spcPct val="0"/>
              </a:spcAft>
              <a:defRPr sz="1200">
                <a:solidFill>
                  <a:schemeClr val="tx1"/>
                </a:solidFill>
                <a:latin typeface="Times"/>
              </a:defRPr>
            </a:lvl6pPr>
            <a:lvl7pPr marL="2897188" indent="-219075" defTabSz="915988" eaLnBrk="0" fontAlgn="base" hangingPunct="0">
              <a:spcBef>
                <a:spcPct val="30000"/>
              </a:spcBef>
              <a:spcAft>
                <a:spcPct val="0"/>
              </a:spcAft>
              <a:defRPr sz="1200">
                <a:solidFill>
                  <a:schemeClr val="tx1"/>
                </a:solidFill>
                <a:latin typeface="Times"/>
              </a:defRPr>
            </a:lvl7pPr>
            <a:lvl8pPr marL="3354388" indent="-219075" defTabSz="915988" eaLnBrk="0" fontAlgn="base" hangingPunct="0">
              <a:spcBef>
                <a:spcPct val="30000"/>
              </a:spcBef>
              <a:spcAft>
                <a:spcPct val="0"/>
              </a:spcAft>
              <a:defRPr sz="1200">
                <a:solidFill>
                  <a:schemeClr val="tx1"/>
                </a:solidFill>
                <a:latin typeface="Times"/>
              </a:defRPr>
            </a:lvl8pPr>
            <a:lvl9pPr marL="3811588" indent="-219075" defTabSz="915988" eaLnBrk="0" fontAlgn="base" hangingPunct="0">
              <a:spcBef>
                <a:spcPct val="30000"/>
              </a:spcBef>
              <a:spcAft>
                <a:spcPct val="0"/>
              </a:spcAft>
              <a:defRPr sz="1200">
                <a:solidFill>
                  <a:schemeClr val="tx1"/>
                </a:solidFill>
                <a:latin typeface="Times"/>
              </a:defRPr>
            </a:lvl9pPr>
          </a:lstStyle>
          <a:p>
            <a:pPr eaLnBrk="1" hangingPunct="1">
              <a:spcBef>
                <a:spcPct val="0"/>
              </a:spcBef>
            </a:pPr>
            <a:fld id="{55D43399-4FDE-4A48-807E-3C3A1CF452B0}" type="slidenum">
              <a:rPr lang="de-DE" altLang="de-DE" smtClean="0">
                <a:solidFill>
                  <a:srgbClr val="000000"/>
                </a:solidFill>
                <a:latin typeface="Arial" charset="0"/>
              </a:rPr>
              <a:pPr eaLnBrk="1" hangingPunct="1">
                <a:spcBef>
                  <a:spcPct val="0"/>
                </a:spcBef>
              </a:pPr>
              <a:t>2</a:t>
            </a:fld>
            <a:endParaRPr lang="de-DE" altLang="de-DE" smtClean="0">
              <a:solidFill>
                <a:srgbClr val="000000"/>
              </a:solidFill>
              <a:latin typeface="Arial" charset="0"/>
            </a:endParaRPr>
          </a:p>
        </p:txBody>
      </p:sp>
      <p:sp>
        <p:nvSpPr>
          <p:cNvPr id="35843" name="Rectangle 2"/>
          <p:cNvSpPr>
            <a:spLocks noGrp="1" noRot="1" noChangeAspect="1" noChangeArrowheads="1" noTextEdit="1"/>
          </p:cNvSpPr>
          <p:nvPr>
            <p:ph type="sldImg"/>
          </p:nvPr>
        </p:nvSpPr>
        <p:spPr>
          <a:xfrm>
            <a:off x="962025" y="541338"/>
            <a:ext cx="4935538" cy="3700462"/>
          </a:xfrm>
          <a:ln/>
        </p:spPr>
      </p:sp>
      <p:sp>
        <p:nvSpPr>
          <p:cNvPr id="35844" name="Rectangle 3"/>
          <p:cNvSpPr>
            <a:spLocks noGrp="1" noChangeArrowheads="1"/>
          </p:cNvSpPr>
          <p:nvPr>
            <p:ph type="body" idx="1"/>
          </p:nvPr>
        </p:nvSpPr>
        <p:spPr>
          <a:xfrm>
            <a:off x="912813" y="4341813"/>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t>Cooperation between the manufacturer and the operator in a communication loop in the interests of mutual understanding.</a:t>
            </a:r>
          </a:p>
          <a:p>
            <a:pPr eaLnBrk="1" hangingPunct="1"/>
            <a:endParaRPr lang="de-DE" altLang="de-DE" smtClean="0"/>
          </a:p>
          <a:p>
            <a:pPr eaLnBrk="1" hangingPunct="1"/>
            <a:r>
              <a:rPr lang="de-DE" altLang="de-DE" smtClean="0"/>
              <a:t>Purchasing of a machine presenting no incentive for the defeating of protective equipment prevents equipment defeated in this way from being operated, and thus also prevents violation of the legislation, in the long term. The machine purchasing checklist supports the procurement process.</a:t>
            </a:r>
          </a:p>
          <a:p>
            <a:pPr eaLnBrk="1" hangingPunct="1"/>
            <a:endParaRPr lang="de-DE" altLang="de-DE" smtClean="0"/>
          </a:p>
          <a:p>
            <a:pPr eaLnBrk="1" hangingPunct="1"/>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a:defRPr>
            </a:lvl1pPr>
            <a:lvl2pPr marL="714375" indent="-273050" defTabSz="915988" eaLnBrk="0" hangingPunct="0">
              <a:spcBef>
                <a:spcPct val="30000"/>
              </a:spcBef>
              <a:defRPr sz="1200">
                <a:solidFill>
                  <a:schemeClr val="tx1"/>
                </a:solidFill>
                <a:latin typeface="Times"/>
              </a:defRPr>
            </a:lvl2pPr>
            <a:lvl3pPr marL="1100138" indent="-219075" defTabSz="915988" eaLnBrk="0" hangingPunct="0">
              <a:spcBef>
                <a:spcPct val="30000"/>
              </a:spcBef>
              <a:defRPr sz="1200">
                <a:solidFill>
                  <a:schemeClr val="tx1"/>
                </a:solidFill>
                <a:latin typeface="Times"/>
              </a:defRPr>
            </a:lvl3pPr>
            <a:lvl4pPr marL="1541463" indent="-219075" defTabSz="915988" eaLnBrk="0" hangingPunct="0">
              <a:spcBef>
                <a:spcPct val="30000"/>
              </a:spcBef>
              <a:defRPr sz="1200">
                <a:solidFill>
                  <a:schemeClr val="tx1"/>
                </a:solidFill>
                <a:latin typeface="Times"/>
              </a:defRPr>
            </a:lvl4pPr>
            <a:lvl5pPr marL="1982788" indent="-219075" defTabSz="915988" eaLnBrk="0" hangingPunct="0">
              <a:spcBef>
                <a:spcPct val="30000"/>
              </a:spcBef>
              <a:defRPr sz="1200">
                <a:solidFill>
                  <a:schemeClr val="tx1"/>
                </a:solidFill>
                <a:latin typeface="Times"/>
              </a:defRPr>
            </a:lvl5pPr>
            <a:lvl6pPr marL="2439988" indent="-219075" defTabSz="915988" eaLnBrk="0" fontAlgn="base" hangingPunct="0">
              <a:spcBef>
                <a:spcPct val="30000"/>
              </a:spcBef>
              <a:spcAft>
                <a:spcPct val="0"/>
              </a:spcAft>
              <a:defRPr sz="1200">
                <a:solidFill>
                  <a:schemeClr val="tx1"/>
                </a:solidFill>
                <a:latin typeface="Times"/>
              </a:defRPr>
            </a:lvl6pPr>
            <a:lvl7pPr marL="2897188" indent="-219075" defTabSz="915988" eaLnBrk="0" fontAlgn="base" hangingPunct="0">
              <a:spcBef>
                <a:spcPct val="30000"/>
              </a:spcBef>
              <a:spcAft>
                <a:spcPct val="0"/>
              </a:spcAft>
              <a:defRPr sz="1200">
                <a:solidFill>
                  <a:schemeClr val="tx1"/>
                </a:solidFill>
                <a:latin typeface="Times"/>
              </a:defRPr>
            </a:lvl7pPr>
            <a:lvl8pPr marL="3354388" indent="-219075" defTabSz="915988" eaLnBrk="0" fontAlgn="base" hangingPunct="0">
              <a:spcBef>
                <a:spcPct val="30000"/>
              </a:spcBef>
              <a:spcAft>
                <a:spcPct val="0"/>
              </a:spcAft>
              <a:defRPr sz="1200">
                <a:solidFill>
                  <a:schemeClr val="tx1"/>
                </a:solidFill>
                <a:latin typeface="Times"/>
              </a:defRPr>
            </a:lvl8pPr>
            <a:lvl9pPr marL="3811588" indent="-219075" defTabSz="915988" eaLnBrk="0" fontAlgn="base" hangingPunct="0">
              <a:spcBef>
                <a:spcPct val="30000"/>
              </a:spcBef>
              <a:spcAft>
                <a:spcPct val="0"/>
              </a:spcAft>
              <a:defRPr sz="1200">
                <a:solidFill>
                  <a:schemeClr val="tx1"/>
                </a:solidFill>
                <a:latin typeface="Times"/>
              </a:defRPr>
            </a:lvl9pPr>
          </a:lstStyle>
          <a:p>
            <a:pPr eaLnBrk="1" hangingPunct="1">
              <a:spcBef>
                <a:spcPct val="0"/>
              </a:spcBef>
            </a:pPr>
            <a:fld id="{55D43399-4FDE-4A48-807E-3C3A1CF452B0}" type="slidenum">
              <a:rPr lang="de-DE" altLang="de-DE" smtClean="0">
                <a:solidFill>
                  <a:srgbClr val="000000"/>
                </a:solidFill>
                <a:latin typeface="Arial" charset="0"/>
              </a:rPr>
              <a:pPr eaLnBrk="1" hangingPunct="1">
                <a:spcBef>
                  <a:spcPct val="0"/>
                </a:spcBef>
              </a:pPr>
              <a:t>3</a:t>
            </a:fld>
            <a:endParaRPr lang="de-DE" altLang="de-DE" smtClean="0">
              <a:solidFill>
                <a:srgbClr val="000000"/>
              </a:solidFill>
              <a:latin typeface="Arial" charset="0"/>
            </a:endParaRPr>
          </a:p>
        </p:txBody>
      </p:sp>
      <p:sp>
        <p:nvSpPr>
          <p:cNvPr id="35843" name="Rectangle 2"/>
          <p:cNvSpPr>
            <a:spLocks noGrp="1" noRot="1" noChangeAspect="1" noChangeArrowheads="1" noTextEdit="1"/>
          </p:cNvSpPr>
          <p:nvPr>
            <p:ph type="sldImg"/>
          </p:nvPr>
        </p:nvSpPr>
        <p:spPr>
          <a:xfrm>
            <a:off x="962025" y="541338"/>
            <a:ext cx="4935538" cy="3700462"/>
          </a:xfrm>
          <a:ln/>
        </p:spPr>
      </p:sp>
      <p:sp>
        <p:nvSpPr>
          <p:cNvPr id="35844" name="Rectangle 3"/>
          <p:cNvSpPr>
            <a:spLocks noGrp="1" noChangeArrowheads="1"/>
          </p:cNvSpPr>
          <p:nvPr>
            <p:ph type="body" idx="1"/>
          </p:nvPr>
        </p:nvSpPr>
        <p:spPr>
          <a:xfrm>
            <a:off x="912813" y="4341813"/>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smtClean="0"/>
              <a:t>Machines should be purchased that present little or, ideally, no incentive for the defeating of protective equipment. This must be considered at the purchasing stage of the machine, since once the machine has been installed, the company must cope with its deficiencies for 20 years or more. In order to support purchasing, a checklist is therefore introduced here that supports the procurement of safe machines.</a:t>
            </a:r>
            <a:endParaRPr lang="de-DE" alt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Evaluation of the status quo:</a:t>
            </a:r>
          </a:p>
          <a:p>
            <a:r>
              <a:rPr lang="de-DE" altLang="de-DE" dirty="0" smtClean="0"/>
              <a:t>In day-to-day company operations, individuals who may be affected – including managers – refuse to face the issue, since they would have to admit failings, and to having contributed to the reasons for defeating of the protective equipment.</a:t>
            </a:r>
          </a:p>
          <a:p>
            <a:endParaRPr lang="de-DE" altLang="de-DE" dirty="0" smtClean="0"/>
          </a:p>
          <a:p>
            <a:r>
              <a:rPr lang="de-DE" altLang="de-DE" dirty="0" smtClean="0"/>
              <a:t>However, when the case is made for usability to be improved and at the same time the level of safety to be retained or even improved, pressure can be brought to bear on all parties involved without apportionment of blame.</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4</a:t>
            </a:fld>
            <a:endParaRPr lang="de-DE"/>
          </a:p>
        </p:txBody>
      </p:sp>
    </p:spTree>
    <p:extLst>
      <p:ext uri="{BB962C8B-B14F-4D97-AF65-F5344CB8AC3E}">
        <p14:creationId xmlns:p14="http://schemas.microsoft.com/office/powerpoint/2010/main" val="21573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reason why protective equipment is defeated is determined by the question "why". The answer in turn forms the starting-point for measures to reduce the incentive for defeating.</a:t>
            </a:r>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5</a:t>
            </a:fld>
            <a:endParaRPr lang="de-DE"/>
          </a:p>
        </p:txBody>
      </p:sp>
    </p:spTree>
    <p:extLst>
      <p:ext uri="{BB962C8B-B14F-4D97-AF65-F5344CB8AC3E}">
        <p14:creationId xmlns:p14="http://schemas.microsoft.com/office/powerpoint/2010/main" val="193338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Step 2: Identifying reasons:</a:t>
            </a:r>
          </a:p>
          <a:p>
            <a:endParaRPr lang="de-DE" altLang="de-DE" dirty="0" smtClean="0"/>
          </a:p>
          <a:p>
            <a:r>
              <a:rPr lang="de-DE" altLang="de-DE" dirty="0" smtClean="0"/>
              <a:t>Why; what is not possible; what constraints are overcome by the defeating of protective equipment?</a:t>
            </a:r>
          </a:p>
          <a:p>
            <a:r>
              <a:rPr lang="de-DE" altLang="de-DE" dirty="0" smtClean="0"/>
              <a:t>This should not take the form of an interrogation; at the same time however, no one should be able to talk themselves out of their responsibility. Phrases such as 'we've always done it like that' or 'there's no alternative in this case' must not be accepted, and must be scrutinized logically.</a:t>
            </a:r>
          </a:p>
        </p:txBody>
      </p:sp>
      <p:sp>
        <p:nvSpPr>
          <p:cNvPr id="3994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0715B7D2-CEDA-450C-9FAE-EBFB26972289}" type="slidenum">
              <a:rPr lang="de-DE" altLang="de-DE" smtClean="0"/>
              <a:pPr>
                <a:spcBef>
                  <a:spcPct val="0"/>
                </a:spcBef>
              </a:pPr>
              <a:t>6</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Following the logical scrutiny of Step 2, this step concerns measures in accordance with TOP.</a:t>
            </a:r>
          </a:p>
          <a:p>
            <a:r>
              <a:rPr lang="de-DE" altLang="de-DE" dirty="0" smtClean="0"/>
              <a:t>The individuals concerned frequently take the easy way out and are happy to agree to simple protective measures – knowing that they will again be able to defeat them. Such dishonest tactics must be recognized at this stage, and the individuals using them must be called out for them.</a:t>
            </a:r>
          </a:p>
          <a:p>
            <a:r>
              <a:rPr lang="de-DE" altLang="de-DE" dirty="0" smtClean="0"/>
              <a:t>The measures taken must not give rise to restrictions in other areas, and may come at considerable financial cost. However, measures taken in a running system are always more costly than had they been implemented from the outset. See Slide 2: appropriate measures improve usability and therefore speed, saving valuable working time in operation (productivity is generally increased).</a:t>
            </a:r>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7</a:t>
            </a:fld>
            <a:endParaRPr lang="de-DE"/>
          </a:p>
        </p:txBody>
      </p:sp>
    </p:spTree>
    <p:extLst>
      <p:ext uri="{BB962C8B-B14F-4D97-AF65-F5344CB8AC3E}">
        <p14:creationId xmlns:p14="http://schemas.microsoft.com/office/powerpoint/2010/main" val="37396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Here, we consider who is responsible and where support can best be found.</a:t>
            </a:r>
          </a:p>
          <a:p>
            <a:endParaRPr lang="de-DE" altLang="de-DE" dirty="0" smtClean="0"/>
          </a:p>
          <a:p>
            <a:r>
              <a:rPr lang="de-DE" altLang="de-DE" dirty="0" smtClean="0"/>
              <a:t>Besides the manufacturer/supplier, sources of support include state bodies (the labour inspectorate), the statutory accident insurance institutions, and also the OSH professional and occupational physician.</a:t>
            </a:r>
            <a:r>
              <a:rPr lang="de-DE" altLang="de-DE" baseline="0" dirty="0" smtClean="0"/>
              <a:t> </a:t>
            </a:r>
            <a:r>
              <a:rPr lang="de-DE" altLang="de-DE" dirty="0" smtClean="0"/>
              <a:t>Improvement of a safety concept does not generally constitute a "substantial modification" of the machine.</a:t>
            </a:r>
          </a:p>
          <a:p>
            <a:endParaRPr lang="de-DE" dirty="0" smtClean="0"/>
          </a:p>
          <a:p>
            <a:r>
              <a:rPr lang="de-DE" dirty="0" smtClean="0"/>
              <a:t>The measures for the avoidance of defeating must be performed in the following order:</a:t>
            </a:r>
          </a:p>
          <a:p>
            <a:pPr>
              <a:defRPr/>
            </a:pPr>
            <a:endParaRPr lang="de-DE" dirty="0" smtClean="0"/>
          </a:p>
          <a:p>
            <a:pPr marL="228600" indent="-228600">
              <a:buFontTx/>
              <a:buAutoNum type="arabicPeriod"/>
              <a:defRPr/>
            </a:pPr>
            <a:r>
              <a:rPr lang="de-DE" dirty="0" smtClean="0"/>
              <a:t>Avoidance of defeating by elimination of the incentive for it, i.e. the protective equipment does not present a hindrance</a:t>
            </a:r>
          </a:p>
          <a:p>
            <a:pPr marL="228600" indent="-228600">
              <a:buFontTx/>
              <a:buAutoNum type="arabicPeriod"/>
              <a:defRPr/>
            </a:pPr>
            <a:r>
              <a:rPr lang="de-DE" dirty="0" smtClean="0"/>
              <a:t>Presenting obstacles to defeating, for example by fitting position switches where they are inaccessible, or by using welding or bonding, for example, to fit them and their actuators so that they cannot be removed</a:t>
            </a:r>
          </a:p>
          <a:p>
            <a:pPr marL="228600" indent="-228600">
              <a:buFontTx/>
              <a:buAutoNum type="arabicPeriod"/>
              <a:defRPr/>
            </a:pPr>
            <a:r>
              <a:rPr lang="de-DE" dirty="0" smtClean="0"/>
              <a:t>Detection (by the control system) of defeating, and consequently prevention of the machine from operating. Example: on a bread slicer, a flap must be opened at regular intervals in order for the sliced bread to be removed. The control system monitors the position of the flap and expects regular opening/closing of the flap during operation. Should this cycle not be detected, the flap has been manipulated, and the control system shuts the machine down.</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8</a:t>
            </a:fld>
            <a:endParaRPr lang="de-DE"/>
          </a:p>
        </p:txBody>
      </p:sp>
    </p:spTree>
    <p:extLst>
      <p:ext uri="{BB962C8B-B14F-4D97-AF65-F5344CB8AC3E}">
        <p14:creationId xmlns:p14="http://schemas.microsoft.com/office/powerpoint/2010/main" val="202024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It is not always possible for protective equipment to be designed such that little or no incentive exists for it to be defeated. It is therefore particularly important for personnel to be instructed appropriately and to be informed of the dangers presented by defeating. The defeating of protective equipment must not be tolerated by superiors, much less rewarded with praise for the time savings or the avoidance of interruptions to production.</a:t>
            </a:r>
          </a:p>
          <a:p>
            <a:pPr eaLnBrk="1" hangingPunct="1"/>
            <a:endParaRPr lang="de-DE" altLang="de-DE" dirty="0" smtClean="0"/>
          </a:p>
          <a:p>
            <a:r>
              <a:rPr lang="de-DE" altLang="de-DE" dirty="0" smtClean="0"/>
              <a:t>Within companies, personal measures must be subordinate to organizational measures, and must be taken seriously by all superiors, including senior management.</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9</a:t>
            </a:fld>
            <a:endParaRPr lang="de-DE"/>
          </a:p>
        </p:txBody>
      </p:sp>
    </p:spTree>
    <p:extLst>
      <p:ext uri="{BB962C8B-B14F-4D97-AF65-F5344CB8AC3E}">
        <p14:creationId xmlns:p14="http://schemas.microsoft.com/office/powerpoint/2010/main" val="1363700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 des Vortrags,</a:t>
            </a:r>
            <a:br>
              <a:rPr lang="de-DE" noProof="0" smtClean="0"/>
            </a:br>
            <a:r>
              <a:rPr 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p:spPr>
        <p:txBody>
          <a:bodyPr/>
          <a:lstStyle>
            <a:lvl1pPr>
              <a:defRPr sz="2400" b="1"/>
            </a:lvl1pPr>
          </a:lstStyle>
          <a:p>
            <a:pPr lvl="0"/>
            <a:r>
              <a:rPr lang="de-DE" noProof="0" smtClean="0"/>
              <a:t>Untertitel</a:t>
            </a:r>
          </a:p>
        </p:txBody>
      </p:sp>
      <p:sp>
        <p:nvSpPr>
          <p:cNvPr id="6" name="Rectangle 13"/>
          <p:cNvSpPr>
            <a:spLocks noGrp="1" noChangeArrowheads="1"/>
          </p:cNvSpPr>
          <p:nvPr>
            <p:ph type="dt" sz="half" idx="10"/>
          </p:nvPr>
        </p:nvSpPr>
        <p:spPr>
          <a:xfrm>
            <a:off x="2593975" y="6243638"/>
            <a:ext cx="5984875" cy="254000"/>
          </a:xfrm>
        </p:spPr>
        <p:txBody>
          <a:bodyPr anchor="t"/>
          <a:lstStyle>
            <a:lvl1pPr algn="l" defTabSz="914400" eaLnBrk="0" hangingPunct="0">
              <a:defRPr sz="1500">
                <a:solidFill>
                  <a:srgbClr val="555555"/>
                </a:solidFill>
                <a:latin typeface="Arial" pitchFamily="34" charset="0"/>
              </a:defRPr>
            </a:lvl1pPr>
          </a:lstStyle>
          <a:p>
            <a:pPr>
              <a:defRPr/>
            </a:pPr>
            <a:fld id="{573F2E25-68DD-41FE-84E7-7A5DAD14F7BB}" type="datetime1">
              <a:rPr lang="de-DE" smtClean="0"/>
              <a:t>30.03.2016</a:t>
            </a:fld>
            <a:endParaRPr lang="de-DE"/>
          </a:p>
        </p:txBody>
      </p:sp>
      <p:sp>
        <p:nvSpPr>
          <p:cNvPr id="7" name="Rectangle 14"/>
          <p:cNvSpPr>
            <a:spLocks noGrp="1" noChangeArrowheads="1"/>
          </p:cNvSpPr>
          <p:nvPr>
            <p:ph type="ftr" sz="quarter" idx="11"/>
          </p:nvPr>
        </p:nvSpPr>
        <p:spPr>
          <a:xfrm>
            <a:off x="2593975" y="5910263"/>
            <a:ext cx="5984875" cy="260350"/>
          </a:xfrm>
        </p:spPr>
        <p:txBody>
          <a:bodyPr anchor="t"/>
          <a:lstStyle>
            <a:lvl1pPr defTabSz="914400" eaLnBrk="0" hangingPunct="0">
              <a:defRPr sz="1700">
                <a:solidFill>
                  <a:srgbClr val="555555"/>
                </a:solidFill>
                <a:latin typeface="Arial" pitchFamily="34" charset="0"/>
              </a:defRPr>
            </a:lvl1pPr>
          </a:lstStyle>
          <a:p>
            <a:pPr>
              <a:defRPr/>
            </a:pPr>
            <a:r>
              <a:rPr lang="en-US" smtClean="0"/>
              <a:t>Preventing defeating, Module 3: Operation of machines</a:t>
            </a:r>
            <a:endParaRPr lang="de-DE"/>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35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55188FD0-50CA-4176-B916-8395EC336A3E}"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A0EF7551-98D6-4172-A1B1-1A6ACD20C9FC}" type="slidenum">
              <a:rPr lang="de-DE"/>
              <a:pPr>
                <a:defRPr/>
              </a:pPr>
              <a:t>‹Nr.›</a:t>
            </a:fld>
            <a:endParaRPr lang="de-DE"/>
          </a:p>
        </p:txBody>
      </p:sp>
    </p:spTree>
    <p:extLst>
      <p:ext uri="{BB962C8B-B14F-4D97-AF65-F5344CB8AC3E}">
        <p14:creationId xmlns:p14="http://schemas.microsoft.com/office/powerpoint/2010/main" val="274675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FEED1B59-C5BB-4879-8C22-FB88C87ABE19}"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785B235E-EBE2-4BDE-98F7-8E6BDDFCA5C1}" type="slidenum">
              <a:rPr lang="de-DE"/>
              <a:pPr>
                <a:defRPr/>
              </a:pPr>
              <a:t>‹Nr.›</a:t>
            </a:fld>
            <a:endParaRPr lang="de-DE"/>
          </a:p>
        </p:txBody>
      </p:sp>
    </p:spTree>
    <p:extLst>
      <p:ext uri="{BB962C8B-B14F-4D97-AF65-F5344CB8AC3E}">
        <p14:creationId xmlns:p14="http://schemas.microsoft.com/office/powerpoint/2010/main" val="11516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A1B5F358-3677-4F39-969E-F7F7E4F45CB2}"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A719985F-ADA8-4F09-AB7F-E298F1337937}" type="slidenum">
              <a:rPr lang="de-DE"/>
              <a:pPr>
                <a:defRPr/>
              </a:pPr>
              <a:t>‹Nr.›</a:t>
            </a:fld>
            <a:endParaRPr lang="de-DE"/>
          </a:p>
        </p:txBody>
      </p:sp>
    </p:spTree>
    <p:extLst>
      <p:ext uri="{BB962C8B-B14F-4D97-AF65-F5344CB8AC3E}">
        <p14:creationId xmlns:p14="http://schemas.microsoft.com/office/powerpoint/2010/main" val="239939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1B7EA821-D2C0-4A8F-A392-6E9E0F7F568C}"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F8C281D6-7937-413A-B67D-28C88323AC76}" type="slidenum">
              <a:rPr lang="de-DE"/>
              <a:pPr>
                <a:defRPr/>
              </a:pPr>
              <a:t>‹Nr.›</a:t>
            </a:fld>
            <a:endParaRPr lang="de-DE"/>
          </a:p>
        </p:txBody>
      </p:sp>
    </p:spTree>
    <p:extLst>
      <p:ext uri="{BB962C8B-B14F-4D97-AF65-F5344CB8AC3E}">
        <p14:creationId xmlns:p14="http://schemas.microsoft.com/office/powerpoint/2010/main" val="200032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A75456C2-A7B5-4157-9FC8-8C20E33EF84E}"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C40D7881-E9BA-4250-B6D9-E0E5EF02C254}" type="slidenum">
              <a:rPr lang="de-DE"/>
              <a:pPr>
                <a:defRPr/>
              </a:pPr>
              <a:t>‹Nr.›</a:t>
            </a:fld>
            <a:endParaRPr lang="de-DE"/>
          </a:p>
        </p:txBody>
      </p:sp>
    </p:spTree>
    <p:extLst>
      <p:ext uri="{BB962C8B-B14F-4D97-AF65-F5344CB8AC3E}">
        <p14:creationId xmlns:p14="http://schemas.microsoft.com/office/powerpoint/2010/main" val="393123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F60273A8-1E6F-49A5-AC28-C232D6817DA8}" type="datetime1">
              <a:rPr lang="de-DE" smtClean="0"/>
              <a:t>30.03.2016</a:t>
            </a:fld>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9" name="Rectangle 13"/>
          <p:cNvSpPr>
            <a:spLocks noGrp="1" noChangeArrowheads="1"/>
          </p:cNvSpPr>
          <p:nvPr>
            <p:ph type="sldNum" sz="quarter" idx="12"/>
          </p:nvPr>
        </p:nvSpPr>
        <p:spPr>
          <a:ln/>
        </p:spPr>
        <p:txBody>
          <a:bodyPr/>
          <a:lstStyle>
            <a:lvl1pPr>
              <a:defRPr/>
            </a:lvl1pPr>
          </a:lstStyle>
          <a:p>
            <a:pPr>
              <a:defRPr/>
            </a:pPr>
            <a:r>
              <a:rPr lang="de-DE"/>
              <a:t>Seite </a:t>
            </a:r>
            <a:fld id="{59829F57-8534-4469-B878-04461214329F}" type="slidenum">
              <a:rPr lang="de-DE"/>
              <a:pPr>
                <a:defRPr/>
              </a:pPr>
              <a:t>‹Nr.›</a:t>
            </a:fld>
            <a:endParaRPr lang="de-DE"/>
          </a:p>
        </p:txBody>
      </p:sp>
    </p:spTree>
    <p:extLst>
      <p:ext uri="{BB962C8B-B14F-4D97-AF65-F5344CB8AC3E}">
        <p14:creationId xmlns:p14="http://schemas.microsoft.com/office/powerpoint/2010/main" val="208026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80DFD11A-8EC1-44BF-A0D9-4A66CAA1D4B2}" type="datetime1">
              <a:rPr lang="de-DE" smtClean="0"/>
              <a:t>30.03.2016</a:t>
            </a:fld>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5" name="Rectangle 13"/>
          <p:cNvSpPr>
            <a:spLocks noGrp="1" noChangeArrowheads="1"/>
          </p:cNvSpPr>
          <p:nvPr>
            <p:ph type="sldNum" sz="quarter" idx="12"/>
          </p:nvPr>
        </p:nvSpPr>
        <p:spPr>
          <a:ln/>
        </p:spPr>
        <p:txBody>
          <a:bodyPr/>
          <a:lstStyle>
            <a:lvl1pPr>
              <a:defRPr/>
            </a:lvl1pPr>
          </a:lstStyle>
          <a:p>
            <a:pPr>
              <a:defRPr/>
            </a:pPr>
            <a:r>
              <a:rPr lang="de-DE"/>
              <a:t>Seite </a:t>
            </a:r>
            <a:fld id="{12499F76-88C7-4C8E-BBC4-1EAE9F2B177A}" type="slidenum">
              <a:rPr lang="de-DE"/>
              <a:pPr>
                <a:defRPr/>
              </a:pPr>
              <a:t>‹Nr.›</a:t>
            </a:fld>
            <a:endParaRPr lang="de-DE"/>
          </a:p>
        </p:txBody>
      </p:sp>
    </p:spTree>
    <p:extLst>
      <p:ext uri="{BB962C8B-B14F-4D97-AF65-F5344CB8AC3E}">
        <p14:creationId xmlns:p14="http://schemas.microsoft.com/office/powerpoint/2010/main" val="1270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0735187F-3015-4236-9ADF-86A39CF4E4E8}" type="datetime1">
              <a:rPr lang="de-DE" smtClean="0"/>
              <a:t>30.03.2016</a:t>
            </a:fld>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4" name="Rectangle 13"/>
          <p:cNvSpPr>
            <a:spLocks noGrp="1" noChangeArrowheads="1"/>
          </p:cNvSpPr>
          <p:nvPr>
            <p:ph type="sldNum" sz="quarter" idx="12"/>
          </p:nvPr>
        </p:nvSpPr>
        <p:spPr>
          <a:ln/>
        </p:spPr>
        <p:txBody>
          <a:bodyPr/>
          <a:lstStyle>
            <a:lvl1pPr>
              <a:defRPr/>
            </a:lvl1pPr>
          </a:lstStyle>
          <a:p>
            <a:pPr>
              <a:defRPr/>
            </a:pPr>
            <a:r>
              <a:rPr lang="de-DE"/>
              <a:t>Seite </a:t>
            </a:r>
            <a:fld id="{FC5E6633-0E44-4D43-A79C-504B46FC8C51}" type="slidenum">
              <a:rPr lang="de-DE"/>
              <a:pPr>
                <a:defRPr/>
              </a:pPr>
              <a:t>‹Nr.›</a:t>
            </a:fld>
            <a:endParaRPr lang="de-DE"/>
          </a:p>
        </p:txBody>
      </p:sp>
    </p:spTree>
    <p:extLst>
      <p:ext uri="{BB962C8B-B14F-4D97-AF65-F5344CB8AC3E}">
        <p14:creationId xmlns:p14="http://schemas.microsoft.com/office/powerpoint/2010/main" val="352169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5697487C-1BC9-413D-B2D2-211B885134E3}"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16954223-A33D-4258-B7BC-F31713D8B046}" type="slidenum">
              <a:rPr lang="de-DE"/>
              <a:pPr>
                <a:defRPr/>
              </a:pPr>
              <a:t>‹Nr.›</a:t>
            </a:fld>
            <a:endParaRPr lang="de-DE"/>
          </a:p>
        </p:txBody>
      </p:sp>
    </p:spTree>
    <p:extLst>
      <p:ext uri="{BB962C8B-B14F-4D97-AF65-F5344CB8AC3E}">
        <p14:creationId xmlns:p14="http://schemas.microsoft.com/office/powerpoint/2010/main" val="369886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5B35D293-8AD5-4413-B071-EBA613017458}"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Preventing defeating, Module 3: Operation of machines</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5B357736-D7B1-453D-82C4-D92AEBD8F500}" type="slidenum">
              <a:rPr lang="de-DE"/>
              <a:pPr>
                <a:defRPr/>
              </a:pPr>
              <a:t>‹Nr.›</a:t>
            </a:fld>
            <a:endParaRPr lang="de-DE"/>
          </a:p>
        </p:txBody>
      </p:sp>
    </p:spTree>
    <p:extLst>
      <p:ext uri="{BB962C8B-B14F-4D97-AF65-F5344CB8AC3E}">
        <p14:creationId xmlns:p14="http://schemas.microsoft.com/office/powerpoint/2010/main" val="227383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1300" b="0">
                <a:solidFill>
                  <a:schemeClr val="bg1"/>
                </a:solidFill>
              </a:defRPr>
            </a:lvl1pPr>
          </a:lstStyle>
          <a:p>
            <a:pPr>
              <a:defRPr/>
            </a:pPr>
            <a:fld id="{DDEEA609-CC1D-43C4-8C6B-C8A618B2115D}" type="datetime1">
              <a:rPr lang="de-DE" smtClean="0"/>
              <a:t>30.03.2016</a:t>
            </a:fld>
            <a:endParaRPr lang="de-DE"/>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p:spPr>
        <p:txBody>
          <a:bodyPr vert="horz" wrap="square" lIns="0" tIns="0" rIns="0" bIns="0" numCol="1" anchor="ctr" anchorCtr="0" compatLnSpc="1">
            <a:prstTxWarp prst="textNoShape">
              <a:avLst/>
            </a:prstTxWarp>
          </a:bodyPr>
          <a:lstStyle>
            <a:lvl1pPr>
              <a:defRPr sz="1300" b="0">
                <a:solidFill>
                  <a:schemeClr val="bg1"/>
                </a:solidFill>
              </a:defRPr>
            </a:lvl1pPr>
          </a:lstStyle>
          <a:p>
            <a:pPr>
              <a:defRPr/>
            </a:pPr>
            <a:r>
              <a:rPr lang="en-US" smtClean="0"/>
              <a:t>Preventing defeating, Module 3: Operation of machines</a:t>
            </a:r>
            <a:endParaRPr lang="de-DE"/>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1300" b="0">
                <a:solidFill>
                  <a:schemeClr val="bg1"/>
                </a:solidFill>
              </a:defRPr>
            </a:lvl1pPr>
          </a:lstStyle>
          <a:p>
            <a:pPr>
              <a:defRPr/>
            </a:pPr>
            <a:r>
              <a:rPr lang="de-DE"/>
              <a:t>Seite </a:t>
            </a:r>
            <a:fld id="{274410D9-884A-485E-B2EE-AC7287F429DA}" type="slidenum">
              <a:rPr lang="de-DE"/>
              <a:pPr>
                <a:defRPr/>
              </a:pPr>
              <a:t>‹Nr.›</a:t>
            </a:fld>
            <a:endParaRPr lang="de-DE"/>
          </a:p>
        </p:txBody>
      </p: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tertitel 2"/>
          <p:cNvSpPr>
            <a:spLocks noGrp="1"/>
          </p:cNvSpPr>
          <p:nvPr>
            <p:ph type="subTitle" idx="1"/>
          </p:nvPr>
        </p:nvSpPr>
        <p:spPr>
          <a:xfrm>
            <a:off x="1979613" y="3284538"/>
            <a:ext cx="6102350" cy="812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dirty="0" smtClean="0"/>
              <a:t>Modul 3: 	Operation of machines</a:t>
            </a:r>
          </a:p>
          <a:p>
            <a:pPr eaLnBrk="1" hangingPunct="1"/>
            <a:r>
              <a:rPr lang="de-DE" altLang="de-DE" dirty="0" smtClean="0"/>
              <a:t>			</a:t>
            </a:r>
          </a:p>
        </p:txBody>
      </p:sp>
      <p:sp>
        <p:nvSpPr>
          <p:cNvPr id="3075" name="Rectangle 81"/>
          <p:cNvSpPr>
            <a:spLocks noGrp="1" noChangeArrowheads="1"/>
          </p:cNvSpPr>
          <p:nvPr>
            <p:ph type="ctrTitle"/>
          </p:nvPr>
        </p:nvSpPr>
        <p:spPr>
          <a:xfrm>
            <a:off x="1979613" y="2189163"/>
            <a:ext cx="7056437" cy="849312"/>
          </a:xfrm>
        </p:spPr>
        <p:txBody>
          <a:bodyPr/>
          <a:lstStyle/>
          <a:p>
            <a:pPr eaLnBrk="1" hangingPunct="1"/>
            <a:r>
              <a:rPr lang="de-DE" altLang="de-DE" smtClean="0"/>
              <a:t>Preventing defeating of protective devices on machinery</a:t>
            </a:r>
            <a:br>
              <a:rPr lang="de-DE" altLang="de-DE" smtClean="0"/>
            </a:br>
            <a:endParaRPr lang="de-DE" altLang="de-DE"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128553"/>
            <a:ext cx="8856984" cy="4071884"/>
          </a:xfrm>
        </p:spPr>
        <p:txBody>
          <a:bodyPr/>
          <a:lstStyle/>
          <a:p>
            <a:pPr>
              <a:buFont typeface="Arial" panose="020B0604020202020204" pitchFamily="34" charset="0"/>
              <a:buChar char="•"/>
            </a:pPr>
            <a:r>
              <a:rPr lang="de-DE" dirty="0" smtClean="0"/>
              <a:t>Appointment of responsible individuals</a:t>
            </a:r>
          </a:p>
          <a:p>
            <a:pPr>
              <a:buFont typeface="Arial" panose="020B0604020202020204" pitchFamily="34" charset="0"/>
              <a:buChar char="•"/>
            </a:pPr>
            <a:r>
              <a:rPr lang="de-DE" dirty="0" smtClean="0"/>
              <a:t>Documentation of the measures</a:t>
            </a:r>
          </a:p>
          <a:p>
            <a:pPr>
              <a:buFont typeface="Arial" panose="020B0604020202020204" pitchFamily="34" charset="0"/>
              <a:buChar char="•"/>
            </a:pPr>
            <a:r>
              <a:rPr lang="de-DE" dirty="0" smtClean="0"/>
              <a:t>Provision of instruction on changes</a:t>
            </a:r>
          </a:p>
          <a:p>
            <a:pPr>
              <a:buFont typeface="Arial" panose="020B0604020202020204" pitchFamily="34" charset="0"/>
              <a:buChar char="•"/>
            </a:pPr>
            <a:endParaRPr lang="de-DE" dirty="0" smtClean="0"/>
          </a:p>
          <a:p>
            <a:pPr marL="0" indent="0"/>
            <a:r>
              <a:rPr lang="de-DE" dirty="0" smtClean="0"/>
              <a:t>The safety concept must enjoy the operating personnel's acceptance.</a:t>
            </a:r>
            <a:br>
              <a:rPr lang="de-DE" dirty="0" smtClean="0"/>
            </a:br>
            <a:r>
              <a:rPr lang="de-DE" dirty="0" smtClean="0"/>
              <a:t> Therefore, provision of information on:</a:t>
            </a:r>
            <a:br>
              <a:rPr lang="de-DE" dirty="0" smtClean="0"/>
            </a:br>
            <a:endParaRPr lang="de-DE" dirty="0" smtClean="0"/>
          </a:p>
          <a:p>
            <a:pPr>
              <a:buFont typeface="Arial" panose="020B0604020202020204" pitchFamily="34" charset="0"/>
              <a:buChar char="•"/>
            </a:pPr>
            <a:r>
              <a:rPr lang="de-DE" dirty="0" smtClean="0"/>
              <a:t>Process changes</a:t>
            </a:r>
          </a:p>
          <a:p>
            <a:pPr>
              <a:buFont typeface="Arial" panose="020B0604020202020204" pitchFamily="34" charset="0"/>
              <a:buChar char="•"/>
            </a:pPr>
            <a:r>
              <a:rPr lang="de-DE" dirty="0" smtClean="0"/>
              <a:t>Timing of the changes</a:t>
            </a:r>
          </a:p>
          <a:p>
            <a:pPr>
              <a:buFont typeface="Arial" panose="020B0604020202020204" pitchFamily="34" charset="0"/>
              <a:buChar char="•"/>
            </a:pPr>
            <a:r>
              <a:rPr lang="de-DE" dirty="0" smtClean="0"/>
              <a:t>Changes to working procedures</a:t>
            </a:r>
          </a:p>
          <a:p>
            <a:pPr>
              <a:buFont typeface="Arial" panose="020B0604020202020204" pitchFamily="34" charset="0"/>
              <a:buChar char="•"/>
            </a:pPr>
            <a:r>
              <a:rPr lang="de-DE" dirty="0" smtClean="0"/>
              <a:t>Responsible individuals</a:t>
            </a:r>
          </a:p>
        </p:txBody>
      </p:sp>
      <p:sp>
        <p:nvSpPr>
          <p:cNvPr id="4" name="Datumsplatzhalter 3"/>
          <p:cNvSpPr>
            <a:spLocks noGrp="1"/>
          </p:cNvSpPr>
          <p:nvPr>
            <p:ph type="dt" sz="half" idx="10"/>
          </p:nvPr>
        </p:nvSpPr>
        <p:spPr/>
        <p:txBody>
          <a:bodyPr/>
          <a:lstStyle/>
          <a:p>
            <a:pPr>
              <a:defRPr/>
            </a:pPr>
            <a:fld id="{60941390-2381-4580-A8A4-909EAA2BA938}"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10</a:t>
            </a:fld>
            <a:endParaRPr lang="de-DE"/>
          </a:p>
        </p:txBody>
      </p:sp>
      <p:sp>
        <p:nvSpPr>
          <p:cNvPr id="7" name="Textfeld 9"/>
          <p:cNvSpPr txBox="1">
            <a:spLocks noChangeArrowheads="1"/>
          </p:cNvSpPr>
          <p:nvPr/>
        </p:nvSpPr>
        <p:spPr bwMode="auto">
          <a:xfrm rot="822537">
            <a:off x="7383327" y="4059558"/>
            <a:ext cx="1298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dirty="0">
                <a:solidFill>
                  <a:srgbClr val="004994"/>
                </a:solidFill>
              </a:rPr>
              <a:t>© Staffel/DGUV</a:t>
            </a:r>
          </a:p>
        </p:txBody>
      </p:sp>
      <p:pic>
        <p:nvPicPr>
          <p:cNvPr id="8" name="Picture 11" descr="\\pc20436\Transfer FB Rechner\Apfeld\Bilder_Staffel\DSCF36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3660">
            <a:off x="5653364" y="1407191"/>
            <a:ext cx="3249092" cy="24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bwMode="auto">
          <a:xfrm>
            <a:off x="500034" y="1142984"/>
            <a:ext cx="5143536" cy="85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dirty="0"/>
              <a:t>Step 4: </a:t>
            </a:r>
            <a:r>
              <a:rPr lang="de-DE" altLang="de-DE" dirty="0"/>
              <a:t>Implementation of the measures</a:t>
            </a:r>
            <a:endParaRPr lang="de-DE" kern="0" dirty="0"/>
          </a:p>
        </p:txBody>
      </p:sp>
    </p:spTree>
    <p:extLst>
      <p:ext uri="{BB962C8B-B14F-4D97-AF65-F5344CB8AC3E}">
        <p14:creationId xmlns:p14="http://schemas.microsoft.com/office/powerpoint/2010/main" val="1148038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Step 5: Review of the efficacy</a:t>
            </a:r>
            <a:endParaRPr lang="de-DE" dirty="0"/>
          </a:p>
        </p:txBody>
      </p:sp>
      <p:sp>
        <p:nvSpPr>
          <p:cNvPr id="3" name="Inhaltsplatzhalter 2"/>
          <p:cNvSpPr>
            <a:spLocks noGrp="1"/>
          </p:cNvSpPr>
          <p:nvPr>
            <p:ph idx="1"/>
          </p:nvPr>
        </p:nvSpPr>
        <p:spPr>
          <a:xfrm>
            <a:off x="504825" y="2057400"/>
            <a:ext cx="8191500" cy="2973122"/>
          </a:xfrm>
        </p:spPr>
        <p:txBody>
          <a:bodyPr/>
          <a:lstStyle/>
          <a:p>
            <a:pPr>
              <a:spcBef>
                <a:spcPct val="30000"/>
              </a:spcBef>
              <a:buFont typeface="Arial" panose="020B0604020202020204" pitchFamily="34" charset="0"/>
              <a:buChar char="•"/>
              <a:defRPr/>
            </a:pPr>
            <a:r>
              <a:rPr lang="de-DE" altLang="de-DE" sz="2400" dirty="0"/>
              <a:t>Evaluation of the chosen solution in conjunction with the operator.</a:t>
            </a:r>
          </a:p>
          <a:p>
            <a:pPr>
              <a:spcBef>
                <a:spcPct val="30000"/>
              </a:spcBef>
              <a:buFont typeface="Arial" panose="020B0604020202020204" pitchFamily="34" charset="0"/>
              <a:buChar char="•"/>
              <a:defRPr/>
            </a:pPr>
            <a:endParaRPr lang="de-DE" altLang="de-DE" sz="2400" dirty="0" smtClean="0"/>
          </a:p>
          <a:p>
            <a:pPr>
              <a:spcBef>
                <a:spcPct val="30000"/>
              </a:spcBef>
              <a:buFont typeface="Arial" panose="020B0604020202020204" pitchFamily="34" charset="0"/>
              <a:buChar char="•"/>
              <a:defRPr/>
            </a:pPr>
            <a:r>
              <a:rPr lang="de-DE" altLang="de-DE" sz="2400" dirty="0" smtClean="0"/>
              <a:t>Definition of tests:</a:t>
            </a:r>
            <a:endParaRPr lang="de-DE" altLang="de-DE" sz="2400" dirty="0"/>
          </a:p>
          <a:p>
            <a:pPr lvl="4">
              <a:buFont typeface="Arial" panose="020B0604020202020204" pitchFamily="34" charset="0"/>
              <a:buChar char="•"/>
            </a:pPr>
            <a:r>
              <a:rPr lang="de-DE" sz="2400" dirty="0" smtClean="0"/>
              <a:t> Random sampling</a:t>
            </a:r>
            <a:endParaRPr lang="de-DE" sz="2400" dirty="0"/>
          </a:p>
          <a:p>
            <a:pPr lvl="4">
              <a:buFont typeface="Arial" panose="020B0604020202020204" pitchFamily="34" charset="0"/>
              <a:buChar char="•"/>
            </a:pPr>
            <a:r>
              <a:rPr lang="de-DE" sz="2400" dirty="0" smtClean="0"/>
              <a:t> Repeat tests</a:t>
            </a:r>
          </a:p>
          <a:p>
            <a:endParaRPr lang="de-DE" dirty="0"/>
          </a:p>
        </p:txBody>
      </p:sp>
      <p:sp>
        <p:nvSpPr>
          <p:cNvPr id="4" name="Datumsplatzhalter 3"/>
          <p:cNvSpPr>
            <a:spLocks noGrp="1"/>
          </p:cNvSpPr>
          <p:nvPr>
            <p:ph type="dt" sz="half" idx="10"/>
          </p:nvPr>
        </p:nvSpPr>
        <p:spPr/>
        <p:txBody>
          <a:bodyPr/>
          <a:lstStyle/>
          <a:p>
            <a:pPr>
              <a:defRPr/>
            </a:pPr>
            <a:fld id="{219BF8B6-C422-4A8E-B65C-D4004D1662F8}"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11</a:t>
            </a:fld>
            <a:endParaRPr lang="de-DE"/>
          </a:p>
        </p:txBody>
      </p:sp>
    </p:spTree>
    <p:extLst>
      <p:ext uri="{BB962C8B-B14F-4D97-AF65-F5344CB8AC3E}">
        <p14:creationId xmlns:p14="http://schemas.microsoft.com/office/powerpoint/2010/main" val="398500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95288" y="1125538"/>
            <a:ext cx="8569200" cy="539750"/>
          </a:xfrm>
        </p:spPr>
        <p:txBody>
          <a:bodyPr/>
          <a:lstStyle/>
          <a:p>
            <a:pPr eaLnBrk="1" hangingPunct="1"/>
            <a:r>
              <a:rPr lang="de-DE" altLang="de-DE" dirty="0" smtClean="0"/>
              <a:t>Purpose: to break the vicious circle</a:t>
            </a:r>
          </a:p>
        </p:txBody>
      </p:sp>
      <p:sp>
        <p:nvSpPr>
          <p:cNvPr id="16387" name="Inhaltsplatzhalter 2"/>
          <p:cNvSpPr>
            <a:spLocks noGrp="1"/>
          </p:cNvSpPr>
          <p:nvPr>
            <p:ph idx="1"/>
          </p:nvPr>
        </p:nvSpPr>
        <p:spPr>
          <a:xfrm>
            <a:off x="250825" y="5157788"/>
            <a:ext cx="4103688" cy="323165"/>
          </a:xfrm>
        </p:spPr>
        <p:txBody>
          <a:bodyPr/>
          <a:lstStyle/>
          <a:p>
            <a:pPr marL="0" indent="0" eaLnBrk="1" hangingPunct="1"/>
            <a:r>
              <a:rPr lang="de-DE" altLang="de-DE" dirty="0" smtClean="0">
                <a:hlinkClick r:id="rId3"/>
              </a:rPr>
              <a:t>www.stop-defeating.org</a:t>
            </a:r>
            <a:endParaRPr lang="de-DE" altLang="de-DE" dirty="0" smtClean="0"/>
          </a:p>
        </p:txBody>
      </p:sp>
      <p:sp>
        <p:nvSpPr>
          <p:cNvPr id="16388" name="Fußzeilenplatzhalter 4"/>
          <p:cNvSpPr>
            <a:spLocks noGrp="1"/>
          </p:cNvSpPr>
          <p:nvPr>
            <p:ph type="ftr" sz="quarter" idx="11"/>
          </p:nvPr>
        </p:nvSpPr>
        <p:spPr>
          <a:xfrm>
            <a:off x="504825" y="6367463"/>
            <a:ext cx="5507038"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3: Operation of machines</a:t>
            </a:r>
          </a:p>
        </p:txBody>
      </p:sp>
      <p:sp>
        <p:nvSpPr>
          <p:cNvPr id="16389"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Page </a:t>
            </a:r>
            <a:fld id="{A40F50DA-DE9E-437A-B73C-4E0F1AC6B389}" type="slidenum">
              <a:rPr lang="de-DE" altLang="de-DE" sz="1300" smtClean="0">
                <a:solidFill>
                  <a:schemeClr val="bg1"/>
                </a:solidFill>
              </a:rPr>
              <a:pPr eaLnBrk="1" hangingPunct="1">
                <a:spcBef>
                  <a:spcPct val="0"/>
                </a:spcBef>
              </a:pPr>
              <a:t>12</a:t>
            </a:fld>
            <a:endParaRPr lang="de-DE" altLang="de-DE" sz="1300" smtClean="0">
              <a:solidFill>
                <a:schemeClr val="bg1"/>
              </a:solidFill>
            </a:endParaRPr>
          </a:p>
        </p:txBody>
      </p:sp>
      <p:sp>
        <p:nvSpPr>
          <p:cNvPr id="16390" name="Rechteck 10"/>
          <p:cNvSpPr>
            <a:spLocks noChangeArrowheads="1"/>
          </p:cNvSpPr>
          <p:nvPr/>
        </p:nvSpPr>
        <p:spPr bwMode="auto">
          <a:xfrm>
            <a:off x="4211638" y="4076700"/>
            <a:ext cx="647700" cy="10080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1" name="Gleichschenkliges Dreieck 11"/>
          <p:cNvSpPr>
            <a:spLocks noChangeArrowheads="1"/>
          </p:cNvSpPr>
          <p:nvPr/>
        </p:nvSpPr>
        <p:spPr bwMode="auto">
          <a:xfrm rot="5696438">
            <a:off x="4882357" y="4521994"/>
            <a:ext cx="431800" cy="503237"/>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2" name="Gleichschenkliges Dreieck 13"/>
          <p:cNvSpPr>
            <a:spLocks noChangeArrowheads="1"/>
          </p:cNvSpPr>
          <p:nvPr/>
        </p:nvSpPr>
        <p:spPr bwMode="auto">
          <a:xfrm rot="2639245">
            <a:off x="4649788" y="4035425"/>
            <a:ext cx="433387" cy="503238"/>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3" name="Gleichschenkliges Dreieck 14"/>
          <p:cNvSpPr>
            <a:spLocks noChangeArrowheads="1"/>
          </p:cNvSpPr>
          <p:nvPr/>
        </p:nvSpPr>
        <p:spPr bwMode="auto">
          <a:xfrm rot="-2311858">
            <a:off x="6202890" y="4325938"/>
            <a:ext cx="588963" cy="708025"/>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4" name="Gleichschenkliges Dreieck 15"/>
          <p:cNvSpPr>
            <a:spLocks noChangeArrowheads="1"/>
          </p:cNvSpPr>
          <p:nvPr/>
        </p:nvSpPr>
        <p:spPr bwMode="auto">
          <a:xfrm rot="-5911027">
            <a:off x="6133040" y="4198938"/>
            <a:ext cx="773113" cy="452437"/>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6" name="Datumsplatzhalt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D70253B9-DA71-47CE-97F8-0565ED65A8D4}" type="datetime1">
              <a:rPr lang="de-DE" altLang="de-DE" sz="1300" smtClean="0">
                <a:solidFill>
                  <a:schemeClr val="bg1"/>
                </a:solidFill>
              </a:rPr>
              <a:t>30.03.2016</a:t>
            </a:fld>
            <a:endParaRPr lang="de-DE" altLang="de-DE" sz="1300" smtClean="0">
              <a:solidFill>
                <a:schemeClr val="bg1"/>
              </a:solidFill>
            </a:endParaRPr>
          </a:p>
        </p:txBody>
      </p:sp>
      <p:sp>
        <p:nvSpPr>
          <p:cNvPr id="16397" name="Textfeld 1"/>
          <p:cNvSpPr txBox="1">
            <a:spLocks noChangeArrowheads="1"/>
          </p:cNvSpPr>
          <p:nvPr/>
        </p:nvSpPr>
        <p:spPr bwMode="auto">
          <a:xfrm>
            <a:off x="6858000" y="603250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14" name="Line 3"/>
          <p:cNvSpPr>
            <a:spLocks noChangeShapeType="1"/>
          </p:cNvSpPr>
          <p:nvPr/>
        </p:nvSpPr>
        <p:spPr bwMode="auto">
          <a:xfrm>
            <a:off x="5159375" y="4552297"/>
            <a:ext cx="0" cy="863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4" name="Group 5"/>
          <p:cNvGrpSpPr>
            <a:grpSpLocks/>
          </p:cNvGrpSpPr>
          <p:nvPr/>
        </p:nvGrpSpPr>
        <p:grpSpPr bwMode="auto">
          <a:xfrm>
            <a:off x="3372644" y="1772816"/>
            <a:ext cx="3503612" cy="3065462"/>
            <a:chOff x="2245" y="1752"/>
            <a:chExt cx="2207" cy="1931"/>
          </a:xfrm>
        </p:grpSpPr>
        <p:sp>
          <p:nvSpPr>
            <p:cNvPr id="35" name="Freeform 6"/>
            <p:cNvSpPr>
              <a:spLocks/>
            </p:cNvSpPr>
            <p:nvPr/>
          </p:nvSpPr>
          <p:spPr bwMode="auto">
            <a:xfrm rot="1133859">
              <a:off x="2245" y="2388"/>
              <a:ext cx="587" cy="849"/>
            </a:xfrm>
            <a:custGeom>
              <a:avLst/>
              <a:gdLst>
                <a:gd name="T0" fmla="*/ 0 w 922"/>
                <a:gd name="T1" fmla="*/ 1 h 1388"/>
                <a:gd name="T2" fmla="*/ 0 w 922"/>
                <a:gd name="T3" fmla="*/ 1 h 1388"/>
                <a:gd name="T4" fmla="*/ 1 w 922"/>
                <a:gd name="T5" fmla="*/ 1 h 1388"/>
                <a:gd name="T6" fmla="*/ 1 w 922"/>
                <a:gd name="T7" fmla="*/ 1 h 1388"/>
                <a:gd name="T8" fmla="*/ 1 w 922"/>
                <a:gd name="T9" fmla="*/ 1 h 1388"/>
                <a:gd name="T10" fmla="*/ 1 w 922"/>
                <a:gd name="T11" fmla="*/ 1 h 1388"/>
                <a:gd name="T12" fmla="*/ 1 w 922"/>
                <a:gd name="T13" fmla="*/ 1 h 1388"/>
                <a:gd name="T14" fmla="*/ 1 w 922"/>
                <a:gd name="T15" fmla="*/ 1 h 1388"/>
                <a:gd name="T16" fmla="*/ 1 w 922"/>
                <a:gd name="T17" fmla="*/ 1 h 1388"/>
                <a:gd name="T18" fmla="*/ 1 w 922"/>
                <a:gd name="T19" fmla="*/ 1 h 1388"/>
                <a:gd name="T20" fmla="*/ 1 w 922"/>
                <a:gd name="T21" fmla="*/ 1 h 1388"/>
                <a:gd name="T22" fmla="*/ 1 w 922"/>
                <a:gd name="T23" fmla="*/ 1 h 1388"/>
                <a:gd name="T24" fmla="*/ 1 w 922"/>
                <a:gd name="T25" fmla="*/ 1 h 1388"/>
                <a:gd name="T26" fmla="*/ 1 w 922"/>
                <a:gd name="T27" fmla="*/ 1 h 1388"/>
                <a:gd name="T28" fmla="*/ 1 w 922"/>
                <a:gd name="T29" fmla="*/ 1 h 1388"/>
                <a:gd name="T30" fmla="*/ 1 w 922"/>
                <a:gd name="T31" fmla="*/ 1 h 1388"/>
                <a:gd name="T32" fmla="*/ 1 w 922"/>
                <a:gd name="T33" fmla="*/ 1 h 1388"/>
                <a:gd name="T34" fmla="*/ 1 w 922"/>
                <a:gd name="T35" fmla="*/ 1 h 1388"/>
                <a:gd name="T36" fmla="*/ 1 w 922"/>
                <a:gd name="T37" fmla="*/ 1 h 1388"/>
                <a:gd name="T38" fmla="*/ 1 w 922"/>
                <a:gd name="T39" fmla="*/ 1 h 1388"/>
                <a:gd name="T40" fmla="*/ 1 w 922"/>
                <a:gd name="T41" fmla="*/ 1 h 1388"/>
                <a:gd name="T42" fmla="*/ 1 w 922"/>
                <a:gd name="T43" fmla="*/ 1 h 1388"/>
                <a:gd name="T44" fmla="*/ 1 w 922"/>
                <a:gd name="T45" fmla="*/ 1 h 1388"/>
                <a:gd name="T46" fmla="*/ 1 w 922"/>
                <a:gd name="T47" fmla="*/ 1 h 1388"/>
                <a:gd name="T48" fmla="*/ 1 w 922"/>
                <a:gd name="T49" fmla="*/ 1 h 1388"/>
                <a:gd name="T50" fmla="*/ 1 w 922"/>
                <a:gd name="T51" fmla="*/ 1 h 1388"/>
                <a:gd name="T52" fmla="*/ 1 w 922"/>
                <a:gd name="T53" fmla="*/ 1 h 1388"/>
                <a:gd name="T54" fmla="*/ 1 w 922"/>
                <a:gd name="T55" fmla="*/ 1 h 1388"/>
                <a:gd name="T56" fmla="*/ 1 w 922"/>
                <a:gd name="T57" fmla="*/ 1 h 1388"/>
                <a:gd name="T58" fmla="*/ 1 w 922"/>
                <a:gd name="T59" fmla="*/ 1 h 1388"/>
                <a:gd name="T60" fmla="*/ 1 w 922"/>
                <a:gd name="T61" fmla="*/ 1 h 1388"/>
                <a:gd name="T62" fmla="*/ 1 w 922"/>
                <a:gd name="T63" fmla="*/ 1 h 1388"/>
                <a:gd name="T64" fmla="*/ 1 w 922"/>
                <a:gd name="T65" fmla="*/ 1 h 1388"/>
                <a:gd name="T66" fmla="*/ 1 w 922"/>
                <a:gd name="T67" fmla="*/ 1 h 1388"/>
                <a:gd name="T68" fmla="*/ 1 w 922"/>
                <a:gd name="T69" fmla="*/ 1 h 1388"/>
                <a:gd name="T70" fmla="*/ 1 w 922"/>
                <a:gd name="T71" fmla="*/ 1 h 1388"/>
                <a:gd name="T72" fmla="*/ 1 w 922"/>
                <a:gd name="T73" fmla="*/ 1 h 1388"/>
                <a:gd name="T74" fmla="*/ 1 w 922"/>
                <a:gd name="T75" fmla="*/ 1 h 1388"/>
                <a:gd name="T76" fmla="*/ 1 w 922"/>
                <a:gd name="T77" fmla="*/ 1 h 1388"/>
                <a:gd name="T78" fmla="*/ 1 w 922"/>
                <a:gd name="T79" fmla="*/ 1 h 1388"/>
                <a:gd name="T80" fmla="*/ 1 w 922"/>
                <a:gd name="T81" fmla="*/ 1 h 1388"/>
                <a:gd name="T82" fmla="*/ 1 w 922"/>
                <a:gd name="T83" fmla="*/ 1 h 1388"/>
                <a:gd name="T84" fmla="*/ 1 w 922"/>
                <a:gd name="T85" fmla="*/ 1 h 1388"/>
                <a:gd name="T86" fmla="*/ 1 w 922"/>
                <a:gd name="T87" fmla="*/ 1 h 1388"/>
                <a:gd name="T88" fmla="*/ 1 w 922"/>
                <a:gd name="T89" fmla="*/ 1 h 1388"/>
                <a:gd name="T90" fmla="*/ 1 w 922"/>
                <a:gd name="T91" fmla="*/ 1 h 1388"/>
                <a:gd name="T92" fmla="*/ 1 w 922"/>
                <a:gd name="T93" fmla="*/ 0 h 1388"/>
                <a:gd name="T94" fmla="*/ 1 w 922"/>
                <a:gd name="T95" fmla="*/ 1 h 1388"/>
                <a:gd name="T96" fmla="*/ 1 w 922"/>
                <a:gd name="T97" fmla="*/ 1 h 1388"/>
                <a:gd name="T98" fmla="*/ 0 w 922"/>
                <a:gd name="T99" fmla="*/ 1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6" name="Text Box 7"/>
            <p:cNvSpPr txBox="1">
              <a:spLocks noChangeArrowheads="1"/>
            </p:cNvSpPr>
            <p:nvPr/>
          </p:nvSpPr>
          <p:spPr bwMode="auto">
            <a:xfrm>
              <a:off x="2336" y="2568"/>
              <a:ext cx="346" cy="317"/>
            </a:xfrm>
            <a:prstGeom prst="rect">
              <a:avLst/>
            </a:prstGeom>
            <a:solidFill>
              <a:srgbClr val="FFFF99"/>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smtClean="0">
                  <a:solidFill>
                    <a:schemeClr val="tx1"/>
                  </a:solidFill>
                  <a:cs typeface="Arial" charset="0"/>
                </a:rPr>
                <a:t>Sales</a:t>
              </a:r>
              <a:endParaRPr lang="de-DE" altLang="de-DE" sz="1400" b="0" dirty="0">
                <a:solidFill>
                  <a:schemeClr val="tx1"/>
                </a:solidFill>
                <a:cs typeface="Arial" charset="0"/>
              </a:endParaRPr>
            </a:p>
          </p:txBody>
        </p:sp>
        <p:sp>
          <p:nvSpPr>
            <p:cNvPr id="37" name="Freeform 8"/>
            <p:cNvSpPr>
              <a:spLocks/>
            </p:cNvSpPr>
            <p:nvPr/>
          </p:nvSpPr>
          <p:spPr bwMode="auto">
            <a:xfrm rot="1133859">
              <a:off x="2378" y="3051"/>
              <a:ext cx="722" cy="565"/>
            </a:xfrm>
            <a:custGeom>
              <a:avLst/>
              <a:gdLst>
                <a:gd name="T0" fmla="*/ 0 w 1134"/>
                <a:gd name="T1" fmla="*/ 1 h 924"/>
                <a:gd name="T2" fmla="*/ 0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1 w 1134"/>
                <a:gd name="T35" fmla="*/ 1 h 924"/>
                <a:gd name="T36" fmla="*/ 1 w 1134"/>
                <a:gd name="T37" fmla="*/ 1 h 924"/>
                <a:gd name="T38" fmla="*/ 1 w 1134"/>
                <a:gd name="T39" fmla="*/ 1 h 924"/>
                <a:gd name="T40" fmla="*/ 1 w 1134"/>
                <a:gd name="T41" fmla="*/ 1 h 924"/>
                <a:gd name="T42" fmla="*/ 1 w 1134"/>
                <a:gd name="T43" fmla="*/ 1 h 924"/>
                <a:gd name="T44" fmla="*/ 1 w 1134"/>
                <a:gd name="T45" fmla="*/ 1 h 924"/>
                <a:gd name="T46" fmla="*/ 1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0 h 924"/>
                <a:gd name="T82" fmla="*/ 1 w 1134"/>
                <a:gd name="T83" fmla="*/ 1 h 924"/>
                <a:gd name="T84" fmla="*/ 1 w 1134"/>
                <a:gd name="T85" fmla="*/ 1 h 924"/>
                <a:gd name="T86" fmla="*/ 1 w 1134"/>
                <a:gd name="T87" fmla="*/ 0 h 924"/>
                <a:gd name="T88" fmla="*/ 1 w 1134"/>
                <a:gd name="T89" fmla="*/ 1 h 924"/>
                <a:gd name="T90" fmla="*/ 1 w 1134"/>
                <a:gd name="T91" fmla="*/ 1 h 924"/>
                <a:gd name="T92" fmla="*/ 1 w 1134"/>
                <a:gd name="T93" fmla="*/ 1 h 924"/>
                <a:gd name="T94" fmla="*/ 1 w 1134"/>
                <a:gd name="T95" fmla="*/ 1 h 924"/>
                <a:gd name="T96" fmla="*/ 1 w 1134"/>
                <a:gd name="T97" fmla="*/ 1 h 924"/>
                <a:gd name="T98" fmla="*/ 0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8" name="Text Box 9"/>
            <p:cNvSpPr txBox="1">
              <a:spLocks noChangeArrowheads="1"/>
            </p:cNvSpPr>
            <p:nvPr/>
          </p:nvSpPr>
          <p:spPr bwMode="auto">
            <a:xfrm>
              <a:off x="2447" y="3195"/>
              <a:ext cx="597" cy="3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smtClean="0">
                  <a:solidFill>
                    <a:schemeClr val="tx1"/>
                  </a:solidFill>
                  <a:cs typeface="Arial" charset="0"/>
                </a:rPr>
                <a:t>Design</a:t>
              </a:r>
              <a:endParaRPr lang="de-DE" altLang="de-DE" sz="1400" b="0" dirty="0">
                <a:solidFill>
                  <a:schemeClr val="tx1"/>
                </a:solidFill>
                <a:cs typeface="Arial" charset="0"/>
              </a:endParaRPr>
            </a:p>
          </p:txBody>
        </p:sp>
        <p:sp>
          <p:nvSpPr>
            <p:cNvPr id="39" name="Freeform 10"/>
            <p:cNvSpPr>
              <a:spLocks/>
            </p:cNvSpPr>
            <p:nvPr/>
          </p:nvSpPr>
          <p:spPr bwMode="auto">
            <a:xfrm rot="1133859">
              <a:off x="2453" y="1881"/>
              <a:ext cx="587" cy="694"/>
            </a:xfrm>
            <a:custGeom>
              <a:avLst/>
              <a:gdLst>
                <a:gd name="T0" fmla="*/ 1 w 922"/>
                <a:gd name="T1" fmla="*/ 0 h 1134"/>
                <a:gd name="T2" fmla="*/ 1 w 922"/>
                <a:gd name="T3" fmla="*/ 0 h 1134"/>
                <a:gd name="T4" fmla="*/ 1 w 922"/>
                <a:gd name="T5" fmla="*/ 1 h 1134"/>
                <a:gd name="T6" fmla="*/ 1 w 922"/>
                <a:gd name="T7" fmla="*/ 1 h 1134"/>
                <a:gd name="T8" fmla="*/ 1 w 922"/>
                <a:gd name="T9" fmla="*/ 1 h 1134"/>
                <a:gd name="T10" fmla="*/ 1 w 922"/>
                <a:gd name="T11" fmla="*/ 1 h 1134"/>
                <a:gd name="T12" fmla="*/ 1 w 922"/>
                <a:gd name="T13" fmla="*/ 1 h 1134"/>
                <a:gd name="T14" fmla="*/ 1 w 922"/>
                <a:gd name="T15" fmla="*/ 1 h 1134"/>
                <a:gd name="T16" fmla="*/ 1 w 922"/>
                <a:gd name="T17" fmla="*/ 1 h 1134"/>
                <a:gd name="T18" fmla="*/ 1 w 922"/>
                <a:gd name="T19" fmla="*/ 1 h 1134"/>
                <a:gd name="T20" fmla="*/ 1 w 922"/>
                <a:gd name="T21" fmla="*/ 1 h 1134"/>
                <a:gd name="T22" fmla="*/ 1 w 922"/>
                <a:gd name="T23" fmla="*/ 1 h 1134"/>
                <a:gd name="T24" fmla="*/ 1 w 922"/>
                <a:gd name="T25" fmla="*/ 1 h 1134"/>
                <a:gd name="T26" fmla="*/ 1 w 922"/>
                <a:gd name="T27" fmla="*/ 1 h 1134"/>
                <a:gd name="T28" fmla="*/ 1 w 922"/>
                <a:gd name="T29" fmla="*/ 1 h 1134"/>
                <a:gd name="T30" fmla="*/ 1 w 922"/>
                <a:gd name="T31" fmla="*/ 1 h 1134"/>
                <a:gd name="T32" fmla="*/ 1 w 922"/>
                <a:gd name="T33" fmla="*/ 1 h 1134"/>
                <a:gd name="T34" fmla="*/ 0 w 922"/>
                <a:gd name="T35" fmla="*/ 1 h 1134"/>
                <a:gd name="T36" fmla="*/ 1 w 922"/>
                <a:gd name="T37" fmla="*/ 1 h 1134"/>
                <a:gd name="T38" fmla="*/ 1 w 922"/>
                <a:gd name="T39" fmla="*/ 1 h 1134"/>
                <a:gd name="T40" fmla="*/ 1 w 922"/>
                <a:gd name="T41" fmla="*/ 1 h 1134"/>
                <a:gd name="T42" fmla="*/ 1 w 922"/>
                <a:gd name="T43" fmla="*/ 1 h 1134"/>
                <a:gd name="T44" fmla="*/ 1 w 922"/>
                <a:gd name="T45" fmla="*/ 1 h 1134"/>
                <a:gd name="T46" fmla="*/ 1 w 922"/>
                <a:gd name="T47" fmla="*/ 1 h 1134"/>
                <a:gd name="T48" fmla="*/ 1 w 922"/>
                <a:gd name="T49" fmla="*/ 1 h 1134"/>
                <a:gd name="T50" fmla="*/ 1 w 922"/>
                <a:gd name="T51" fmla="*/ 1 h 1134"/>
                <a:gd name="T52" fmla="*/ 1 w 922"/>
                <a:gd name="T53" fmla="*/ 1 h 1134"/>
                <a:gd name="T54" fmla="*/ 1 w 922"/>
                <a:gd name="T55" fmla="*/ 1 h 1134"/>
                <a:gd name="T56" fmla="*/ 1 w 922"/>
                <a:gd name="T57" fmla="*/ 1 h 1134"/>
                <a:gd name="T58" fmla="*/ 1 w 922"/>
                <a:gd name="T59" fmla="*/ 1 h 1134"/>
                <a:gd name="T60" fmla="*/ 1 w 922"/>
                <a:gd name="T61" fmla="*/ 1 h 1134"/>
                <a:gd name="T62" fmla="*/ 1 w 922"/>
                <a:gd name="T63" fmla="*/ 1 h 1134"/>
                <a:gd name="T64" fmla="*/ 1 w 922"/>
                <a:gd name="T65" fmla="*/ 1 h 1134"/>
                <a:gd name="T66" fmla="*/ 1 w 922"/>
                <a:gd name="T67" fmla="*/ 1 h 1134"/>
                <a:gd name="T68" fmla="*/ 1 w 922"/>
                <a:gd name="T69" fmla="*/ 1 h 1134"/>
                <a:gd name="T70" fmla="*/ 1 w 922"/>
                <a:gd name="T71" fmla="*/ 1 h 1134"/>
                <a:gd name="T72" fmla="*/ 1 w 922"/>
                <a:gd name="T73" fmla="*/ 1 h 1134"/>
                <a:gd name="T74" fmla="*/ 1 w 922"/>
                <a:gd name="T75" fmla="*/ 1 h 1134"/>
                <a:gd name="T76" fmla="*/ 1 w 922"/>
                <a:gd name="T77" fmla="*/ 1 h 1134"/>
                <a:gd name="T78" fmla="*/ 1 w 922"/>
                <a:gd name="T79" fmla="*/ 1 h 1134"/>
                <a:gd name="T80" fmla="*/ 1 w 922"/>
                <a:gd name="T81" fmla="*/ 1 h 1134"/>
                <a:gd name="T82" fmla="*/ 1 w 922"/>
                <a:gd name="T83" fmla="*/ 1 h 1134"/>
                <a:gd name="T84" fmla="*/ 1 w 922"/>
                <a:gd name="T85" fmla="*/ 1 h 1134"/>
                <a:gd name="T86" fmla="*/ 1 w 922"/>
                <a:gd name="T87" fmla="*/ 1 h 1134"/>
                <a:gd name="T88" fmla="*/ 1 w 922"/>
                <a:gd name="T89" fmla="*/ 1 h 1134"/>
                <a:gd name="T90" fmla="*/ 1 w 922"/>
                <a:gd name="T91" fmla="*/ 1 h 1134"/>
                <a:gd name="T92" fmla="*/ 1 w 922"/>
                <a:gd name="T93" fmla="*/ 1 h 1134"/>
                <a:gd name="T94" fmla="*/ 1 w 922"/>
                <a:gd name="T95" fmla="*/ 1 h 1134"/>
                <a:gd name="T96" fmla="*/ 1 w 922"/>
                <a:gd name="T97" fmla="*/ 1 h 1134"/>
                <a:gd name="T98" fmla="*/ 1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0" name="Text Box 11"/>
            <p:cNvSpPr txBox="1">
              <a:spLocks noChangeArrowheads="1"/>
            </p:cNvSpPr>
            <p:nvPr/>
          </p:nvSpPr>
          <p:spPr bwMode="auto">
            <a:xfrm>
              <a:off x="2563" y="2113"/>
              <a:ext cx="539"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a:solidFill>
                    <a:schemeClr val="tx1"/>
                  </a:solidFill>
                  <a:cs typeface="Arial" charset="0"/>
                </a:rPr>
                <a:t>Purchasing</a:t>
              </a:r>
            </a:p>
          </p:txBody>
        </p:sp>
        <p:sp>
          <p:nvSpPr>
            <p:cNvPr id="41" name="Freeform 12"/>
            <p:cNvSpPr>
              <a:spLocks/>
            </p:cNvSpPr>
            <p:nvPr/>
          </p:nvSpPr>
          <p:spPr bwMode="auto">
            <a:xfrm rot="1133859">
              <a:off x="2851" y="1752"/>
              <a:ext cx="883" cy="564"/>
            </a:xfrm>
            <a:custGeom>
              <a:avLst/>
              <a:gdLst>
                <a:gd name="T0" fmla="*/ 1 w 1388"/>
                <a:gd name="T1" fmla="*/ 0 h 922"/>
                <a:gd name="T2" fmla="*/ 1 w 1388"/>
                <a:gd name="T3" fmla="*/ 0 h 922"/>
                <a:gd name="T4" fmla="*/ 1 w 1388"/>
                <a:gd name="T5" fmla="*/ 1 h 922"/>
                <a:gd name="T6" fmla="*/ 1 w 1388"/>
                <a:gd name="T7" fmla="*/ 1 h 922"/>
                <a:gd name="T8" fmla="*/ 1 w 1388"/>
                <a:gd name="T9" fmla="*/ 1 h 922"/>
                <a:gd name="T10" fmla="*/ 1 w 1388"/>
                <a:gd name="T11" fmla="*/ 1 h 922"/>
                <a:gd name="T12" fmla="*/ 1 w 1388"/>
                <a:gd name="T13" fmla="*/ 1 h 922"/>
                <a:gd name="T14" fmla="*/ 1 w 1388"/>
                <a:gd name="T15" fmla="*/ 1 h 922"/>
                <a:gd name="T16" fmla="*/ 1 w 1388"/>
                <a:gd name="T17" fmla="*/ 1 h 922"/>
                <a:gd name="T18" fmla="*/ 1 w 1388"/>
                <a:gd name="T19" fmla="*/ 1 h 922"/>
                <a:gd name="T20" fmla="*/ 1 w 1388"/>
                <a:gd name="T21" fmla="*/ 1 h 922"/>
                <a:gd name="T22" fmla="*/ 1 w 1388"/>
                <a:gd name="T23" fmla="*/ 1 h 922"/>
                <a:gd name="T24" fmla="*/ 1 w 1388"/>
                <a:gd name="T25" fmla="*/ 1 h 922"/>
                <a:gd name="T26" fmla="*/ 1 w 1388"/>
                <a:gd name="T27" fmla="*/ 1 h 922"/>
                <a:gd name="T28" fmla="*/ 1 w 1388"/>
                <a:gd name="T29" fmla="*/ 1 h 922"/>
                <a:gd name="T30" fmla="*/ 1 w 1388"/>
                <a:gd name="T31" fmla="*/ 1 h 922"/>
                <a:gd name="T32" fmla="*/ 1 w 1388"/>
                <a:gd name="T33" fmla="*/ 1 h 922"/>
                <a:gd name="T34" fmla="*/ 0 w 1388"/>
                <a:gd name="T35" fmla="*/ 1 h 922"/>
                <a:gd name="T36" fmla="*/ 1 w 1388"/>
                <a:gd name="T37" fmla="*/ 1 h 922"/>
                <a:gd name="T38" fmla="*/ 1 w 1388"/>
                <a:gd name="T39" fmla="*/ 1 h 922"/>
                <a:gd name="T40" fmla="*/ 1 w 1388"/>
                <a:gd name="T41" fmla="*/ 1 h 922"/>
                <a:gd name="T42" fmla="*/ 1 w 1388"/>
                <a:gd name="T43" fmla="*/ 1 h 922"/>
                <a:gd name="T44" fmla="*/ 1 w 1388"/>
                <a:gd name="T45" fmla="*/ 1 h 922"/>
                <a:gd name="T46" fmla="*/ 1 w 1388"/>
                <a:gd name="T47" fmla="*/ 1 h 922"/>
                <a:gd name="T48" fmla="*/ 1 w 1388"/>
                <a:gd name="T49" fmla="*/ 1 h 922"/>
                <a:gd name="T50" fmla="*/ 1 w 1388"/>
                <a:gd name="T51" fmla="*/ 1 h 922"/>
                <a:gd name="T52" fmla="*/ 1 w 1388"/>
                <a:gd name="T53" fmla="*/ 1 h 922"/>
                <a:gd name="T54" fmla="*/ 1 w 1388"/>
                <a:gd name="T55" fmla="*/ 1 h 922"/>
                <a:gd name="T56" fmla="*/ 1 w 1388"/>
                <a:gd name="T57" fmla="*/ 1 h 922"/>
                <a:gd name="T58" fmla="*/ 1 w 1388"/>
                <a:gd name="T59" fmla="*/ 1 h 922"/>
                <a:gd name="T60" fmla="*/ 1 w 1388"/>
                <a:gd name="T61" fmla="*/ 1 h 922"/>
                <a:gd name="T62" fmla="*/ 1 w 1388"/>
                <a:gd name="T63" fmla="*/ 1 h 922"/>
                <a:gd name="T64" fmla="*/ 1 w 1388"/>
                <a:gd name="T65" fmla="*/ 1 h 922"/>
                <a:gd name="T66" fmla="*/ 1 w 1388"/>
                <a:gd name="T67" fmla="*/ 1 h 922"/>
                <a:gd name="T68" fmla="*/ 1 w 1388"/>
                <a:gd name="T69" fmla="*/ 1 h 922"/>
                <a:gd name="T70" fmla="*/ 1 w 1388"/>
                <a:gd name="T71" fmla="*/ 1 h 922"/>
                <a:gd name="T72" fmla="*/ 1 w 1388"/>
                <a:gd name="T73" fmla="*/ 1 h 922"/>
                <a:gd name="T74" fmla="*/ 1 w 1388"/>
                <a:gd name="T75" fmla="*/ 1 h 922"/>
                <a:gd name="T76" fmla="*/ 1 w 1388"/>
                <a:gd name="T77" fmla="*/ 1 h 922"/>
                <a:gd name="T78" fmla="*/ 1 w 1388"/>
                <a:gd name="T79" fmla="*/ 1 h 922"/>
                <a:gd name="T80" fmla="*/ 1 w 1388"/>
                <a:gd name="T81" fmla="*/ 1 h 922"/>
                <a:gd name="T82" fmla="*/ 1 w 1388"/>
                <a:gd name="T83" fmla="*/ 1 h 922"/>
                <a:gd name="T84" fmla="*/ 1 w 1388"/>
                <a:gd name="T85" fmla="*/ 1 h 922"/>
                <a:gd name="T86" fmla="*/ 1 w 1388"/>
                <a:gd name="T87" fmla="*/ 1 h 922"/>
                <a:gd name="T88" fmla="*/ 1 w 1388"/>
                <a:gd name="T89" fmla="*/ 1 h 922"/>
                <a:gd name="T90" fmla="*/ 2 w 1388"/>
                <a:gd name="T91" fmla="*/ 1 h 922"/>
                <a:gd name="T92" fmla="*/ 2 w 1388"/>
                <a:gd name="T93" fmla="*/ 1 h 922"/>
                <a:gd name="T94" fmla="*/ 2 w 1388"/>
                <a:gd name="T95" fmla="*/ 1 h 922"/>
                <a:gd name="T96" fmla="*/ 1 w 1388"/>
                <a:gd name="T97" fmla="*/ 1 h 922"/>
                <a:gd name="T98" fmla="*/ 1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hlink"/>
              </a:solidFill>
              <a:prstDash val="solid"/>
              <a:round/>
              <a:headEnd/>
              <a:tailEnd/>
            </a:ln>
          </p:spPr>
          <p:txBody>
            <a:bodyPr/>
            <a:lstStyle/>
            <a:p>
              <a:endParaRPr lang="de-DE"/>
            </a:p>
          </p:txBody>
        </p:sp>
        <p:sp>
          <p:nvSpPr>
            <p:cNvPr id="42" name="Text Box 13"/>
            <p:cNvSpPr txBox="1">
              <a:spLocks noChangeArrowheads="1"/>
            </p:cNvSpPr>
            <p:nvPr/>
          </p:nvSpPr>
          <p:spPr bwMode="auto">
            <a:xfrm>
              <a:off x="2894" y="1830"/>
              <a:ext cx="106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solidFill>
                  <a:cs typeface="Arial" charset="0"/>
                </a:rPr>
                <a:t>Commissioning</a:t>
              </a:r>
              <a:endParaRPr lang="de-DE" altLang="de-DE" sz="1400" b="0" dirty="0">
                <a:solidFill>
                  <a:schemeClr val="tx1"/>
                </a:solidFill>
                <a:cs typeface="Arial" charset="0"/>
              </a:endParaRPr>
            </a:p>
          </p:txBody>
        </p:sp>
        <p:sp>
          <p:nvSpPr>
            <p:cNvPr id="43" name="Freeform 14"/>
            <p:cNvSpPr>
              <a:spLocks/>
            </p:cNvSpPr>
            <p:nvPr/>
          </p:nvSpPr>
          <p:spPr bwMode="auto">
            <a:xfrm rot="1133859">
              <a:off x="3528" y="1951"/>
              <a:ext cx="722" cy="565"/>
            </a:xfrm>
            <a:custGeom>
              <a:avLst/>
              <a:gdLst>
                <a:gd name="T0" fmla="*/ 1 w 1134"/>
                <a:gd name="T1" fmla="*/ 1 h 924"/>
                <a:gd name="T2" fmla="*/ 1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0 w 1134"/>
                <a:gd name="T35" fmla="*/ 0 h 924"/>
                <a:gd name="T36" fmla="*/ 1 w 1134"/>
                <a:gd name="T37" fmla="*/ 1 h 924"/>
                <a:gd name="T38" fmla="*/ 1 w 1134"/>
                <a:gd name="T39" fmla="*/ 1 h 924"/>
                <a:gd name="T40" fmla="*/ 1 w 1134"/>
                <a:gd name="T41" fmla="*/ 1 h 924"/>
                <a:gd name="T42" fmla="*/ 0 w 1134"/>
                <a:gd name="T43" fmla="*/ 1 h 924"/>
                <a:gd name="T44" fmla="*/ 0 w 1134"/>
                <a:gd name="T45" fmla="*/ 1 h 924"/>
                <a:gd name="T46" fmla="*/ 0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1 h 924"/>
                <a:gd name="T82" fmla="*/ 1 w 1134"/>
                <a:gd name="T83" fmla="*/ 1 h 924"/>
                <a:gd name="T84" fmla="*/ 1 w 1134"/>
                <a:gd name="T85" fmla="*/ 1 h 924"/>
                <a:gd name="T86" fmla="*/ 1 w 1134"/>
                <a:gd name="T87" fmla="*/ 1 h 924"/>
                <a:gd name="T88" fmla="*/ 1 w 1134"/>
                <a:gd name="T89" fmla="*/ 1 h 924"/>
                <a:gd name="T90" fmla="*/ 1 w 1134"/>
                <a:gd name="T91" fmla="*/ 1 h 924"/>
                <a:gd name="T92" fmla="*/ 1 w 1134"/>
                <a:gd name="T93" fmla="*/ 1 h 924"/>
                <a:gd name="T94" fmla="*/ 1 w 1134"/>
                <a:gd name="T95" fmla="*/ 1 h 924"/>
                <a:gd name="T96" fmla="*/ 1 w 1134"/>
                <a:gd name="T97" fmla="*/ 1 h 924"/>
                <a:gd name="T98" fmla="*/ 1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hlink"/>
              </a:solidFill>
              <a:prstDash val="solid"/>
              <a:round/>
              <a:headEnd/>
              <a:tailEnd/>
            </a:ln>
          </p:spPr>
          <p:txBody>
            <a:bodyPr/>
            <a:lstStyle/>
            <a:p>
              <a:endParaRPr lang="de-DE"/>
            </a:p>
          </p:txBody>
        </p:sp>
        <p:sp>
          <p:nvSpPr>
            <p:cNvPr id="44" name="Text Box 15"/>
            <p:cNvSpPr txBox="1">
              <a:spLocks noChangeArrowheads="1"/>
            </p:cNvSpPr>
            <p:nvPr/>
          </p:nvSpPr>
          <p:spPr bwMode="auto">
            <a:xfrm>
              <a:off x="3651" y="2115"/>
              <a:ext cx="61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solidFill>
                  <a:cs typeface="Arial" charset="0"/>
                </a:rPr>
                <a:t>Setup</a:t>
              </a:r>
              <a:endParaRPr lang="de-DE" altLang="de-DE" sz="1400" b="0" dirty="0">
                <a:solidFill>
                  <a:schemeClr val="tx1"/>
                </a:solidFill>
                <a:cs typeface="Arial" charset="0"/>
              </a:endParaRPr>
            </a:p>
          </p:txBody>
        </p:sp>
        <p:sp>
          <p:nvSpPr>
            <p:cNvPr id="45" name="Freeform 16"/>
            <p:cNvSpPr>
              <a:spLocks/>
            </p:cNvSpPr>
            <p:nvPr/>
          </p:nvSpPr>
          <p:spPr bwMode="auto">
            <a:xfrm rot="1133859">
              <a:off x="3787" y="2341"/>
              <a:ext cx="587" cy="850"/>
            </a:xfrm>
            <a:custGeom>
              <a:avLst/>
              <a:gdLst>
                <a:gd name="T0" fmla="*/ 1 w 922"/>
                <a:gd name="T1" fmla="*/ 1 h 1390"/>
                <a:gd name="T2" fmla="*/ 1 w 922"/>
                <a:gd name="T3" fmla="*/ 1 h 1390"/>
                <a:gd name="T4" fmla="*/ 1 w 922"/>
                <a:gd name="T5" fmla="*/ 1 h 1390"/>
                <a:gd name="T6" fmla="*/ 1 w 922"/>
                <a:gd name="T7" fmla="*/ 1 h 1390"/>
                <a:gd name="T8" fmla="*/ 1 w 922"/>
                <a:gd name="T9" fmla="*/ 1 h 1390"/>
                <a:gd name="T10" fmla="*/ 1 w 922"/>
                <a:gd name="T11" fmla="*/ 1 h 1390"/>
                <a:gd name="T12" fmla="*/ 1 w 922"/>
                <a:gd name="T13" fmla="*/ 1 h 1390"/>
                <a:gd name="T14" fmla="*/ 1 w 922"/>
                <a:gd name="T15" fmla="*/ 1 h 1390"/>
                <a:gd name="T16" fmla="*/ 1 w 922"/>
                <a:gd name="T17" fmla="*/ 1 h 1390"/>
                <a:gd name="T18" fmla="*/ 1 w 922"/>
                <a:gd name="T19" fmla="*/ 1 h 1390"/>
                <a:gd name="T20" fmla="*/ 1 w 922"/>
                <a:gd name="T21" fmla="*/ 1 h 1390"/>
                <a:gd name="T22" fmla="*/ 1 w 922"/>
                <a:gd name="T23" fmla="*/ 1 h 1390"/>
                <a:gd name="T24" fmla="*/ 1 w 922"/>
                <a:gd name="T25" fmla="*/ 1 h 1390"/>
                <a:gd name="T26" fmla="*/ 1 w 922"/>
                <a:gd name="T27" fmla="*/ 1 h 1390"/>
                <a:gd name="T28" fmla="*/ 1 w 922"/>
                <a:gd name="T29" fmla="*/ 1 h 1390"/>
                <a:gd name="T30" fmla="*/ 1 w 922"/>
                <a:gd name="T31" fmla="*/ 1 h 1390"/>
                <a:gd name="T32" fmla="*/ 1 w 922"/>
                <a:gd name="T33" fmla="*/ 1 h 1390"/>
                <a:gd name="T34" fmla="*/ 1 w 922"/>
                <a:gd name="T35" fmla="*/ 0 h 1390"/>
                <a:gd name="T36" fmla="*/ 1 w 922"/>
                <a:gd name="T37" fmla="*/ 1 h 1390"/>
                <a:gd name="T38" fmla="*/ 1 w 922"/>
                <a:gd name="T39" fmla="*/ 1 h 1390"/>
                <a:gd name="T40" fmla="*/ 1 w 922"/>
                <a:gd name="T41" fmla="*/ 1 h 1390"/>
                <a:gd name="T42" fmla="*/ 0 w 922"/>
                <a:gd name="T43" fmla="*/ 1 h 1390"/>
                <a:gd name="T44" fmla="*/ 0 w 922"/>
                <a:gd name="T45" fmla="*/ 1 h 1390"/>
                <a:gd name="T46" fmla="*/ 0 w 922"/>
                <a:gd name="T47" fmla="*/ 1 h 1390"/>
                <a:gd name="T48" fmla="*/ 1 w 922"/>
                <a:gd name="T49" fmla="*/ 1 h 1390"/>
                <a:gd name="T50" fmla="*/ 1 w 922"/>
                <a:gd name="T51" fmla="*/ 1 h 1390"/>
                <a:gd name="T52" fmla="*/ 1 w 922"/>
                <a:gd name="T53" fmla="*/ 1 h 1390"/>
                <a:gd name="T54" fmla="*/ 1 w 922"/>
                <a:gd name="T55" fmla="*/ 1 h 1390"/>
                <a:gd name="T56" fmla="*/ 1 w 922"/>
                <a:gd name="T57" fmla="*/ 1 h 1390"/>
                <a:gd name="T58" fmla="*/ 1 w 922"/>
                <a:gd name="T59" fmla="*/ 1 h 1390"/>
                <a:gd name="T60" fmla="*/ 1 w 922"/>
                <a:gd name="T61" fmla="*/ 1 h 1390"/>
                <a:gd name="T62" fmla="*/ 1 w 922"/>
                <a:gd name="T63" fmla="*/ 1 h 1390"/>
                <a:gd name="T64" fmla="*/ 1 w 922"/>
                <a:gd name="T65" fmla="*/ 1 h 1390"/>
                <a:gd name="T66" fmla="*/ 1 w 922"/>
                <a:gd name="T67" fmla="*/ 1 h 1390"/>
                <a:gd name="T68" fmla="*/ 1 w 922"/>
                <a:gd name="T69" fmla="*/ 1 h 1390"/>
                <a:gd name="T70" fmla="*/ 1 w 922"/>
                <a:gd name="T71" fmla="*/ 1 h 1390"/>
                <a:gd name="T72" fmla="*/ 1 w 922"/>
                <a:gd name="T73" fmla="*/ 1 h 1390"/>
                <a:gd name="T74" fmla="*/ 1 w 922"/>
                <a:gd name="T75" fmla="*/ 1 h 1390"/>
                <a:gd name="T76" fmla="*/ 1 w 922"/>
                <a:gd name="T77" fmla="*/ 1 h 1390"/>
                <a:gd name="T78" fmla="*/ 1 w 922"/>
                <a:gd name="T79" fmla="*/ 1 h 1390"/>
                <a:gd name="T80" fmla="*/ 1 w 922"/>
                <a:gd name="T81" fmla="*/ 1 h 1390"/>
                <a:gd name="T82" fmla="*/ 1 w 922"/>
                <a:gd name="T83" fmla="*/ 1 h 1390"/>
                <a:gd name="T84" fmla="*/ 1 w 922"/>
                <a:gd name="T85" fmla="*/ 1 h 1390"/>
                <a:gd name="T86" fmla="*/ 1 w 922"/>
                <a:gd name="T87" fmla="*/ 1 h 1390"/>
                <a:gd name="T88" fmla="*/ 1 w 922"/>
                <a:gd name="T89" fmla="*/ 1 h 1390"/>
                <a:gd name="T90" fmla="*/ 1 w 922"/>
                <a:gd name="T91" fmla="*/ 1 h 1390"/>
                <a:gd name="T92" fmla="*/ 1 w 922"/>
                <a:gd name="T93" fmla="*/ 1 h 1390"/>
                <a:gd name="T94" fmla="*/ 1 w 922"/>
                <a:gd name="T95" fmla="*/ 1 h 1390"/>
                <a:gd name="T96" fmla="*/ 1 w 922"/>
                <a:gd name="T97" fmla="*/ 1 h 1390"/>
                <a:gd name="T98" fmla="*/ 1 w 922"/>
                <a:gd name="T99" fmla="*/ 1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6" name="Text Box 17"/>
            <p:cNvSpPr txBox="1">
              <a:spLocks noChangeArrowheads="1"/>
            </p:cNvSpPr>
            <p:nvPr/>
          </p:nvSpPr>
          <p:spPr bwMode="auto">
            <a:xfrm>
              <a:off x="3886" y="2789"/>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a:solidFill>
                    <a:schemeClr val="tx1"/>
                  </a:solidFill>
                  <a:cs typeface="Arial" charset="0"/>
                </a:rPr>
                <a:t>Operation</a:t>
              </a:r>
            </a:p>
          </p:txBody>
        </p:sp>
        <p:sp>
          <p:nvSpPr>
            <p:cNvPr id="47" name="Freeform 18"/>
            <p:cNvSpPr>
              <a:spLocks/>
            </p:cNvSpPr>
            <p:nvPr/>
          </p:nvSpPr>
          <p:spPr bwMode="auto">
            <a:xfrm rot="1133859">
              <a:off x="3590" y="2989"/>
              <a:ext cx="588" cy="694"/>
            </a:xfrm>
            <a:custGeom>
              <a:avLst/>
              <a:gdLst>
                <a:gd name="T0" fmla="*/ 1 w 924"/>
                <a:gd name="T1" fmla="*/ 1 h 1134"/>
                <a:gd name="T2" fmla="*/ 1 w 924"/>
                <a:gd name="T3" fmla="*/ 1 h 1134"/>
                <a:gd name="T4" fmla="*/ 1 w 924"/>
                <a:gd name="T5" fmla="*/ 1 h 1134"/>
                <a:gd name="T6" fmla="*/ 1 w 924"/>
                <a:gd name="T7" fmla="*/ 1 h 1134"/>
                <a:gd name="T8" fmla="*/ 1 w 924"/>
                <a:gd name="T9" fmla="*/ 1 h 1134"/>
                <a:gd name="T10" fmla="*/ 1 w 924"/>
                <a:gd name="T11" fmla="*/ 1 h 1134"/>
                <a:gd name="T12" fmla="*/ 1 w 924"/>
                <a:gd name="T13" fmla="*/ 1 h 1134"/>
                <a:gd name="T14" fmla="*/ 1 w 924"/>
                <a:gd name="T15" fmla="*/ 1 h 1134"/>
                <a:gd name="T16" fmla="*/ 1 w 924"/>
                <a:gd name="T17" fmla="*/ 1 h 1134"/>
                <a:gd name="T18" fmla="*/ 1 w 924"/>
                <a:gd name="T19" fmla="*/ 1 h 1134"/>
                <a:gd name="T20" fmla="*/ 1 w 924"/>
                <a:gd name="T21" fmla="*/ 1 h 1134"/>
                <a:gd name="T22" fmla="*/ 1 w 924"/>
                <a:gd name="T23" fmla="*/ 1 h 1134"/>
                <a:gd name="T24" fmla="*/ 1 w 924"/>
                <a:gd name="T25" fmla="*/ 1 h 1134"/>
                <a:gd name="T26" fmla="*/ 1 w 924"/>
                <a:gd name="T27" fmla="*/ 1 h 1134"/>
                <a:gd name="T28" fmla="*/ 1 w 924"/>
                <a:gd name="T29" fmla="*/ 1 h 1134"/>
                <a:gd name="T30" fmla="*/ 1 w 924"/>
                <a:gd name="T31" fmla="*/ 1 h 1134"/>
                <a:gd name="T32" fmla="*/ 1 w 924"/>
                <a:gd name="T33" fmla="*/ 1 h 1134"/>
                <a:gd name="T34" fmla="*/ 1 w 924"/>
                <a:gd name="T35" fmla="*/ 0 h 1134"/>
                <a:gd name="T36" fmla="*/ 1 w 924"/>
                <a:gd name="T37" fmla="*/ 1 h 1134"/>
                <a:gd name="T38" fmla="*/ 1 w 924"/>
                <a:gd name="T39" fmla="*/ 1 h 1134"/>
                <a:gd name="T40" fmla="*/ 1 w 924"/>
                <a:gd name="T41" fmla="*/ 1 h 1134"/>
                <a:gd name="T42" fmla="*/ 1 w 924"/>
                <a:gd name="T43" fmla="*/ 0 h 1134"/>
                <a:gd name="T44" fmla="*/ 1 w 924"/>
                <a:gd name="T45" fmla="*/ 0 h 1134"/>
                <a:gd name="T46" fmla="*/ 1 w 924"/>
                <a:gd name="T47" fmla="*/ 0 h 1134"/>
                <a:gd name="T48" fmla="*/ 1 w 924"/>
                <a:gd name="T49" fmla="*/ 1 h 1134"/>
                <a:gd name="T50" fmla="*/ 1 w 924"/>
                <a:gd name="T51" fmla="*/ 1 h 1134"/>
                <a:gd name="T52" fmla="*/ 1 w 924"/>
                <a:gd name="T53" fmla="*/ 1 h 1134"/>
                <a:gd name="T54" fmla="*/ 1 w 924"/>
                <a:gd name="T55" fmla="*/ 1 h 1134"/>
                <a:gd name="T56" fmla="*/ 1 w 924"/>
                <a:gd name="T57" fmla="*/ 1 h 1134"/>
                <a:gd name="T58" fmla="*/ 1 w 924"/>
                <a:gd name="T59" fmla="*/ 1 h 1134"/>
                <a:gd name="T60" fmla="*/ 1 w 924"/>
                <a:gd name="T61" fmla="*/ 1 h 1134"/>
                <a:gd name="T62" fmla="*/ 1 w 924"/>
                <a:gd name="T63" fmla="*/ 1 h 1134"/>
                <a:gd name="T64" fmla="*/ 1 w 924"/>
                <a:gd name="T65" fmla="*/ 1 h 1134"/>
                <a:gd name="T66" fmla="*/ 1 w 924"/>
                <a:gd name="T67" fmla="*/ 1 h 1134"/>
                <a:gd name="T68" fmla="*/ 1 w 924"/>
                <a:gd name="T69" fmla="*/ 1 h 1134"/>
                <a:gd name="T70" fmla="*/ 1 w 924"/>
                <a:gd name="T71" fmla="*/ 1 h 1134"/>
                <a:gd name="T72" fmla="*/ 1 w 924"/>
                <a:gd name="T73" fmla="*/ 1 h 1134"/>
                <a:gd name="T74" fmla="*/ 1 w 924"/>
                <a:gd name="T75" fmla="*/ 1 h 1134"/>
                <a:gd name="T76" fmla="*/ 1 w 924"/>
                <a:gd name="T77" fmla="*/ 1 h 1134"/>
                <a:gd name="T78" fmla="*/ 0 w 924"/>
                <a:gd name="T79" fmla="*/ 1 h 1134"/>
                <a:gd name="T80" fmla="*/ 0 w 924"/>
                <a:gd name="T81" fmla="*/ 1 h 1134"/>
                <a:gd name="T82" fmla="*/ 0 w 924"/>
                <a:gd name="T83" fmla="*/ 1 h 1134"/>
                <a:gd name="T84" fmla="*/ 0 w 924"/>
                <a:gd name="T85" fmla="*/ 1 h 1134"/>
                <a:gd name="T86" fmla="*/ 0 w 924"/>
                <a:gd name="T87" fmla="*/ 1 h 1134"/>
                <a:gd name="T88" fmla="*/ 0 w 924"/>
                <a:gd name="T89" fmla="*/ 1 h 1134"/>
                <a:gd name="T90" fmla="*/ 1 w 924"/>
                <a:gd name="T91" fmla="*/ 1 h 1134"/>
                <a:gd name="T92" fmla="*/ 1 w 924"/>
                <a:gd name="T93" fmla="*/ 1 h 1134"/>
                <a:gd name="T94" fmla="*/ 1 w 924"/>
                <a:gd name="T95" fmla="*/ 1 h 1134"/>
                <a:gd name="T96" fmla="*/ 1 w 924"/>
                <a:gd name="T97" fmla="*/ 1 h 1134"/>
                <a:gd name="T98" fmla="*/ 1 w 924"/>
                <a:gd name="T99" fmla="*/ 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 name="Text Box 19"/>
            <p:cNvSpPr txBox="1">
              <a:spLocks noChangeArrowheads="1"/>
            </p:cNvSpPr>
            <p:nvPr/>
          </p:nvSpPr>
          <p:spPr bwMode="auto">
            <a:xfrm>
              <a:off x="3288" y="3113"/>
              <a:ext cx="11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dirty="0">
                  <a:solidFill>
                    <a:schemeClr val="tx1"/>
                  </a:solidFill>
                  <a:cs typeface="Arial" charset="0"/>
                </a:rPr>
                <a:t>        </a:t>
              </a:r>
              <a:r>
                <a:rPr lang="de-DE" altLang="de-DE" sz="1400" b="0" dirty="0" smtClean="0">
                  <a:solidFill>
                    <a:schemeClr val="tx1"/>
                  </a:solidFill>
                  <a:cs typeface="Arial" charset="0"/>
                </a:rPr>
                <a:t>Troubleshooting</a:t>
              </a:r>
              <a:endParaRPr lang="de-DE" altLang="de-DE" sz="1400" b="0" dirty="0">
                <a:solidFill>
                  <a:schemeClr val="tx1"/>
                </a:solidFill>
                <a:cs typeface="Arial" charset="0"/>
              </a:endParaRPr>
            </a:p>
          </p:txBody>
        </p:sp>
        <p:pic>
          <p:nvPicPr>
            <p:cNvPr id="4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 y="2335"/>
              <a:ext cx="748" cy="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Group 21"/>
          <p:cNvGrpSpPr>
            <a:grpSpLocks/>
          </p:cNvGrpSpPr>
          <p:nvPr/>
        </p:nvGrpSpPr>
        <p:grpSpPr bwMode="auto">
          <a:xfrm rot="-2541859">
            <a:off x="3877469" y="5116091"/>
            <a:ext cx="2303462" cy="1090612"/>
            <a:chOff x="1791" y="2750"/>
            <a:chExt cx="1451" cy="687"/>
          </a:xfrm>
        </p:grpSpPr>
        <p:sp>
          <p:nvSpPr>
            <p:cNvPr id="51" name="Freeform 22"/>
            <p:cNvSpPr>
              <a:spLocks/>
            </p:cNvSpPr>
            <p:nvPr/>
          </p:nvSpPr>
          <p:spPr bwMode="auto">
            <a:xfrm rot="1133859">
              <a:off x="2184" y="2750"/>
              <a:ext cx="941" cy="687"/>
            </a:xfrm>
            <a:custGeom>
              <a:avLst/>
              <a:gdLst>
                <a:gd name="T0" fmla="*/ 1 w 1390"/>
                <a:gd name="T1" fmla="*/ 12 h 922"/>
                <a:gd name="T2" fmla="*/ 1 w 1390"/>
                <a:gd name="T3" fmla="*/ 12 h 922"/>
                <a:gd name="T4" fmla="*/ 1 w 1390"/>
                <a:gd name="T5" fmla="*/ 12 h 922"/>
                <a:gd name="T6" fmla="*/ 1 w 1390"/>
                <a:gd name="T7" fmla="*/ 11 h 922"/>
                <a:gd name="T8" fmla="*/ 1 w 1390"/>
                <a:gd name="T9" fmla="*/ 11 h 922"/>
                <a:gd name="T10" fmla="*/ 1 w 1390"/>
                <a:gd name="T11" fmla="*/ 10 h 922"/>
                <a:gd name="T12" fmla="*/ 2 w 1390"/>
                <a:gd name="T13" fmla="*/ 10 h 922"/>
                <a:gd name="T14" fmla="*/ 2 w 1390"/>
                <a:gd name="T15" fmla="*/ 10 h 922"/>
                <a:gd name="T16" fmla="*/ 2 w 1390"/>
                <a:gd name="T17" fmla="*/ 10 h 922"/>
                <a:gd name="T18" fmla="*/ 2 w 1390"/>
                <a:gd name="T19" fmla="*/ 10 h 922"/>
                <a:gd name="T20" fmla="*/ 3 w 1390"/>
                <a:gd name="T21" fmla="*/ 9 h 922"/>
                <a:gd name="T22" fmla="*/ 3 w 1390"/>
                <a:gd name="T23" fmla="*/ 9 h 922"/>
                <a:gd name="T24" fmla="*/ 3 w 1390"/>
                <a:gd name="T25" fmla="*/ 9 h 922"/>
                <a:gd name="T26" fmla="*/ 3 w 1390"/>
                <a:gd name="T27" fmla="*/ 7 h 922"/>
                <a:gd name="T28" fmla="*/ 3 w 1390"/>
                <a:gd name="T29" fmla="*/ 7 h 922"/>
                <a:gd name="T30" fmla="*/ 3 w 1390"/>
                <a:gd name="T31" fmla="*/ 7 h 922"/>
                <a:gd name="T32" fmla="*/ 3 w 1390"/>
                <a:gd name="T33" fmla="*/ 6 h 922"/>
                <a:gd name="T34" fmla="*/ 4 w 1390"/>
                <a:gd name="T35" fmla="*/ 5 h 922"/>
                <a:gd name="T36" fmla="*/ 3 w 1390"/>
                <a:gd name="T37" fmla="*/ 5 h 922"/>
                <a:gd name="T38" fmla="*/ 3 w 1390"/>
                <a:gd name="T39" fmla="*/ 5 h 922"/>
                <a:gd name="T40" fmla="*/ 3 w 1390"/>
                <a:gd name="T41" fmla="*/ 2 h 922"/>
                <a:gd name="T42" fmla="*/ 3 w 1390"/>
                <a:gd name="T43" fmla="*/ 0 h 922"/>
                <a:gd name="T44" fmla="*/ 3 w 1390"/>
                <a:gd name="T45" fmla="*/ 0 h 922"/>
                <a:gd name="T46" fmla="*/ 3 w 1390"/>
                <a:gd name="T47" fmla="*/ 0 h 922"/>
                <a:gd name="T48" fmla="*/ 2 w 1390"/>
                <a:gd name="T49" fmla="*/ 1 h 922"/>
                <a:gd name="T50" fmla="*/ 2 w 1390"/>
                <a:gd name="T51" fmla="*/ 1 h 922"/>
                <a:gd name="T52" fmla="*/ 2 w 1390"/>
                <a:gd name="T53" fmla="*/ 1 h 922"/>
                <a:gd name="T54" fmla="*/ 2 w 1390"/>
                <a:gd name="T55" fmla="*/ 1 h 922"/>
                <a:gd name="T56" fmla="*/ 2 w 1390"/>
                <a:gd name="T57" fmla="*/ 1 h 922"/>
                <a:gd name="T58" fmla="*/ 2 w 1390"/>
                <a:gd name="T59" fmla="*/ 2 h 922"/>
                <a:gd name="T60" fmla="*/ 2 w 1390"/>
                <a:gd name="T61" fmla="*/ 2 h 922"/>
                <a:gd name="T62" fmla="*/ 2 w 1390"/>
                <a:gd name="T63" fmla="*/ 3 h 922"/>
                <a:gd name="T64" fmla="*/ 1 w 1390"/>
                <a:gd name="T65" fmla="*/ 3 h 922"/>
                <a:gd name="T66" fmla="*/ 1 w 1390"/>
                <a:gd name="T67" fmla="*/ 3 h 922"/>
                <a:gd name="T68" fmla="*/ 1 w 1390"/>
                <a:gd name="T69" fmla="*/ 3 h 922"/>
                <a:gd name="T70" fmla="*/ 1 w 1390"/>
                <a:gd name="T71" fmla="*/ 3 h 922"/>
                <a:gd name="T72" fmla="*/ 1 w 1390"/>
                <a:gd name="T73" fmla="*/ 3 h 922"/>
                <a:gd name="T74" fmla="*/ 1 w 1390"/>
                <a:gd name="T75" fmla="*/ 3 h 922"/>
                <a:gd name="T76" fmla="*/ 1 w 1390"/>
                <a:gd name="T77" fmla="*/ 3 h 922"/>
                <a:gd name="T78" fmla="*/ 1 w 1390"/>
                <a:gd name="T79" fmla="*/ 3 h 922"/>
                <a:gd name="T80" fmla="*/ 1 w 1390"/>
                <a:gd name="T81" fmla="*/ 3 h 922"/>
                <a:gd name="T82" fmla="*/ 1 w 1390"/>
                <a:gd name="T83" fmla="*/ 3 h 922"/>
                <a:gd name="T84" fmla="*/ 1 w 1390"/>
                <a:gd name="T85" fmla="*/ 3 h 922"/>
                <a:gd name="T86" fmla="*/ 1 w 1390"/>
                <a:gd name="T87" fmla="*/ 3 h 922"/>
                <a:gd name="T88" fmla="*/ 1 w 1390"/>
                <a:gd name="T89" fmla="*/ 3 h 922"/>
                <a:gd name="T90" fmla="*/ 1 w 1390"/>
                <a:gd name="T91" fmla="*/ 5 h 922"/>
                <a:gd name="T92" fmla="*/ 0 w 1390"/>
                <a:gd name="T93" fmla="*/ 7 h 922"/>
                <a:gd name="T94" fmla="*/ 1 w 1390"/>
                <a:gd name="T95" fmla="*/ 9 h 922"/>
                <a:gd name="T96" fmla="*/ 1 w 1390"/>
                <a:gd name="T97" fmla="*/ 12 h 922"/>
                <a:gd name="T98" fmla="*/ 1 w 1390"/>
                <a:gd name="T99" fmla="*/ 12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hlink"/>
              </a:solidFill>
              <a:prstDash val="solid"/>
              <a:round/>
              <a:headEnd/>
              <a:tailEnd/>
            </a:ln>
          </p:spPr>
          <p:txBody>
            <a:bodyPr/>
            <a:lstStyle/>
            <a:p>
              <a:endParaRPr lang="de-DE"/>
            </a:p>
          </p:txBody>
        </p:sp>
        <p:sp>
          <p:nvSpPr>
            <p:cNvPr id="52" name="Text Box 23"/>
            <p:cNvSpPr txBox="1">
              <a:spLocks noChangeArrowheads="1"/>
            </p:cNvSpPr>
            <p:nvPr/>
          </p:nvSpPr>
          <p:spPr bwMode="auto">
            <a:xfrm>
              <a:off x="1791" y="2975"/>
              <a:ext cx="1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Defeating</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B41C86AE-2748-45F0-8312-DE95F1B443C2}" type="datetime1">
              <a:rPr lang="de-DE" altLang="de-DE" sz="1300" smtClean="0">
                <a:solidFill>
                  <a:schemeClr val="bg1"/>
                </a:solidFill>
              </a:rPr>
              <a:t>30.03.2016</a:t>
            </a:fld>
            <a:endParaRPr lang="de-DE" altLang="de-DE" sz="1300" smtClean="0">
              <a:solidFill>
                <a:schemeClr val="bg1"/>
              </a:solidFill>
            </a:endParaRPr>
          </a:p>
        </p:txBody>
      </p:sp>
      <p:sp>
        <p:nvSpPr>
          <p:cNvPr id="1741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Page </a:t>
            </a:r>
            <a:fld id="{D573505C-B1E4-419D-91E1-D672D05ED2A6}" type="slidenum">
              <a:rPr lang="de-DE" altLang="de-DE" sz="1300" smtClean="0">
                <a:solidFill>
                  <a:schemeClr val="bg1"/>
                </a:solidFill>
              </a:rPr>
              <a:pPr eaLnBrk="1" hangingPunct="1">
                <a:spcBef>
                  <a:spcPct val="0"/>
                </a:spcBef>
              </a:pPr>
              <a:t>13</a:t>
            </a:fld>
            <a:endParaRPr lang="de-DE" altLang="de-DE" sz="1300" smtClean="0">
              <a:solidFill>
                <a:schemeClr val="bg1"/>
              </a:solidFill>
            </a:endParaRPr>
          </a:p>
        </p:txBody>
      </p:sp>
      <p:pic>
        <p:nvPicPr>
          <p:cNvPr id="17412" name="Picture 7" descr="G:\Dezernate\1. Fachbereich Handel + Logistik\Fördern, Lagern, Logistik im Warenumschlag\RO\Manipulation von Schutzeinrichtungen (PLK-AK)\Kreissäge überarbeitet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40768"/>
            <a:ext cx="5026075" cy="48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3: Operation of machines</a:t>
            </a:r>
          </a:p>
        </p:txBody>
      </p:sp>
      <p:sp>
        <p:nvSpPr>
          <p:cNvPr id="7" name="Rectangle 81"/>
          <p:cNvSpPr txBox="1">
            <a:spLocks noChangeArrowheads="1"/>
          </p:cNvSpPr>
          <p:nvPr/>
        </p:nvSpPr>
        <p:spPr bwMode="auto">
          <a:xfrm>
            <a:off x="4283969" y="1196974"/>
            <a:ext cx="4896544" cy="1511945"/>
          </a:xfrm>
          <a:prstGeom prst="rect">
            <a:avLst/>
          </a:prstGeom>
          <a:noFill/>
          <a:ln w="9525">
            <a:noFill/>
            <a:miter lim="800000"/>
            <a:headEnd/>
            <a:tailEnd/>
          </a:ln>
        </p:spPr>
        <p:txBody>
          <a:bodyPr lIns="0" tIns="0" rIns="0" bIns="40074"/>
          <a:lstStyle/>
          <a:p>
            <a:pPr>
              <a:defRPr/>
            </a:pPr>
            <a:r>
              <a:rPr lang="de-DE" sz="3200" kern="0" dirty="0" smtClean="0">
                <a:latin typeface="+mj-lt"/>
                <a:ea typeface="+mj-ea"/>
                <a:cs typeface="+mj-cs"/>
              </a:rPr>
              <a:t>Real-case example of technical measures to prevent the defeating of protective equipment</a:t>
            </a:r>
            <a:r>
              <a:rPr lang="de-DE" sz="3200" kern="0" dirty="0">
                <a:latin typeface="+mj-lt"/>
                <a:ea typeface="+mj-ea"/>
                <a:cs typeface="+mj-cs"/>
              </a:rPr>
              <a:t/>
            </a:r>
            <a:br>
              <a:rPr lang="de-DE" sz="3200" kern="0" dirty="0">
                <a:latin typeface="+mj-lt"/>
                <a:ea typeface="+mj-ea"/>
                <a:cs typeface="+mj-cs"/>
              </a:rPr>
            </a:br>
            <a:endParaRPr lang="de-DE" sz="3200" kern="0" dirty="0">
              <a:latin typeface="+mj-lt"/>
              <a:ea typeface="+mj-ea"/>
              <a:cs typeface="+mj-cs"/>
            </a:endParaRPr>
          </a:p>
        </p:txBody>
      </p:sp>
      <p:sp>
        <p:nvSpPr>
          <p:cNvPr id="17416" name="Textfeld 7"/>
          <p:cNvSpPr txBox="1">
            <a:spLocks noChangeArrowheads="1"/>
          </p:cNvSpPr>
          <p:nvPr/>
        </p:nvSpPr>
        <p:spPr bwMode="auto">
          <a:xfrm>
            <a:off x="304800" y="6008688"/>
            <a:ext cx="2856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dirty="0">
                <a:solidFill>
                  <a:srgbClr val="004994"/>
                </a:solidFill>
              </a:rPr>
              <a:t>© Bernhard </a:t>
            </a:r>
            <a:r>
              <a:rPr lang="de-DE" altLang="de-DE" sz="1200" dirty="0" err="1">
                <a:solidFill>
                  <a:srgbClr val="004994"/>
                </a:solidFill>
              </a:rPr>
              <a:t>Zerwann</a:t>
            </a:r>
            <a:r>
              <a:rPr lang="de-DE" altLang="de-DE" sz="1200" dirty="0">
                <a:solidFill>
                  <a:srgbClr val="004994"/>
                </a:solidFill>
              </a:rPr>
              <a:t>/</a:t>
            </a:r>
            <a:r>
              <a:rPr lang="de-DE" altLang="de-DE" sz="1200" dirty="0" err="1">
                <a:solidFill>
                  <a:srgbClr val="004994"/>
                </a:solidFill>
              </a:rPr>
              <a:t>zerwanndesign</a:t>
            </a:r>
            <a:endParaRPr lang="de-DE" altLang="de-DE" sz="1200" dirty="0">
              <a:solidFill>
                <a:srgbClr val="00499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02302395-30F1-4E2D-8439-800518DDD106}" type="datetime1">
              <a:rPr lang="de-DE" altLang="de-DE" sz="1300" smtClean="0">
                <a:solidFill>
                  <a:schemeClr val="bg1"/>
                </a:solidFill>
              </a:rPr>
              <a:t>30.03.2016</a:t>
            </a:fld>
            <a:endParaRPr lang="de-DE" altLang="de-DE" sz="1300" smtClean="0">
              <a:solidFill>
                <a:schemeClr val="bg1"/>
              </a:solidFill>
            </a:endParaRPr>
          </a:p>
        </p:txBody>
      </p:sp>
      <p:sp>
        <p:nvSpPr>
          <p:cNvPr id="2253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Page </a:t>
            </a:r>
            <a:fld id="{4DA34D62-6629-4DD4-B366-74DD910C246A}" type="slidenum">
              <a:rPr lang="de-DE" altLang="de-DE" sz="1300" smtClean="0">
                <a:solidFill>
                  <a:schemeClr val="bg1"/>
                </a:solidFill>
              </a:rPr>
              <a:pPr eaLnBrk="1" hangingPunct="1">
                <a:spcBef>
                  <a:spcPct val="0"/>
                </a:spcBef>
              </a:pPr>
              <a:t>14</a:t>
            </a:fld>
            <a:endParaRPr lang="de-DE" altLang="de-DE" sz="1300" smtClean="0">
              <a:solidFill>
                <a:schemeClr val="bg1"/>
              </a:solidFill>
            </a:endParaRPr>
          </a:p>
        </p:txBody>
      </p:sp>
      <p:sp>
        <p:nvSpPr>
          <p:cNvPr id="22534"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3: Operation of machines</a:t>
            </a:r>
          </a:p>
        </p:txBody>
      </p:sp>
      <p:pic>
        <p:nvPicPr>
          <p:cNvPr id="22535" name="Picture 10" descr="e510ac3a-5dfc-494d-a3a0-c55d1123e45f@bgh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916113"/>
            <a:ext cx="57594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txBox="1">
            <a:spLocks noChangeArrowheads="1"/>
          </p:cNvSpPr>
          <p:nvPr/>
        </p:nvSpPr>
        <p:spPr bwMode="auto">
          <a:xfrm>
            <a:off x="323850" y="1058933"/>
            <a:ext cx="8191500" cy="539750"/>
          </a:xfrm>
          <a:prstGeom prst="rect">
            <a:avLst/>
          </a:prstGeom>
          <a:noFill/>
          <a:ln w="9525">
            <a:noFill/>
            <a:miter lim="800000"/>
            <a:headEnd/>
            <a:tailEnd/>
          </a:ln>
        </p:spPr>
        <p:txBody>
          <a:bodyPr lIns="0" tIns="0" rIns="0" bIns="40074"/>
          <a:lstStyle/>
          <a:p>
            <a:pPr>
              <a:defRPr/>
            </a:pPr>
            <a:endParaRPr lang="de-DE" kern="0" dirty="0">
              <a:latin typeface="+mj-lt"/>
              <a:ea typeface="+mj-ea"/>
              <a:cs typeface="+mj-cs"/>
            </a:endParaRPr>
          </a:p>
        </p:txBody>
      </p:sp>
      <p:sp>
        <p:nvSpPr>
          <p:cNvPr id="22537" name="Textfeld 9"/>
          <p:cNvSpPr txBox="1">
            <a:spLocks noChangeArrowheads="1"/>
          </p:cNvSpPr>
          <p:nvPr/>
        </p:nvSpPr>
        <p:spPr bwMode="auto">
          <a:xfrm>
            <a:off x="4859338" y="6092825"/>
            <a:ext cx="1350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a:solidFill>
                  <a:srgbClr val="004994"/>
                </a:solidFill>
              </a:rPr>
              <a:t>© Michael Hüter</a:t>
            </a:r>
          </a:p>
        </p:txBody>
      </p:sp>
      <p:sp>
        <p:nvSpPr>
          <p:cNvPr id="2" name="Titel 1"/>
          <p:cNvSpPr>
            <a:spLocks noGrp="1"/>
          </p:cNvSpPr>
          <p:nvPr>
            <p:ph type="title"/>
          </p:nvPr>
        </p:nvSpPr>
        <p:spPr>
          <a:xfrm>
            <a:off x="504825" y="1196752"/>
            <a:ext cx="8191500" cy="539750"/>
          </a:xfrm>
        </p:spPr>
        <p:txBody>
          <a:bodyPr/>
          <a:lstStyle/>
          <a:p>
            <a:r>
              <a:rPr lang="de-DE" kern="0" dirty="0" smtClean="0">
                <a:latin typeface="+mj-lt"/>
                <a:ea typeface="+mj-ea"/>
                <a:cs typeface="+mj-cs"/>
              </a:rPr>
              <a:t>Example: screw conveyor</a:t>
            </a:r>
            <a:br>
              <a:rPr lang="de-DE" kern="0" dirty="0" smtClean="0">
                <a:latin typeface="+mj-lt"/>
                <a:ea typeface="+mj-ea"/>
                <a:cs typeface="+mj-cs"/>
              </a:rPr>
            </a:br>
            <a:endParaRPr lang="de-DE" dirty="0"/>
          </a:p>
        </p:txBody>
      </p:sp>
      <p:sp>
        <p:nvSpPr>
          <p:cNvPr id="22533" name="Rectangle 1027"/>
          <p:cNvSpPr>
            <a:spLocks noGrp="1" noChangeArrowheads="1"/>
          </p:cNvSpPr>
          <p:nvPr>
            <p:ph type="body" idx="1"/>
          </p:nvPr>
        </p:nvSpPr>
        <p:spPr>
          <a:xfrm>
            <a:off x="6012160" y="2728893"/>
            <a:ext cx="3131840" cy="1745093"/>
          </a:xfrm>
        </p:spPr>
        <p:txBody>
          <a:bodyPr/>
          <a:lstStyle/>
          <a:p>
            <a:pPr marL="0" indent="0" eaLnBrk="1" hangingPunct="1"/>
            <a:r>
              <a:rPr lang="de-DE" altLang="de-DE" b="1" dirty="0" smtClean="0"/>
              <a:t>The problem:</a:t>
            </a:r>
          </a:p>
          <a:p>
            <a:pPr marL="0" indent="0" eaLnBrk="1" hangingPunct="1"/>
            <a:r>
              <a:rPr lang="de-DE" altLang="de-DE" dirty="0" smtClean="0"/>
              <a:t>Dust deposits on the viewing window obstruct the view of the process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6D907E4E-09B0-496B-9D6C-2242E0CC02D9}" type="datetime1">
              <a:rPr lang="de-DE" altLang="de-DE" sz="1300" smtClean="0">
                <a:solidFill>
                  <a:schemeClr val="bg1"/>
                </a:solidFill>
              </a:rPr>
              <a:t>30.03.2016</a:t>
            </a:fld>
            <a:endParaRPr lang="de-DE" altLang="de-DE" sz="1300" smtClean="0">
              <a:solidFill>
                <a:schemeClr val="bg1"/>
              </a:solidFill>
            </a:endParaRPr>
          </a:p>
        </p:txBody>
      </p:sp>
      <p:sp>
        <p:nvSpPr>
          <p:cNvPr id="24579" name="Foliennummernplatzhalter 5"/>
          <p:cNvSpPr>
            <a:spLocks noGrp="1"/>
          </p:cNvSpPr>
          <p:nvPr>
            <p:ph type="sldNum" sz="quarter" idx="12"/>
          </p:nvPr>
        </p:nvSpPr>
        <p:spPr>
          <a:xfrm>
            <a:off x="7380312" y="6350106"/>
            <a:ext cx="1355725"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Page </a:t>
            </a:r>
            <a:fld id="{60C1B51F-69A1-42E7-A142-0A4F596AAD09}" type="slidenum">
              <a:rPr lang="de-DE" altLang="de-DE" sz="1300" smtClean="0">
                <a:solidFill>
                  <a:schemeClr val="bg1"/>
                </a:solidFill>
              </a:rPr>
              <a:pPr eaLnBrk="1" hangingPunct="1">
                <a:spcBef>
                  <a:spcPct val="0"/>
                </a:spcBef>
              </a:pPr>
              <a:t>15</a:t>
            </a:fld>
            <a:endParaRPr lang="de-DE" altLang="de-DE" sz="1300" smtClean="0">
              <a:solidFill>
                <a:schemeClr val="bg1"/>
              </a:solidFill>
            </a:endParaRPr>
          </a:p>
        </p:txBody>
      </p:sp>
      <p:sp>
        <p:nvSpPr>
          <p:cNvPr id="24580" name="Rectangle 2"/>
          <p:cNvSpPr>
            <a:spLocks noGrp="1" noChangeArrowheads="1"/>
          </p:cNvSpPr>
          <p:nvPr>
            <p:ph type="title"/>
          </p:nvPr>
        </p:nvSpPr>
        <p:spPr>
          <a:xfrm>
            <a:off x="504825" y="1052736"/>
            <a:ext cx="8191500" cy="539750"/>
          </a:xfrm>
        </p:spPr>
        <p:txBody>
          <a:bodyPr/>
          <a:lstStyle/>
          <a:p>
            <a:pPr eaLnBrk="1" hangingPunct="1"/>
            <a:r>
              <a:rPr lang="de-DE" altLang="de-DE" dirty="0" smtClean="0"/>
              <a:t>Design measures for eliminating incentives to defeat protective equipment</a:t>
            </a:r>
          </a:p>
        </p:txBody>
      </p:sp>
      <p:sp>
        <p:nvSpPr>
          <p:cNvPr id="24581" name="Rectangle 3"/>
          <p:cNvSpPr>
            <a:spLocks noGrp="1" noChangeArrowheads="1"/>
          </p:cNvSpPr>
          <p:nvPr>
            <p:ph type="body" idx="1"/>
          </p:nvPr>
        </p:nvSpPr>
        <p:spPr>
          <a:xfrm>
            <a:off x="6629400" y="3467616"/>
            <a:ext cx="2407096" cy="1357295"/>
          </a:xfrm>
        </p:spPr>
        <p:txBody>
          <a:bodyPr/>
          <a:lstStyle/>
          <a:p>
            <a:pPr marL="0" indent="0" eaLnBrk="1" hangingPunct="1"/>
            <a:r>
              <a:rPr lang="de-DE" altLang="de-DE" b="1" dirty="0" smtClean="0"/>
              <a:t>The solution:</a:t>
            </a:r>
          </a:p>
          <a:p>
            <a:pPr marL="0" indent="0" eaLnBrk="1" hangingPunct="1"/>
            <a:r>
              <a:rPr lang="de-DE" altLang="de-DE" dirty="0" smtClean="0"/>
              <a:t>An additional, interlocked mesh was fitted</a:t>
            </a:r>
          </a:p>
        </p:txBody>
      </p:sp>
      <p:sp>
        <p:nvSpPr>
          <p:cNvPr id="24582"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3: Operation of machines</a:t>
            </a:r>
          </a:p>
        </p:txBody>
      </p:sp>
      <p:pic>
        <p:nvPicPr>
          <p:cNvPr id="24583" name="Picture 8" descr="4f0e17a6-53c2-42ac-a5dc-b1c71a0d1913@bgh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916113"/>
            <a:ext cx="568801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feld 8"/>
          <p:cNvSpPr txBox="1">
            <a:spLocks noChangeArrowheads="1"/>
          </p:cNvSpPr>
          <p:nvPr/>
        </p:nvSpPr>
        <p:spPr bwMode="auto">
          <a:xfrm>
            <a:off x="4716463" y="6092825"/>
            <a:ext cx="1349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a:solidFill>
                  <a:srgbClr val="004994"/>
                </a:solidFill>
              </a:rPr>
              <a:t>© Michael Hüter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89744DF7-BB21-4F92-B21E-AADF75A9D2F4}" type="datetime1">
              <a:rPr lang="de-DE" altLang="de-DE" smtClean="0"/>
              <a:t>30.03.2016</a:t>
            </a:fld>
            <a:endParaRPr lang="de-DE" altLang="de-DE"/>
          </a:p>
        </p:txBody>
      </p:sp>
      <p:sp>
        <p:nvSpPr>
          <p:cNvPr id="3" name="Fußzeilenplatzhalter 2"/>
          <p:cNvSpPr>
            <a:spLocks noGrp="1"/>
          </p:cNvSpPr>
          <p:nvPr>
            <p:ph type="ftr" sz="quarter" idx="11"/>
          </p:nvPr>
        </p:nvSpPr>
        <p:spPr/>
        <p:txBody>
          <a:bodyPr/>
          <a:lstStyle/>
          <a:p>
            <a:pPr>
              <a:defRPr/>
            </a:pPr>
            <a:r>
              <a:rPr lang="en-US" altLang="de-DE" smtClean="0"/>
              <a:t>Preventing defeating, Module 3: Operation of machines</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Page </a:t>
            </a:r>
            <a:fld id="{B8DADA59-777C-4A9D-BB55-398C02031338}" type="slidenum">
              <a:rPr lang="de-DE" altLang="de-DE" smtClean="0"/>
              <a:pPr>
                <a:defRPr/>
              </a:pPr>
              <a:t>16</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6647974" cy="3139321"/>
          </a:xfrm>
          <a:prstGeom prst="rect">
            <a:avLst/>
          </a:prstGeom>
          <a:noFill/>
        </p:spPr>
        <p:txBody>
          <a:bodyPr wrap="none" rtlCol="0">
            <a:spAutoFit/>
          </a:bodyPr>
          <a:lstStyle/>
          <a:p>
            <a:r>
              <a:rPr lang="de-DE" sz="1800" dirty="0" smtClean="0"/>
              <a:t>Source:</a:t>
            </a:r>
          </a:p>
          <a:p>
            <a:r>
              <a:rPr lang="de-DE" sz="1800" dirty="0" smtClean="0"/>
              <a:t>German Social Accident Insurance (DGUV)</a:t>
            </a:r>
          </a:p>
          <a:p>
            <a:endParaRPr lang="de-DE" sz="1800" dirty="0"/>
          </a:p>
          <a:p>
            <a:endParaRPr lang="de-DE" sz="1800" dirty="0" smtClean="0"/>
          </a:p>
          <a:p>
            <a:r>
              <a:rPr lang="de-DE" sz="1800" dirty="0" smtClean="0"/>
              <a:t>Preventing defeating of protective devices on machinery –</a:t>
            </a:r>
            <a:r>
              <a:rPr lang="de-DE" sz="1800" dirty="0"/>
              <a:t> </a:t>
            </a:r>
            <a:endParaRPr lang="de-DE" sz="1800" dirty="0" smtClean="0"/>
          </a:p>
          <a:p>
            <a:r>
              <a:rPr lang="de-DE" sz="1800" dirty="0" smtClean="0"/>
              <a:t>tuition modules for accident prevention</a:t>
            </a:r>
          </a:p>
          <a:p>
            <a:r>
              <a:rPr lang="de-DE" sz="1800" dirty="0" smtClean="0"/>
              <a:t> </a:t>
            </a:r>
          </a:p>
          <a:p>
            <a:r>
              <a:rPr lang="de-DE" sz="1800" dirty="0" smtClean="0"/>
              <a:t>On</a:t>
            </a:r>
            <a:r>
              <a:rPr lang="de-DE" sz="1800" dirty="0"/>
              <a:t> the Internet at: </a:t>
            </a:r>
            <a:r>
              <a:rPr lang="de-DE" sz="1800" u="sng" dirty="0">
                <a:hlinkClick r:id="rId3"/>
              </a:rPr>
              <a:t>http://</a:t>
            </a:r>
            <a:r>
              <a:rPr lang="de-DE" sz="1800" u="sng" dirty="0" smtClean="0">
                <a:hlinkClick r:id="rId3"/>
              </a:rPr>
              <a:t>www.stop-defeating.org/</a:t>
            </a:r>
            <a:r>
              <a:rPr lang="de-DE" sz="1800" dirty="0" smtClean="0"/>
              <a:t> </a:t>
            </a:r>
          </a:p>
          <a:p>
            <a:r>
              <a:rPr lang="de-DE" sz="1800" dirty="0" smtClean="0"/>
              <a:t>(</a:t>
            </a:r>
            <a:r>
              <a:rPr lang="de-DE" sz="1800" dirty="0"/>
              <a:t>last updated: </a:t>
            </a:r>
            <a:r>
              <a:rPr lang="de-DE" sz="1800" dirty="0" smtClean="0"/>
              <a:t>30</a:t>
            </a:r>
            <a:r>
              <a:rPr lang="de-DE" sz="1800" dirty="0" smtClean="0"/>
              <a:t>.03.2016)</a:t>
            </a:r>
            <a:endParaRPr lang="de-DE" sz="1800" dirty="0"/>
          </a:p>
          <a:p>
            <a:endParaRPr lang="de-DE" sz="1800" dirty="0" smtClean="0"/>
          </a:p>
          <a:p>
            <a:r>
              <a:rPr lang="de-DE" sz="1800" dirty="0" smtClean="0"/>
              <a:t>Edited/modified/restructured by</a:t>
            </a:r>
            <a:r>
              <a:rPr lang="de-DE" sz="1800" dirty="0"/>
              <a:t>: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346097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25"/>
          <p:cNvSpPr>
            <a:spLocks noGrp="1"/>
          </p:cNvSpPr>
          <p:nvPr>
            <p:ph type="title"/>
          </p:nvPr>
        </p:nvSpPr>
        <p:spPr>
          <a:xfrm>
            <a:off x="504825" y="1124744"/>
            <a:ext cx="8191500" cy="539750"/>
          </a:xfrm>
        </p:spPr>
        <p:txBody>
          <a:bodyPr/>
          <a:lstStyle/>
          <a:p>
            <a:r>
              <a:rPr lang="de-DE" altLang="de-DE" dirty="0" smtClean="0"/>
              <a:t>Purchasing process = </a:t>
            </a:r>
            <a:br>
              <a:rPr lang="de-DE" altLang="de-DE" dirty="0" smtClean="0"/>
            </a:br>
            <a:r>
              <a:rPr lang="de-DE" altLang="de-DE" dirty="0" smtClean="0"/>
              <a:t>safety-related communications loop</a:t>
            </a:r>
          </a:p>
        </p:txBody>
      </p:sp>
      <p:sp>
        <p:nvSpPr>
          <p:cNvPr id="4100"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Preventing defeating, Module 3: Operation of machines</a:t>
            </a:r>
          </a:p>
        </p:txBody>
      </p:sp>
      <p:sp>
        <p:nvSpPr>
          <p:cNvPr id="410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Page </a:t>
            </a:r>
            <a:fld id="{4B27E1AA-25B6-4C9E-8315-A7D220D81643}" type="slidenum">
              <a:rPr lang="de-DE" altLang="de-DE" sz="1300" smtClean="0">
                <a:solidFill>
                  <a:srgbClr val="FFFFFF"/>
                </a:solidFill>
              </a:rPr>
              <a:pPr eaLnBrk="1" hangingPunct="1">
                <a:spcBef>
                  <a:spcPct val="0"/>
                </a:spcBef>
              </a:pPr>
              <a:t>2</a:t>
            </a:fld>
            <a:endParaRPr lang="de-DE" altLang="de-DE" sz="1300" smtClean="0">
              <a:solidFill>
                <a:srgbClr val="FFFFFF"/>
              </a:solidFill>
            </a:endParaRPr>
          </a:p>
        </p:txBody>
      </p:sp>
      <p:grpSp>
        <p:nvGrpSpPr>
          <p:cNvPr id="5" name="Gruppieren 4"/>
          <p:cNvGrpSpPr/>
          <p:nvPr/>
        </p:nvGrpSpPr>
        <p:grpSpPr>
          <a:xfrm>
            <a:off x="209550" y="2068093"/>
            <a:ext cx="8724900" cy="4278448"/>
            <a:chOff x="209550" y="2068093"/>
            <a:chExt cx="8724900" cy="4278448"/>
          </a:xfrm>
        </p:grpSpPr>
        <p:sp>
          <p:nvSpPr>
            <p:cNvPr id="2" name="Ellipse 1"/>
            <p:cNvSpPr/>
            <p:nvPr/>
          </p:nvSpPr>
          <p:spPr bwMode="auto">
            <a:xfrm>
              <a:off x="3743908" y="2068093"/>
              <a:ext cx="2016224" cy="1224136"/>
            </a:xfrm>
            <a:prstGeom prst="ellipse">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800" dirty="0">
                  <a:solidFill>
                    <a:srgbClr val="000000"/>
                  </a:solidFill>
                </a:rPr>
                <a:t>ProdSG</a:t>
              </a:r>
            </a:p>
          </p:txBody>
        </p:sp>
        <p:sp>
          <p:nvSpPr>
            <p:cNvPr id="8" name="Ellipse 7"/>
            <p:cNvSpPr/>
            <p:nvPr/>
          </p:nvSpPr>
          <p:spPr bwMode="auto">
            <a:xfrm>
              <a:off x="3707904" y="5078686"/>
              <a:ext cx="2088232" cy="1267855"/>
            </a:xfrm>
            <a:prstGeom prst="ellipse">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000000"/>
                  </a:solidFill>
                </a:rPr>
                <a:t>BetrSichV</a:t>
              </a:r>
            </a:p>
          </p:txBody>
        </p:sp>
        <p:grpSp>
          <p:nvGrpSpPr>
            <p:cNvPr id="4108" name="Gruppieren 5"/>
            <p:cNvGrpSpPr>
              <a:grpSpLocks/>
            </p:cNvGrpSpPr>
            <p:nvPr/>
          </p:nvGrpSpPr>
          <p:grpSpPr bwMode="auto">
            <a:xfrm>
              <a:off x="209550" y="3068638"/>
              <a:ext cx="8724900" cy="2233612"/>
              <a:chOff x="1475656" y="3191457"/>
              <a:chExt cx="6262389" cy="1602060"/>
            </a:xfrm>
          </p:grpSpPr>
          <p:sp>
            <p:nvSpPr>
              <p:cNvPr id="4" name="Pfeil nach rechts 3"/>
              <p:cNvSpPr/>
              <p:nvPr/>
            </p:nvSpPr>
            <p:spPr bwMode="auto">
              <a:xfrm>
                <a:off x="3053159" y="3980243"/>
                <a:ext cx="3096344" cy="365188"/>
              </a:xfrm>
              <a:prstGeom prst="rightArrow">
                <a:avLst>
                  <a:gd name="adj1" fmla="val 50000"/>
                  <a:gd name="adj2" fmla="val 214319"/>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36000" tIns="36000" rIns="0" bIns="0" anchor="ctr">
                <a:normAutofit fontScale="55000" lnSpcReduction="20000"/>
              </a:bodyPr>
              <a:lstStyle/>
              <a:p>
                <a:pPr algn="ctr" defTabSz="801688" eaLnBrk="0" hangingPunct="0">
                  <a:defRPr/>
                </a:pPr>
                <a:r>
                  <a:rPr lang="de-DE" sz="3000" dirty="0" smtClean="0">
                    <a:solidFill>
                      <a:srgbClr val="FFFFFF"/>
                    </a:solidFill>
                  </a:rPr>
                  <a:t>Functional specification</a:t>
                </a:r>
                <a:endParaRPr lang="de-DE" sz="3000" dirty="0">
                  <a:solidFill>
                    <a:srgbClr val="FFFFFF"/>
                  </a:solidFill>
                </a:endParaRPr>
              </a:p>
            </p:txBody>
          </p:sp>
          <p:sp>
            <p:nvSpPr>
              <p:cNvPr id="13" name="Pfeil nach rechts 12"/>
              <p:cNvSpPr/>
              <p:nvPr/>
            </p:nvSpPr>
            <p:spPr bwMode="auto">
              <a:xfrm flipH="1">
                <a:off x="3053159" y="3639544"/>
                <a:ext cx="3096344" cy="365188"/>
              </a:xfrm>
              <a:prstGeom prst="rightArrow">
                <a:avLst>
                  <a:gd name="adj1" fmla="val 50000"/>
                  <a:gd name="adj2" fmla="val 214319"/>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18000" tIns="36000" rIns="18000" bIns="0" anchor="ctr">
                <a:normAutofit fontScale="55000" lnSpcReduction="20000"/>
              </a:bodyPr>
              <a:lstStyle/>
              <a:p>
                <a:pPr algn="ctr" defTabSz="801688" eaLnBrk="0" hangingPunct="0">
                  <a:defRPr/>
                </a:pPr>
                <a:r>
                  <a:rPr lang="de-DE" sz="3000" dirty="0" smtClean="0">
                    <a:solidFill>
                      <a:srgbClr val="FFFFFF"/>
                    </a:solidFill>
                  </a:rPr>
                  <a:t>Requirements specification</a:t>
                </a:r>
                <a:endParaRPr lang="de-DE" sz="3000" dirty="0">
                  <a:solidFill>
                    <a:srgbClr val="FFFFFF"/>
                  </a:solidFill>
                </a:endParaRPr>
              </a:p>
            </p:txBody>
          </p:sp>
          <p:sp>
            <p:nvSpPr>
              <p:cNvPr id="3" name="Ellipse 2"/>
              <p:cNvSpPr/>
              <p:nvPr/>
            </p:nvSpPr>
            <p:spPr bwMode="auto">
              <a:xfrm>
                <a:off x="1475656" y="3191457"/>
                <a:ext cx="1602060" cy="1602060"/>
              </a:xfrm>
              <a:prstGeom prst="ellipse">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FFFFFF"/>
                    </a:solidFill>
                  </a:rPr>
                  <a:t>Manufacturer</a:t>
                </a:r>
              </a:p>
            </p:txBody>
          </p:sp>
          <p:sp>
            <p:nvSpPr>
              <p:cNvPr id="11" name="Ellipse 10"/>
              <p:cNvSpPr/>
              <p:nvPr/>
            </p:nvSpPr>
            <p:spPr bwMode="auto">
              <a:xfrm>
                <a:off x="6135985" y="3191457"/>
                <a:ext cx="1602060" cy="1602060"/>
              </a:xfrm>
              <a:prstGeom prst="ellipse">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FFFFFF"/>
                    </a:solidFill>
                  </a:rPr>
                  <a:t>Operator</a:t>
                </a:r>
              </a:p>
            </p:txBody>
          </p:sp>
        </p:grpSp>
        <p:cxnSp>
          <p:nvCxnSpPr>
            <p:cNvPr id="10" name="Gerade Verbindung mit Pfeil 9"/>
            <p:cNvCxnSpPr>
              <a:endCxn id="3" idx="5"/>
            </p:cNvCxnSpPr>
            <p:nvPr/>
          </p:nvCxnSpPr>
          <p:spPr bwMode="auto">
            <a:xfrm flipH="1" flipV="1">
              <a:off x="2114550" y="4975225"/>
              <a:ext cx="1593850" cy="736600"/>
            </a:xfrm>
            <a:prstGeom prst="straightConnector1">
              <a:avLst/>
            </a:prstGeom>
            <a:solidFill>
              <a:schemeClr val="accent1"/>
            </a:solidFill>
            <a:ln w="57150" cap="flat" cmpd="sng" algn="ctr">
              <a:solidFill>
                <a:schemeClr val="accent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a:stCxn id="8" idx="6"/>
              <a:endCxn id="11" idx="3"/>
            </p:cNvCxnSpPr>
            <p:nvPr/>
          </p:nvCxnSpPr>
          <p:spPr bwMode="auto">
            <a:xfrm flipV="1">
              <a:off x="5795963" y="4975225"/>
              <a:ext cx="1233487" cy="736600"/>
            </a:xfrm>
            <a:prstGeom prst="straightConnector1">
              <a:avLst/>
            </a:prstGeom>
            <a:solidFill>
              <a:schemeClr val="accent1"/>
            </a:solidFill>
            <a:ln w="571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1" name="Gerade Verbindung mit Pfeil 20"/>
            <p:cNvCxnSpPr>
              <a:cxnSpLocks noChangeShapeType="1"/>
            </p:cNvCxnSpPr>
            <p:nvPr/>
          </p:nvCxnSpPr>
          <p:spPr bwMode="auto">
            <a:xfrm>
              <a:off x="5759450" y="2679700"/>
              <a:ext cx="1270000" cy="715963"/>
            </a:xfrm>
            <a:prstGeom prst="straightConnector1">
              <a:avLst/>
            </a:prstGeom>
            <a:noFill/>
            <a:ln w="57150" algn="ctr">
              <a:solidFill>
                <a:srgbClr val="FFC000"/>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2" name="Gerade Verbindung mit Pfeil 23"/>
            <p:cNvCxnSpPr>
              <a:cxnSpLocks noChangeShapeType="1"/>
            </p:cNvCxnSpPr>
            <p:nvPr/>
          </p:nvCxnSpPr>
          <p:spPr bwMode="auto">
            <a:xfrm flipH="1">
              <a:off x="2114550" y="2679700"/>
              <a:ext cx="1628775" cy="715963"/>
            </a:xfrm>
            <a:prstGeom prst="straightConnector1">
              <a:avLst/>
            </a:prstGeom>
            <a:noFill/>
            <a:ln w="57150" algn="ctr">
              <a:solidFill>
                <a:srgbClr val="FFC000"/>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20" name="Datumsplatzhalter 4"/>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hangingPunct="1"/>
            <a:fld id="{4C232468-F115-4C80-9467-35D94700F6A1}" type="datetime1">
              <a:rPr lang="de-DE" altLang="de-DE" sz="1300" b="0" smtClean="0">
                <a:solidFill>
                  <a:schemeClr val="bg1"/>
                </a:solidFill>
              </a:rPr>
              <a:t>30.03.2016</a:t>
            </a:fld>
            <a:endParaRPr lang="de-DE" altLang="de-DE" sz="1300" b="0" smtClean="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Preventing defeating, Module 3: Operation of machines</a:t>
            </a:r>
          </a:p>
        </p:txBody>
      </p:sp>
      <p:sp>
        <p:nvSpPr>
          <p:cNvPr id="410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Page </a:t>
            </a:r>
            <a:fld id="{4B27E1AA-25B6-4C9E-8315-A7D220D81643}" type="slidenum">
              <a:rPr lang="de-DE" altLang="de-DE" sz="1300" smtClean="0">
                <a:solidFill>
                  <a:srgbClr val="FFFFFF"/>
                </a:solidFill>
              </a:rPr>
              <a:pPr eaLnBrk="1" hangingPunct="1">
                <a:spcBef>
                  <a:spcPct val="0"/>
                </a:spcBef>
              </a:pPr>
              <a:t>3</a:t>
            </a:fld>
            <a:endParaRPr lang="de-DE" altLang="de-DE" sz="1300" smtClean="0">
              <a:solidFill>
                <a:srgbClr val="FFFFFF"/>
              </a:solidFill>
            </a:endParaRPr>
          </a:p>
        </p:txBody>
      </p:sp>
      <p:sp>
        <p:nvSpPr>
          <p:cNvPr id="4120" name="Datumsplatzhalter 4"/>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hangingPunct="1"/>
            <a:fld id="{E797B247-2075-4504-97BD-76B1DB2B7016}" type="datetime1">
              <a:rPr lang="de-DE" altLang="de-DE" sz="1300" b="0" smtClean="0">
                <a:solidFill>
                  <a:schemeClr val="bg1"/>
                </a:solidFill>
              </a:rPr>
              <a:t>30.03.2016</a:t>
            </a:fld>
            <a:endParaRPr lang="de-DE" altLang="de-DE" sz="1300" b="0" smtClean="0">
              <a:solidFill>
                <a:schemeClr val="bg1"/>
              </a:solidFill>
            </a:endParaRPr>
          </a:p>
        </p:txBody>
      </p:sp>
      <p:sp>
        <p:nvSpPr>
          <p:cNvPr id="12" name="Textfeld 11"/>
          <p:cNvSpPr txBox="1"/>
          <p:nvPr/>
        </p:nvSpPr>
        <p:spPr>
          <a:xfrm>
            <a:off x="467545" y="1916832"/>
            <a:ext cx="8496943" cy="3447098"/>
          </a:xfrm>
          <a:prstGeom prst="rect">
            <a:avLst/>
          </a:prstGeom>
          <a:noFill/>
        </p:spPr>
        <p:txBody>
          <a:bodyPr wrap="square" rtlCol="0">
            <a:spAutoFit/>
          </a:bodyPr>
          <a:lstStyle/>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Involvement of operating and </a:t>
            </a:r>
            <a:r>
              <a:rPr lang="de-DE" sz="2200" b="0" dirty="0" smtClean="0">
                <a:solidFill>
                  <a:srgbClr val="555555"/>
                </a:solidFill>
                <a:latin typeface="+mn-lt"/>
              </a:rPr>
              <a:t>maintenance personnel</a:t>
            </a:r>
            <a:r>
              <a:rPr lang="de-DE" sz="2200" b="0" dirty="0">
                <a:solidFill>
                  <a:srgbClr val="555555"/>
                </a:solidFill>
                <a:latin typeface="+mn-lt"/>
              </a:rPr>
              <a:t>, OSH professional</a:t>
            </a: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Creation of a requirements specification</a:t>
            </a:r>
          </a:p>
          <a:p>
            <a:pPr marL="342900" indent="-342900" eaLnBrk="0" hangingPunct="0">
              <a:spcBef>
                <a:spcPct val="20000"/>
              </a:spcBef>
              <a:buFont typeface="Arial" panose="020B0604020202020204" pitchFamily="34" charset="0"/>
              <a:buChar char="•"/>
            </a:pPr>
            <a:r>
              <a:rPr lang="de-DE" sz="2200" b="0" dirty="0" smtClean="0">
                <a:solidFill>
                  <a:srgbClr val="555555"/>
                </a:solidFill>
                <a:latin typeface="+mn-lt"/>
              </a:rPr>
              <a:t>Are all intended tasks (operation, fault clearance, maintenance, cleaning, etc.) possible without protective equipment being defeated?</a:t>
            </a:r>
            <a:endParaRPr lang="de-DE" sz="2200" b="0" dirty="0">
              <a:solidFill>
                <a:srgbClr val="555555"/>
              </a:solidFill>
              <a:latin typeface="+mn-lt"/>
            </a:endParaRP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Is the machine suitable for its intended use?</a:t>
            </a:r>
          </a:p>
          <a:p>
            <a:pPr marL="342900" indent="-342900" eaLnBrk="0" hangingPunct="0">
              <a:spcBef>
                <a:spcPct val="20000"/>
              </a:spcBef>
              <a:buFont typeface="Arial" panose="020B0604020202020204" pitchFamily="34" charset="0"/>
              <a:buChar char="•"/>
            </a:pPr>
            <a:r>
              <a:rPr lang="de-DE" sz="2200" b="0" dirty="0" smtClean="0">
                <a:solidFill>
                  <a:srgbClr val="555555"/>
                </a:solidFill>
                <a:latin typeface="+mn-lt"/>
              </a:rPr>
              <a:t>Do the personnel possess the skills required to operate the machine?</a:t>
            </a:r>
            <a:endParaRPr lang="de-DE" sz="2200" b="0" dirty="0">
              <a:solidFill>
                <a:srgbClr val="555555"/>
              </a:solidFill>
              <a:latin typeface="+mn-lt"/>
            </a:endParaRP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etc.</a:t>
            </a:r>
          </a:p>
          <a:p>
            <a:pPr marL="342900" indent="-342900">
              <a:buFont typeface="Arial" panose="020B0604020202020204" pitchFamily="34" charset="0"/>
              <a:buChar char="•"/>
            </a:pPr>
            <a:endParaRPr lang="de-DE" sz="2000" b="0" dirty="0">
              <a:solidFill>
                <a:schemeClr val="tx1"/>
              </a:solidFill>
            </a:endParaRPr>
          </a:p>
        </p:txBody>
      </p:sp>
      <p:sp>
        <p:nvSpPr>
          <p:cNvPr id="26" name="Textfeld 1"/>
          <p:cNvSpPr txBox="1">
            <a:spLocks noChangeArrowheads="1"/>
          </p:cNvSpPr>
          <p:nvPr/>
        </p:nvSpPr>
        <p:spPr bwMode="auto">
          <a:xfrm>
            <a:off x="504824" y="5301208"/>
            <a:ext cx="5545137" cy="554037"/>
          </a:xfrm>
          <a:prstGeom prst="rect">
            <a:avLst/>
          </a:prstGeom>
          <a:solidFill>
            <a:schemeClr val="bg1">
              <a:lumMod val="95000"/>
            </a:schemeClr>
          </a:solidFill>
          <a:ln>
            <a:noFill/>
          </a:ln>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defRPr/>
            </a:pPr>
            <a:r>
              <a:rPr lang="de-DE" altLang="de-DE" sz="1800" dirty="0" smtClean="0">
                <a:solidFill>
                  <a:srgbClr val="004994"/>
                </a:solidFill>
              </a:rPr>
              <a:t>Machine purchasing checklist:</a:t>
            </a:r>
          </a:p>
          <a:p>
            <a:pPr eaLnBrk="1" hangingPunct="1">
              <a:spcBef>
                <a:spcPct val="0"/>
              </a:spcBef>
              <a:defRPr/>
            </a:pPr>
            <a:r>
              <a:rPr lang="de-DE" altLang="de-DE" sz="1200" dirty="0" smtClean="0">
                <a:solidFill>
                  <a:srgbClr val="004994"/>
                </a:solidFill>
              </a:rPr>
              <a:t>http://www.stop-defeating.org/fur-betreiber/checkliste-maschineneinkauf/</a:t>
            </a:r>
          </a:p>
        </p:txBody>
      </p:sp>
      <p:sp>
        <p:nvSpPr>
          <p:cNvPr id="9" name="Titel 1"/>
          <p:cNvSpPr txBox="1">
            <a:spLocks/>
          </p:cNvSpPr>
          <p:nvPr/>
        </p:nvSpPr>
        <p:spPr bwMode="auto">
          <a:xfrm>
            <a:off x="504825" y="1071546"/>
            <a:ext cx="8639175"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dirty="0"/>
              <a:t>Purchase of machines with a low incentive/scope for defeating</a:t>
            </a:r>
            <a:endParaRPr lang="de-DE" kern="0" dirty="0"/>
          </a:p>
        </p:txBody>
      </p:sp>
    </p:spTree>
    <p:extLst>
      <p:ext uri="{BB962C8B-B14F-4D97-AF65-F5344CB8AC3E}">
        <p14:creationId xmlns:p14="http://schemas.microsoft.com/office/powerpoint/2010/main" val="18810262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Procedure in the event of defeating being detected</a:t>
            </a:r>
            <a:endParaRPr lang="de-DE" dirty="0"/>
          </a:p>
        </p:txBody>
      </p:sp>
      <p:sp>
        <p:nvSpPr>
          <p:cNvPr id="3" name="Inhaltsplatzhalter 2"/>
          <p:cNvSpPr>
            <a:spLocks noGrp="1"/>
          </p:cNvSpPr>
          <p:nvPr>
            <p:ph idx="1"/>
          </p:nvPr>
        </p:nvSpPr>
        <p:spPr>
          <a:xfrm>
            <a:off x="556964" y="2204864"/>
            <a:ext cx="8191500" cy="2899255"/>
          </a:xfrm>
        </p:spPr>
        <p:txBody>
          <a:bodyPr/>
          <a:lstStyle/>
          <a:p>
            <a:pPr marL="457200" indent="-457200">
              <a:buFont typeface="+mj-lt"/>
              <a:buAutoNum type="arabicPeriod"/>
            </a:pPr>
            <a:r>
              <a:rPr lang="de-DE" sz="2400" dirty="0" smtClean="0"/>
              <a:t>Survey of the status quo, gathering of essential </a:t>
            </a:r>
            <a:r>
              <a:rPr lang="de-DE" sz="2400" dirty="0" err="1" smtClean="0"/>
              <a:t>information</a:t>
            </a:r>
            <a:endParaRPr lang="de-DE" sz="2400" dirty="0" smtClean="0"/>
          </a:p>
          <a:p>
            <a:pPr marL="457200" indent="-457200">
              <a:buFont typeface="+mj-lt"/>
              <a:buAutoNum type="arabicPeriod"/>
            </a:pPr>
            <a:r>
              <a:rPr lang="de-DE" sz="2400" dirty="0" smtClean="0"/>
              <a:t>Investigation of causes during risk assessment </a:t>
            </a:r>
          </a:p>
          <a:p>
            <a:pPr marL="457200" indent="-457200">
              <a:buFont typeface="+mj-lt"/>
              <a:buAutoNum type="arabicPeriod"/>
            </a:pPr>
            <a:r>
              <a:rPr lang="de-DE" sz="2400" dirty="0" smtClean="0"/>
              <a:t>Definition of counter-measures</a:t>
            </a:r>
          </a:p>
          <a:p>
            <a:pPr marL="457200" indent="-457200">
              <a:buFont typeface="+mj-lt"/>
              <a:buAutoNum type="arabicPeriod"/>
            </a:pPr>
            <a:r>
              <a:rPr lang="de-DE" sz="2400" dirty="0" smtClean="0"/>
              <a:t>Implementation of the measures</a:t>
            </a:r>
          </a:p>
          <a:p>
            <a:pPr marL="457200" indent="-457200">
              <a:buFont typeface="+mj-lt"/>
              <a:buAutoNum type="arabicPeriod"/>
            </a:pPr>
            <a:r>
              <a:rPr lang="de-DE" sz="2400" dirty="0" smtClean="0"/>
              <a:t>Review of the efficacy</a:t>
            </a:r>
          </a:p>
          <a:p>
            <a:pPr marL="457200" indent="-457200">
              <a:buFont typeface="+mj-lt"/>
              <a:buAutoNum type="arabicPeriod"/>
            </a:pPr>
            <a:endParaRPr lang="de-DE" dirty="0"/>
          </a:p>
        </p:txBody>
      </p:sp>
      <p:sp>
        <p:nvSpPr>
          <p:cNvPr id="4" name="Datumsplatzhalter 3"/>
          <p:cNvSpPr>
            <a:spLocks noGrp="1"/>
          </p:cNvSpPr>
          <p:nvPr>
            <p:ph type="dt" sz="half" idx="10"/>
          </p:nvPr>
        </p:nvSpPr>
        <p:spPr/>
        <p:txBody>
          <a:bodyPr/>
          <a:lstStyle/>
          <a:p>
            <a:pPr>
              <a:defRPr/>
            </a:pPr>
            <a:fld id="{CF9531C5-C798-483F-803F-D67B3C7B445F}"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4</a:t>
            </a:fld>
            <a:endParaRPr lang="de-DE"/>
          </a:p>
        </p:txBody>
      </p:sp>
    </p:spTree>
    <p:extLst>
      <p:ext uri="{BB962C8B-B14F-4D97-AF65-F5344CB8AC3E}">
        <p14:creationId xmlns:p14="http://schemas.microsoft.com/office/powerpoint/2010/main" val="317596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Step 1: Survey of the status quo</a:t>
            </a:r>
            <a:endParaRPr lang="de-DE" dirty="0"/>
          </a:p>
        </p:txBody>
      </p:sp>
      <p:sp>
        <p:nvSpPr>
          <p:cNvPr id="3" name="Inhaltsplatzhalter 2"/>
          <p:cNvSpPr>
            <a:spLocks noGrp="1"/>
          </p:cNvSpPr>
          <p:nvPr>
            <p:ph idx="1"/>
          </p:nvPr>
        </p:nvSpPr>
        <p:spPr>
          <a:xfrm>
            <a:off x="504824" y="2057400"/>
            <a:ext cx="8639176" cy="4228850"/>
          </a:xfrm>
        </p:spPr>
        <p:txBody>
          <a:bodyPr/>
          <a:lstStyle/>
          <a:p>
            <a:pPr>
              <a:buFont typeface="Arial" panose="020B0604020202020204" pitchFamily="34" charset="0"/>
              <a:buChar char="•"/>
            </a:pPr>
            <a:r>
              <a:rPr lang="de-DE" sz="2400" dirty="0" smtClean="0"/>
              <a:t>What equipment is defeated?</a:t>
            </a:r>
            <a:endParaRPr lang="de-DE" sz="2400" dirty="0"/>
          </a:p>
          <a:p>
            <a:pPr>
              <a:buFont typeface="Arial" panose="020B0604020202020204" pitchFamily="34" charset="0"/>
              <a:buChar char="•"/>
            </a:pPr>
            <a:r>
              <a:rPr lang="de-DE" sz="2400" dirty="0" smtClean="0"/>
              <a:t>How is it defeated?</a:t>
            </a:r>
          </a:p>
          <a:p>
            <a:pPr>
              <a:buFont typeface="Arial" panose="020B0604020202020204" pitchFamily="34" charset="0"/>
              <a:buChar char="•"/>
            </a:pPr>
            <a:r>
              <a:rPr lang="de-DE" sz="2400" dirty="0" smtClean="0"/>
              <a:t>During what tasks does defeating occur?</a:t>
            </a:r>
          </a:p>
          <a:p>
            <a:pPr>
              <a:buFont typeface="Arial" panose="020B0604020202020204" pitchFamily="34" charset="0"/>
              <a:buChar char="•"/>
            </a:pPr>
            <a:r>
              <a:rPr lang="de-DE" sz="2400" b="1" dirty="0" smtClean="0"/>
              <a:t>Why is equipment defeated?</a:t>
            </a:r>
            <a:endParaRPr lang="de-DE" sz="2400" dirty="0"/>
          </a:p>
          <a:p>
            <a:pPr>
              <a:buFont typeface="Arial" panose="020B0604020202020204" pitchFamily="34" charset="0"/>
              <a:buChar char="•"/>
            </a:pPr>
            <a:r>
              <a:rPr lang="de-DE" sz="2400" dirty="0" smtClean="0"/>
              <a:t>By whom is it defeated?</a:t>
            </a:r>
          </a:p>
          <a:p>
            <a:pPr>
              <a:buFont typeface="Arial" panose="020B0604020202020204" pitchFamily="34" charset="0"/>
              <a:buChar char="•"/>
            </a:pPr>
            <a:r>
              <a:rPr lang="de-DE" sz="2400" dirty="0" smtClean="0"/>
              <a:t>Is the machine still in the as-delivered condition?</a:t>
            </a:r>
            <a:br>
              <a:rPr lang="de-DE" sz="2400" dirty="0" smtClean="0"/>
            </a:br>
            <a:endParaRPr lang="de-DE" sz="2400" dirty="0" smtClean="0"/>
          </a:p>
          <a:p>
            <a:pPr marL="0" indent="0"/>
            <a:r>
              <a:rPr lang="de-DE" sz="2000" b="1" dirty="0" smtClean="0"/>
              <a:t>Important:</a:t>
            </a:r>
            <a:r>
              <a:rPr lang="de-DE" sz="2000" dirty="0" smtClean="0"/>
              <a:t> 	The task here is not that of finding a "guilty party".</a:t>
            </a:r>
          </a:p>
          <a:p>
            <a:r>
              <a:rPr lang="de-DE" sz="2000" b="1" dirty="0" smtClean="0"/>
              <a:t>Additional benefit:</a:t>
            </a:r>
            <a:r>
              <a:rPr lang="de-DE" sz="2000" dirty="0" smtClean="0"/>
              <a:t> 	Greater ease of use and cost-effectiveness</a:t>
            </a:r>
          </a:p>
          <a:p>
            <a:endParaRPr lang="de-DE" dirty="0"/>
          </a:p>
        </p:txBody>
      </p:sp>
      <p:sp>
        <p:nvSpPr>
          <p:cNvPr id="4" name="Datumsplatzhalter 3"/>
          <p:cNvSpPr>
            <a:spLocks noGrp="1"/>
          </p:cNvSpPr>
          <p:nvPr>
            <p:ph type="dt" sz="half" idx="10"/>
          </p:nvPr>
        </p:nvSpPr>
        <p:spPr/>
        <p:txBody>
          <a:bodyPr/>
          <a:lstStyle/>
          <a:p>
            <a:pPr>
              <a:defRPr/>
            </a:pPr>
            <a:fld id="{8E052DCF-F032-45C9-BDCB-CD00A0DD96D5}"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5</a:t>
            </a:fld>
            <a:endParaRPr lang="de-DE"/>
          </a:p>
        </p:txBody>
      </p:sp>
    </p:spTree>
    <p:extLst>
      <p:ext uri="{BB962C8B-B14F-4D97-AF65-F5344CB8AC3E}">
        <p14:creationId xmlns:p14="http://schemas.microsoft.com/office/powerpoint/2010/main" val="386824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1475" y="1484313"/>
            <a:ext cx="5343533" cy="539750"/>
          </a:xfrm>
        </p:spPr>
        <p:txBody>
          <a:bodyPr/>
          <a:lstStyle/>
          <a:p>
            <a:pPr eaLnBrk="1" hangingPunct="1"/>
            <a:r>
              <a:rPr lang="de-DE" altLang="de-DE" dirty="0" smtClean="0"/>
              <a:t>Step 2: Investigation of causes </a:t>
            </a:r>
          </a:p>
        </p:txBody>
      </p:sp>
      <p:sp>
        <p:nvSpPr>
          <p:cNvPr id="8195" name="Fußzeilenplatzhalter 4"/>
          <p:cNvSpPr>
            <a:spLocks noGrp="1"/>
          </p:cNvSpPr>
          <p:nvPr>
            <p:ph type="ftr" sz="quarter" idx="11"/>
          </p:nvPr>
        </p:nvSpPr>
        <p:spPr>
          <a:xfrm>
            <a:off x="504825" y="6367463"/>
            <a:ext cx="5507038"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3: Operation of machines</a:t>
            </a:r>
          </a:p>
        </p:txBody>
      </p:sp>
      <p:sp>
        <p:nvSpPr>
          <p:cNvPr id="8196"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Page </a:t>
            </a:r>
            <a:fld id="{44A1E2E3-F76F-4205-8F84-800B6CDC3F5E}" type="slidenum">
              <a:rPr lang="de-DE" altLang="de-DE" sz="1300" smtClean="0">
                <a:solidFill>
                  <a:schemeClr val="bg1"/>
                </a:solidFill>
              </a:rPr>
              <a:pPr eaLnBrk="1" hangingPunct="1">
                <a:spcBef>
                  <a:spcPct val="0"/>
                </a:spcBef>
              </a:pPr>
              <a:t>6</a:t>
            </a:fld>
            <a:endParaRPr lang="de-DE" altLang="de-DE" sz="1300" smtClean="0">
              <a:solidFill>
                <a:schemeClr val="bg1"/>
              </a:solidFill>
            </a:endParaRPr>
          </a:p>
        </p:txBody>
      </p:sp>
      <p:sp>
        <p:nvSpPr>
          <p:cNvPr id="8197" name="Textfeld 2"/>
          <p:cNvSpPr txBox="1">
            <a:spLocks noChangeArrowheads="1"/>
          </p:cNvSpPr>
          <p:nvPr/>
        </p:nvSpPr>
        <p:spPr bwMode="auto">
          <a:xfrm>
            <a:off x="4572000" y="2276872"/>
            <a:ext cx="480357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39788" eaLnBrk="0" hangingPunct="0">
              <a:spcBef>
                <a:spcPct val="20000"/>
              </a:spcBef>
              <a:defRPr sz="2100">
                <a:solidFill>
                  <a:srgbClr val="555555"/>
                </a:solidFill>
                <a:latin typeface="Arial" charset="0"/>
              </a:defRPr>
            </a:lvl1pPr>
            <a:lvl2pPr marL="742950" indent="-285750" defTabSz="839788" eaLnBrk="0" hangingPunct="0">
              <a:spcBef>
                <a:spcPct val="20000"/>
              </a:spcBef>
              <a:buClr>
                <a:srgbClr val="004994"/>
              </a:buClr>
              <a:buChar char="•"/>
              <a:defRPr sz="2100">
                <a:solidFill>
                  <a:srgbClr val="555555"/>
                </a:solidFill>
                <a:latin typeface="Arial" charset="0"/>
              </a:defRPr>
            </a:lvl2pPr>
            <a:lvl3pPr marL="1143000" indent="-228600" defTabSz="839788" eaLnBrk="0" hangingPunct="0">
              <a:spcBef>
                <a:spcPct val="20000"/>
              </a:spcBef>
              <a:buChar char="•"/>
              <a:defRPr sz="2100">
                <a:solidFill>
                  <a:srgbClr val="555555"/>
                </a:solidFill>
                <a:latin typeface="Arial" charset="0"/>
              </a:defRPr>
            </a:lvl3pPr>
            <a:lvl4pPr marL="1600200" indent="-228600" defTabSz="839788" eaLnBrk="0" hangingPunct="0">
              <a:spcBef>
                <a:spcPct val="20000"/>
              </a:spcBef>
              <a:buChar char="•"/>
              <a:defRPr sz="1700">
                <a:solidFill>
                  <a:srgbClr val="555555"/>
                </a:solidFill>
                <a:latin typeface="Arial" charset="0"/>
              </a:defRPr>
            </a:lvl4pPr>
            <a:lvl5pPr marL="2057400" indent="-228600" defTabSz="839788" eaLnBrk="0" hangingPunct="0">
              <a:spcBef>
                <a:spcPct val="20000"/>
              </a:spcBef>
              <a:buChar char="•"/>
              <a:defRPr sz="1700">
                <a:solidFill>
                  <a:srgbClr val="555555"/>
                </a:solidFill>
                <a:latin typeface="Arial" charset="0"/>
              </a:defRPr>
            </a:lvl5pPr>
            <a:lvl6pPr marL="2514600" indent="-228600" defTabSz="839788" eaLnBrk="0" fontAlgn="base" hangingPunct="0">
              <a:spcBef>
                <a:spcPct val="20000"/>
              </a:spcBef>
              <a:spcAft>
                <a:spcPct val="0"/>
              </a:spcAft>
              <a:buChar char="•"/>
              <a:defRPr sz="1700">
                <a:solidFill>
                  <a:srgbClr val="555555"/>
                </a:solidFill>
                <a:latin typeface="Arial" charset="0"/>
              </a:defRPr>
            </a:lvl6pPr>
            <a:lvl7pPr marL="2971800" indent="-228600" defTabSz="839788" eaLnBrk="0" fontAlgn="base" hangingPunct="0">
              <a:spcBef>
                <a:spcPct val="20000"/>
              </a:spcBef>
              <a:spcAft>
                <a:spcPct val="0"/>
              </a:spcAft>
              <a:buChar char="•"/>
              <a:defRPr sz="1700">
                <a:solidFill>
                  <a:srgbClr val="555555"/>
                </a:solidFill>
                <a:latin typeface="Arial" charset="0"/>
              </a:defRPr>
            </a:lvl7pPr>
            <a:lvl8pPr marL="3429000" indent="-228600" defTabSz="839788" eaLnBrk="0" fontAlgn="base" hangingPunct="0">
              <a:spcBef>
                <a:spcPct val="20000"/>
              </a:spcBef>
              <a:spcAft>
                <a:spcPct val="0"/>
              </a:spcAft>
              <a:buChar char="•"/>
              <a:defRPr sz="1700">
                <a:solidFill>
                  <a:srgbClr val="555555"/>
                </a:solidFill>
                <a:latin typeface="Arial" charset="0"/>
              </a:defRPr>
            </a:lvl8pPr>
            <a:lvl9pPr marL="3886200" indent="-228600" defTabSz="839788" eaLnBrk="0" fontAlgn="base" hangingPunct="0">
              <a:spcBef>
                <a:spcPct val="20000"/>
              </a:spcBef>
              <a:spcAft>
                <a:spcPct val="0"/>
              </a:spcAft>
              <a:buChar char="•"/>
              <a:defRPr sz="1700">
                <a:solidFill>
                  <a:srgbClr val="555555"/>
                </a:solidFill>
                <a:latin typeface="Arial" charset="0"/>
              </a:defRPr>
            </a:lvl9pPr>
          </a:lstStyle>
          <a:p>
            <a:pPr>
              <a:spcBef>
                <a:spcPct val="0"/>
              </a:spcBef>
            </a:pPr>
            <a:r>
              <a:rPr lang="de-DE" altLang="de-DE" sz="2400" b="0" dirty="0">
                <a:latin typeface="+mn-lt"/>
              </a:rPr>
              <a:t>Analysis and documentation:</a:t>
            </a:r>
          </a:p>
          <a:p>
            <a:pPr marL="450850" lvl="1" indent="-382588">
              <a:spcBef>
                <a:spcPct val="0"/>
              </a:spcBef>
              <a:buClr>
                <a:srgbClr val="00376F"/>
              </a:buClr>
            </a:pPr>
            <a:r>
              <a:rPr lang="de-DE" altLang="de-DE" sz="2400" b="0" dirty="0">
                <a:latin typeface="+mn-lt"/>
              </a:rPr>
              <a:t>Checklist for determining the reasons for defeating </a:t>
            </a:r>
            <a:r>
              <a:rPr lang="de-DE" altLang="de-DE" sz="2400" b="0" dirty="0" smtClean="0">
                <a:latin typeface="+mn-lt"/>
              </a:rPr>
              <a:t/>
            </a:r>
            <a:br>
              <a:rPr lang="de-DE" altLang="de-DE" sz="2400" b="0" dirty="0" smtClean="0">
                <a:latin typeface="+mn-lt"/>
              </a:rPr>
            </a:br>
            <a:r>
              <a:rPr lang="de-DE" altLang="de-DE" sz="1800" b="0" dirty="0" smtClean="0">
                <a:latin typeface="+mn-lt"/>
              </a:rPr>
              <a:t>(see </a:t>
            </a:r>
            <a:r>
              <a:rPr lang="de-DE" altLang="de-DE" sz="1800" b="0" dirty="0">
                <a:latin typeface="+mn-lt"/>
              </a:rPr>
              <a:t>www.stop-defeating.org</a:t>
            </a:r>
            <a:r>
              <a:rPr lang="de-DE" altLang="de-DE" sz="1800" b="0" dirty="0" smtClean="0">
                <a:latin typeface="+mn-lt"/>
              </a:rPr>
              <a:t>)</a:t>
            </a:r>
            <a:r>
              <a:rPr lang="de-DE" altLang="de-DE" sz="2400" b="0" dirty="0" smtClean="0">
                <a:latin typeface="+mn-lt"/>
              </a:rPr>
              <a:t/>
            </a:r>
            <a:br>
              <a:rPr lang="de-DE" altLang="de-DE" sz="2400" b="0" dirty="0" smtClean="0">
                <a:latin typeface="+mn-lt"/>
              </a:rPr>
            </a:br>
            <a:endParaRPr lang="de-DE" altLang="de-DE" sz="2400" b="0" dirty="0" smtClean="0">
              <a:latin typeface="+mn-lt"/>
            </a:endParaRPr>
          </a:p>
          <a:p>
            <a:pPr marL="457200" lvl="1" indent="0">
              <a:spcBef>
                <a:spcPct val="0"/>
              </a:spcBef>
              <a:buClr>
                <a:srgbClr val="00376F"/>
              </a:buClr>
              <a:buNone/>
            </a:pPr>
            <a:endParaRPr lang="de-DE" altLang="de-DE" sz="2400" b="0" dirty="0">
              <a:latin typeface="+mn-lt"/>
            </a:endParaRPr>
          </a:p>
          <a:p>
            <a:pPr>
              <a:spcBef>
                <a:spcPct val="0"/>
              </a:spcBef>
            </a:pPr>
            <a:r>
              <a:rPr lang="de-DE" altLang="de-DE" sz="2400" b="0" dirty="0">
                <a:latin typeface="+mn-lt"/>
              </a:rPr>
              <a:t>Important: </a:t>
            </a:r>
            <a:r>
              <a:rPr lang="de-DE" altLang="de-DE" sz="2400" b="0" dirty="0" err="1" smtClean="0">
                <a:latin typeface="+mn-lt"/>
              </a:rPr>
              <a:t>No</a:t>
            </a:r>
            <a:r>
              <a:rPr lang="de-DE" altLang="de-DE" sz="2400" b="0" dirty="0" smtClean="0">
                <a:latin typeface="+mn-lt"/>
              </a:rPr>
              <a:t> </a:t>
            </a:r>
            <a:r>
              <a:rPr lang="de-DE" altLang="de-DE" sz="2400" b="0" dirty="0">
                <a:latin typeface="+mn-lt"/>
              </a:rPr>
              <a:t>interrogation, no knock-out arguments</a:t>
            </a:r>
            <a:br>
              <a:rPr lang="de-DE" altLang="de-DE" sz="2400" b="0" dirty="0">
                <a:latin typeface="+mn-lt"/>
              </a:rPr>
            </a:br>
            <a:endParaRPr lang="de-DE" altLang="de-DE" sz="2400" b="0" dirty="0">
              <a:latin typeface="+mn-lt"/>
            </a:endParaRPr>
          </a:p>
        </p:txBody>
      </p:sp>
      <p:sp>
        <p:nvSpPr>
          <p:cNvPr id="8198" name="Textfeld 6"/>
          <p:cNvSpPr txBox="1">
            <a:spLocks noChangeArrowheads="1"/>
          </p:cNvSpPr>
          <p:nvPr/>
        </p:nvSpPr>
        <p:spPr bwMode="auto">
          <a:xfrm>
            <a:off x="384569" y="5385023"/>
            <a:ext cx="1298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dirty="0">
                <a:solidFill>
                  <a:srgbClr val="004994"/>
                </a:solidFill>
              </a:rPr>
              <a:t>© Staffel/DGUV</a:t>
            </a:r>
          </a:p>
        </p:txBody>
      </p:sp>
      <p:sp>
        <p:nvSpPr>
          <p:cNvPr id="8199" name="Datumsplatzhalt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C85BFCDA-B873-4428-AFFC-A162F19F423D}" type="datetime1">
              <a:rPr lang="de-DE" altLang="de-DE" sz="1300" smtClean="0">
                <a:solidFill>
                  <a:schemeClr val="bg1"/>
                </a:solidFill>
              </a:rPr>
              <a:t>30.03.2016</a:t>
            </a:fld>
            <a:endParaRPr lang="de-DE" altLang="de-DE" sz="1300" smtClean="0">
              <a:solidFill>
                <a:schemeClr val="bg1"/>
              </a:solidFill>
            </a:endParaRPr>
          </a:p>
        </p:txBody>
      </p:sp>
      <p:pic>
        <p:nvPicPr>
          <p:cNvPr id="8200" name="Picture 9" descr="\\pc20436\Transfer FB Rechner\Apfeld\Bilder_Staffel\DSCF36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22" y="2360687"/>
            <a:ext cx="3973454" cy="298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Step 3: </a:t>
            </a:r>
            <a:r>
              <a:rPr lang="de-DE" altLang="de-DE" dirty="0" smtClean="0"/>
              <a:t>Definition of counter-measures</a:t>
            </a:r>
            <a:endParaRPr lang="de-DE" dirty="0"/>
          </a:p>
        </p:txBody>
      </p:sp>
      <p:sp>
        <p:nvSpPr>
          <p:cNvPr id="3" name="Inhaltsplatzhalter 2"/>
          <p:cNvSpPr>
            <a:spLocks noGrp="1"/>
          </p:cNvSpPr>
          <p:nvPr>
            <p:ph idx="1"/>
          </p:nvPr>
        </p:nvSpPr>
        <p:spPr>
          <a:xfrm>
            <a:off x="504825" y="2057400"/>
            <a:ext cx="8191500" cy="1255728"/>
          </a:xfrm>
        </p:spPr>
        <p:txBody>
          <a:bodyPr/>
          <a:lstStyle/>
          <a:p>
            <a:pPr>
              <a:buFont typeface="Arial" panose="020B0604020202020204" pitchFamily="34" charset="0"/>
              <a:buChar char="•"/>
            </a:pPr>
            <a:r>
              <a:rPr lang="de-DE" sz="2400" dirty="0" smtClean="0"/>
              <a:t>Technical measures</a:t>
            </a:r>
          </a:p>
          <a:p>
            <a:pPr>
              <a:buFont typeface="Arial" panose="020B0604020202020204" pitchFamily="34" charset="0"/>
              <a:buChar char="•"/>
            </a:pPr>
            <a:r>
              <a:rPr lang="de-DE" sz="2400" dirty="0" smtClean="0"/>
              <a:t>Organizational measures</a:t>
            </a:r>
          </a:p>
          <a:p>
            <a:pPr>
              <a:buFont typeface="Arial" panose="020B0604020202020204" pitchFamily="34" charset="0"/>
              <a:buChar char="•"/>
            </a:pPr>
            <a:r>
              <a:rPr lang="de-DE" sz="2400" dirty="0" smtClean="0"/>
              <a:t>Personal measures</a:t>
            </a:r>
            <a:endParaRPr lang="de-DE" sz="2400" dirty="0"/>
          </a:p>
        </p:txBody>
      </p:sp>
      <p:sp>
        <p:nvSpPr>
          <p:cNvPr id="4" name="Datumsplatzhalter 3"/>
          <p:cNvSpPr>
            <a:spLocks noGrp="1"/>
          </p:cNvSpPr>
          <p:nvPr>
            <p:ph type="dt" sz="half" idx="10"/>
          </p:nvPr>
        </p:nvSpPr>
        <p:spPr/>
        <p:txBody>
          <a:bodyPr/>
          <a:lstStyle/>
          <a:p>
            <a:pPr>
              <a:defRPr/>
            </a:pPr>
            <a:fld id="{4C062211-F911-4123-91B3-E14F185A7079}"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7</a:t>
            </a:fld>
            <a:endParaRPr lang="de-DE"/>
          </a:p>
        </p:txBody>
      </p:sp>
    </p:spTree>
    <p:extLst>
      <p:ext uri="{BB962C8B-B14F-4D97-AF65-F5344CB8AC3E}">
        <p14:creationId xmlns:p14="http://schemas.microsoft.com/office/powerpoint/2010/main" val="2625583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Step 3.1: Technical measures</a:t>
            </a:r>
            <a:endParaRPr lang="de-DE" dirty="0"/>
          </a:p>
        </p:txBody>
      </p:sp>
      <p:sp>
        <p:nvSpPr>
          <p:cNvPr id="3" name="Inhaltsplatzhalter 2"/>
          <p:cNvSpPr>
            <a:spLocks noGrp="1"/>
          </p:cNvSpPr>
          <p:nvPr>
            <p:ph idx="1"/>
          </p:nvPr>
        </p:nvSpPr>
        <p:spPr>
          <a:xfrm>
            <a:off x="504824" y="2014037"/>
            <a:ext cx="8531671" cy="3684085"/>
          </a:xfrm>
        </p:spPr>
        <p:txBody>
          <a:bodyPr/>
          <a:lstStyle/>
          <a:p>
            <a:pPr>
              <a:buFont typeface="Arial" panose="020B0604020202020204" pitchFamily="34" charset="0"/>
              <a:buChar char="•"/>
            </a:pPr>
            <a:r>
              <a:rPr lang="de-DE" dirty="0" smtClean="0"/>
              <a:t>Development of an alternative safety concept </a:t>
            </a:r>
            <a:r>
              <a:rPr lang="de-DE" dirty="0"/>
              <a:t>(ideally in conjunction with the manufacturer)</a:t>
            </a:r>
          </a:p>
          <a:p>
            <a:pPr>
              <a:buFont typeface="Arial" panose="020B0604020202020204" pitchFamily="34" charset="0"/>
              <a:buChar char="•"/>
            </a:pPr>
            <a:r>
              <a:rPr lang="de-DE" dirty="0" smtClean="0"/>
              <a:t>Three-step procedure: technical measures to prevent the defeating of protective equipment</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a:buFont typeface="Arial" panose="020B0604020202020204" pitchFamily="34" charset="0"/>
              <a:buChar char="•"/>
            </a:pPr>
            <a:r>
              <a:rPr lang="de-DE" dirty="0" smtClean="0"/>
              <a:t>Important: a risk assessment must be performed of the new safety concept</a:t>
            </a:r>
            <a:endParaRPr lang="de-DE" dirty="0"/>
          </a:p>
        </p:txBody>
      </p:sp>
      <p:sp>
        <p:nvSpPr>
          <p:cNvPr id="4" name="Datumsplatzhalter 3"/>
          <p:cNvSpPr>
            <a:spLocks noGrp="1"/>
          </p:cNvSpPr>
          <p:nvPr>
            <p:ph type="dt" sz="half" idx="10"/>
          </p:nvPr>
        </p:nvSpPr>
        <p:spPr/>
        <p:txBody>
          <a:bodyPr/>
          <a:lstStyle/>
          <a:p>
            <a:pPr>
              <a:defRPr/>
            </a:pPr>
            <a:fld id="{E490C1AE-ACC7-46B0-96C7-E51F4BE02135}"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Preventing defeating, Module 3: Operation of machines</a:t>
            </a:r>
            <a:endParaRPr lang="de-DE"/>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8</a:t>
            </a:fld>
            <a:endParaRPr lang="de-DE"/>
          </a:p>
        </p:txBody>
      </p:sp>
      <p:pic>
        <p:nvPicPr>
          <p:cNvPr id="1026" name="Picture 2" descr="Defeating_Prev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588" y="3717032"/>
            <a:ext cx="1825087" cy="202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feating_Obstr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778" y="3876845"/>
            <a:ext cx="1838844" cy="18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efeating_Dete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546" y="3876845"/>
            <a:ext cx="1809955" cy="187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1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329" y="1142984"/>
            <a:ext cx="8531671" cy="539750"/>
          </a:xfrm>
        </p:spPr>
        <p:txBody>
          <a:bodyPr/>
          <a:lstStyle/>
          <a:p>
            <a:r>
              <a:rPr lang="de-DE" altLang="de-DE" dirty="0" smtClean="0"/>
              <a:t>Step 3.2: Organizational measures (selection)</a:t>
            </a:r>
            <a:endParaRPr lang="de-DE" dirty="0"/>
          </a:p>
        </p:txBody>
      </p:sp>
      <p:sp>
        <p:nvSpPr>
          <p:cNvPr id="3" name="Inhaltsplatzhalter 2"/>
          <p:cNvSpPr>
            <a:spLocks noGrp="1"/>
          </p:cNvSpPr>
          <p:nvPr>
            <p:ph idx="1"/>
          </p:nvPr>
        </p:nvSpPr>
        <p:spPr>
          <a:xfrm>
            <a:off x="504825" y="1714488"/>
            <a:ext cx="8639175" cy="2511457"/>
          </a:xfrm>
        </p:spPr>
        <p:txBody>
          <a:bodyPr/>
          <a:lstStyle/>
          <a:p>
            <a:pPr>
              <a:buFont typeface="Arial" panose="020B0604020202020204" pitchFamily="34" charset="0"/>
              <a:buChar char="•"/>
            </a:pPr>
            <a:r>
              <a:rPr lang="de-DE" sz="2400" dirty="0" smtClean="0"/>
              <a:t>Definition of company guidelines </a:t>
            </a:r>
            <a:br>
              <a:rPr lang="de-DE" sz="2400" dirty="0" smtClean="0"/>
            </a:br>
            <a:r>
              <a:rPr lang="de-DE" sz="2400" dirty="0" smtClean="0"/>
              <a:t>('defeating will not be tolerated')</a:t>
            </a:r>
          </a:p>
          <a:p>
            <a:pPr>
              <a:buFont typeface="Arial" panose="020B0604020202020204" pitchFamily="34" charset="0"/>
              <a:buChar char="•"/>
            </a:pPr>
            <a:r>
              <a:rPr lang="de-DE" sz="2400" dirty="0" smtClean="0"/>
              <a:t>Definition and implementation of procedures in response to violations of the guidelines</a:t>
            </a:r>
          </a:p>
          <a:p>
            <a:pPr>
              <a:buFont typeface="Arial" panose="020B0604020202020204" pitchFamily="34" charset="0"/>
              <a:buChar char="•"/>
            </a:pPr>
            <a:r>
              <a:rPr lang="de-DE" sz="2400" dirty="0" smtClean="0"/>
              <a:t>Installation of the process</a:t>
            </a:r>
          </a:p>
          <a:p>
            <a:pPr lvl="4">
              <a:buFont typeface="Arial" panose="020B0604020202020204" pitchFamily="34" charset="0"/>
              <a:buChar char="•"/>
            </a:pPr>
            <a:r>
              <a:rPr lang="de-DE" sz="2400" dirty="0" smtClean="0"/>
              <a:t> Reporting of defeating</a:t>
            </a:r>
          </a:p>
          <a:p>
            <a:pPr lvl="4">
              <a:buFont typeface="Arial" panose="020B0604020202020204" pitchFamily="34" charset="0"/>
              <a:buChar char="•"/>
            </a:pPr>
            <a:r>
              <a:rPr lang="de-DE" sz="2400" dirty="0" smtClean="0"/>
              <a:t> Identification of technical solutions</a:t>
            </a:r>
            <a:endParaRPr lang="de-DE" dirty="0"/>
          </a:p>
        </p:txBody>
      </p:sp>
      <p:sp>
        <p:nvSpPr>
          <p:cNvPr id="4" name="Datumsplatzhalter 3"/>
          <p:cNvSpPr>
            <a:spLocks noGrp="1"/>
          </p:cNvSpPr>
          <p:nvPr>
            <p:ph type="dt" sz="half" idx="10"/>
          </p:nvPr>
        </p:nvSpPr>
        <p:spPr/>
        <p:txBody>
          <a:bodyPr/>
          <a:lstStyle/>
          <a:p>
            <a:pPr>
              <a:defRPr/>
            </a:pPr>
            <a:fld id="{819D95BB-31C6-467C-8CBE-9FC7C1FB8956}"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dirty="0" smtClean="0"/>
              <a:t>Preventing defeating, Module 3: Operation of machines</a:t>
            </a:r>
            <a:endParaRPr lang="de-DE" dirty="0"/>
          </a:p>
        </p:txBody>
      </p:sp>
      <p:sp>
        <p:nvSpPr>
          <p:cNvPr id="6" name="Foliennummernplatzhalter 5"/>
          <p:cNvSpPr>
            <a:spLocks noGrp="1"/>
          </p:cNvSpPr>
          <p:nvPr>
            <p:ph type="sldNum" sz="quarter" idx="12"/>
          </p:nvPr>
        </p:nvSpPr>
        <p:spPr/>
        <p:txBody>
          <a:bodyPr/>
          <a:lstStyle/>
          <a:p>
            <a:pPr>
              <a:defRPr/>
            </a:pPr>
            <a:r>
              <a:rPr lang="de-DE" smtClean="0"/>
              <a:t>Page </a:t>
            </a:r>
            <a:fld id="{A719985F-ADA8-4F09-AB7F-E298F1337937}" type="slidenum">
              <a:rPr lang="de-DE" smtClean="0"/>
              <a:pPr>
                <a:defRPr/>
              </a:pPr>
              <a:t>9</a:t>
            </a:fld>
            <a:endParaRPr lang="de-DE"/>
          </a:p>
        </p:txBody>
      </p:sp>
      <p:sp>
        <p:nvSpPr>
          <p:cNvPr id="7" name="Titel 1"/>
          <p:cNvSpPr txBox="1">
            <a:spLocks/>
          </p:cNvSpPr>
          <p:nvPr/>
        </p:nvSpPr>
        <p:spPr bwMode="auto">
          <a:xfrm>
            <a:off x="504824" y="4653136"/>
            <a:ext cx="853167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altLang="de-DE" kern="0" dirty="0" smtClean="0"/>
              <a:t>Step 3.3: Personal measures</a:t>
            </a:r>
            <a:endParaRPr lang="de-DE" kern="0" dirty="0"/>
          </a:p>
        </p:txBody>
      </p:sp>
      <p:sp>
        <p:nvSpPr>
          <p:cNvPr id="11" name="Inhaltsplatzhalter 2"/>
          <p:cNvSpPr txBox="1">
            <a:spLocks/>
          </p:cNvSpPr>
          <p:nvPr/>
        </p:nvSpPr>
        <p:spPr bwMode="auto">
          <a:xfrm>
            <a:off x="541337" y="5192886"/>
            <a:ext cx="86391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buFont typeface="Arial" panose="020B0604020202020204" pitchFamily="34" charset="0"/>
              <a:buChar char="•"/>
            </a:pPr>
            <a:r>
              <a:rPr lang="de-DE" sz="2400" b="0" dirty="0"/>
              <a:t>Training</a:t>
            </a:r>
          </a:p>
          <a:p>
            <a:pPr>
              <a:buFont typeface="Arial" panose="020B0604020202020204" pitchFamily="34" charset="0"/>
              <a:buChar char="•"/>
            </a:pPr>
            <a:r>
              <a:rPr lang="de-DE" sz="2400" b="0" dirty="0"/>
              <a:t>Provision of instruction</a:t>
            </a:r>
          </a:p>
        </p:txBody>
      </p:sp>
    </p:spTree>
    <p:extLst>
      <p:ext uri="{BB962C8B-B14F-4D97-AF65-F5344CB8AC3E}">
        <p14:creationId xmlns:p14="http://schemas.microsoft.com/office/powerpoint/2010/main" val="147398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600" b="1" i="0" u="none" strike="noStrike" cap="none" normalizeH="0" baseline="0" smtClean="0">
            <a:ln>
              <a:noFill/>
            </a:ln>
            <a:solidFill>
              <a:srgbClr val="00499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600" b="1" i="0" u="none" strike="noStrike" cap="none" normalizeH="0" baseline="0" smtClean="0">
            <a:ln>
              <a:noFill/>
            </a:ln>
            <a:solidFill>
              <a:srgbClr val="004994"/>
            </a:solidFill>
            <a:effectLst/>
            <a:latin typeface="Arial" pitchFamily="34"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Einstellungen\Rovedo\Manipulation\DGUV_Vorlagen\_Standard-DGUV.pot</Template>
  <TotalTime>0</TotalTime>
  <Words>1805</Words>
  <Application>Microsoft Office PowerPoint</Application>
  <PresentationFormat>Bildschirmpräsentation (4:3)</PresentationFormat>
  <Paragraphs>233</Paragraphs>
  <Slides>16</Slides>
  <Notes>15</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_Standard-DGUV</vt:lpstr>
      <vt:lpstr>Preventing defeating of protective devices on machinery </vt:lpstr>
      <vt:lpstr>Purchasing process =  safety-related communications loop</vt:lpstr>
      <vt:lpstr>PowerPoint-Präsentation</vt:lpstr>
      <vt:lpstr>Procedure in the event of defeating being detected</vt:lpstr>
      <vt:lpstr>Step 1: Survey of the status quo</vt:lpstr>
      <vt:lpstr>Step 2: Investigation of causes </vt:lpstr>
      <vt:lpstr>Step 3: Definition of counter-measures</vt:lpstr>
      <vt:lpstr>Step 3.1: Technical measures</vt:lpstr>
      <vt:lpstr>Step 3.2: Organizational measures (selection)</vt:lpstr>
      <vt:lpstr>PowerPoint-Präsentation</vt:lpstr>
      <vt:lpstr>Step 5: Review of the efficacy</vt:lpstr>
      <vt:lpstr>Purpose: to break the vicious circle</vt:lpstr>
      <vt:lpstr>PowerPoint-Präsentation</vt:lpstr>
      <vt:lpstr>Example: screw conveyor </vt:lpstr>
      <vt:lpstr>Design measures for eliminating incentives to defeat protective equipment</vt:lpstr>
      <vt:lpstr>PowerPoint-Präsentation</vt:lpstr>
    </vt:vector>
  </TitlesOfParts>
  <Company>BGHW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Rovedo</dc:creator>
  <cp:lastModifiedBy>Apfeld Ralf</cp:lastModifiedBy>
  <cp:revision>108</cp:revision>
  <dcterms:created xsi:type="dcterms:W3CDTF">2011-08-26T14:10:35Z</dcterms:created>
  <dcterms:modified xsi:type="dcterms:W3CDTF">2016-03-30T14:18:31Z</dcterms:modified>
</cp:coreProperties>
</file>