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 id="2147483945" r:id="rId2"/>
  </p:sldMasterIdLst>
  <p:notesMasterIdLst>
    <p:notesMasterId r:id="rId44"/>
  </p:notesMasterIdLst>
  <p:handoutMasterIdLst>
    <p:handoutMasterId r:id="rId45"/>
  </p:handoutMasterIdLst>
  <p:sldIdLst>
    <p:sldId id="276" r:id="rId3"/>
    <p:sldId id="263" r:id="rId4"/>
    <p:sldId id="315" r:id="rId5"/>
    <p:sldId id="278" r:id="rId6"/>
    <p:sldId id="279" r:id="rId7"/>
    <p:sldId id="318" r:id="rId8"/>
    <p:sldId id="319" r:id="rId9"/>
    <p:sldId id="320" r:id="rId10"/>
    <p:sldId id="321" r:id="rId11"/>
    <p:sldId id="289" r:id="rId12"/>
    <p:sldId id="290" r:id="rId13"/>
    <p:sldId id="313" r:id="rId14"/>
    <p:sldId id="314" r:id="rId15"/>
    <p:sldId id="322" r:id="rId16"/>
    <p:sldId id="323" r:id="rId17"/>
    <p:sldId id="283" r:id="rId18"/>
    <p:sldId id="284" r:id="rId19"/>
    <p:sldId id="286" r:id="rId20"/>
    <p:sldId id="287" r:id="rId21"/>
    <p:sldId id="292" r:id="rId22"/>
    <p:sldId id="293" r:id="rId23"/>
    <p:sldId id="311" r:id="rId24"/>
    <p:sldId id="298" r:id="rId25"/>
    <p:sldId id="299" r:id="rId26"/>
    <p:sldId id="324" r:id="rId27"/>
    <p:sldId id="325" r:id="rId28"/>
    <p:sldId id="295" r:id="rId29"/>
    <p:sldId id="296" r:id="rId30"/>
    <p:sldId id="326" r:id="rId31"/>
    <p:sldId id="327" r:id="rId32"/>
    <p:sldId id="328" r:id="rId33"/>
    <p:sldId id="329" r:id="rId34"/>
    <p:sldId id="304" r:id="rId35"/>
    <p:sldId id="305" r:id="rId36"/>
    <p:sldId id="307" r:id="rId37"/>
    <p:sldId id="308" r:id="rId38"/>
    <p:sldId id="330" r:id="rId39"/>
    <p:sldId id="331" r:id="rId40"/>
    <p:sldId id="332" r:id="rId41"/>
    <p:sldId id="274" r:id="rId42"/>
    <p:sldId id="316" r:id="rId43"/>
  </p:sldIdLst>
  <p:sldSz cx="9144000" cy="6858000" type="screen4x3"/>
  <p:notesSz cx="9926638" cy="6797675"/>
  <p:defaultTextStyle>
    <a:defPPr>
      <a:defRPr lang="de-DE"/>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89">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661566"/>
    <a:srgbClr val="782818"/>
    <a:srgbClr val="EF7C00"/>
    <a:srgbClr val="49972D"/>
    <a:srgbClr val="008488"/>
    <a:srgbClr val="CC0000"/>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892" autoAdjust="0"/>
    <p:restoredTop sz="66913" autoAdjust="0"/>
  </p:normalViewPr>
  <p:slideViewPr>
    <p:cSldViewPr snapToObjects="1">
      <p:cViewPr varScale="1">
        <p:scale>
          <a:sx n="81" d="100"/>
          <a:sy n="81" d="100"/>
        </p:scale>
        <p:origin x="2028" y="84"/>
      </p:cViewPr>
      <p:guideLst>
        <p:guide orient="horz" pos="1389"/>
        <p:guide pos="2880"/>
      </p:guideLst>
    </p:cSldViewPr>
  </p:slideViewPr>
  <p:outlineViewPr>
    <p:cViewPr>
      <p:scale>
        <a:sx n="33" d="100"/>
        <a:sy n="33" d="100"/>
      </p:scale>
      <p:origin x="0" y="-1704"/>
    </p:cViewPr>
  </p:outlineViewPr>
  <p:notesTextViewPr>
    <p:cViewPr>
      <p:scale>
        <a:sx n="125" d="100"/>
        <a:sy n="125" d="100"/>
      </p:scale>
      <p:origin x="0" y="0"/>
    </p:cViewPr>
  </p:notesTextViewPr>
  <p:sorterViewPr>
    <p:cViewPr>
      <p:scale>
        <a:sx n="150" d="100"/>
        <a:sy n="150" d="100"/>
      </p:scale>
      <p:origin x="0" y="1842"/>
    </p:cViewPr>
  </p:sorterViewPr>
  <p:notesViewPr>
    <p:cSldViewPr snapToObjects="1">
      <p:cViewPr varScale="1">
        <p:scale>
          <a:sx n="110" d="100"/>
          <a:sy n="110" d="100"/>
        </p:scale>
        <p:origin x="-318" y="-8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1" y="2"/>
            <a:ext cx="4302135" cy="339672"/>
          </a:xfrm>
          <a:prstGeom prst="rect">
            <a:avLst/>
          </a:prstGeom>
          <a:noFill/>
          <a:ln w="9525">
            <a:noFill/>
            <a:miter lim="800000"/>
            <a:headEnd/>
            <a:tailEnd/>
          </a:ln>
          <a:effectLst/>
        </p:spPr>
        <p:txBody>
          <a:bodyPr vert="horz" wrap="square" lIns="95563" tIns="47781" rIns="95563" bIns="47781" numCol="1" anchor="t" anchorCtr="0" compatLnSpc="1">
            <a:prstTxWarp prst="textNoShape">
              <a:avLst/>
            </a:prstTxWarp>
          </a:bodyPr>
          <a:lstStyle>
            <a:lvl1pPr defTabSz="955830">
              <a:defRPr sz="1300">
                <a:latin typeface="Times New Roman" pitchFamily="18" charset="0"/>
              </a:defRPr>
            </a:lvl1pPr>
          </a:lstStyle>
          <a:p>
            <a:pPr>
              <a:defRPr/>
            </a:pPr>
            <a:endParaRPr lang="de-DE" dirty="0"/>
          </a:p>
        </p:txBody>
      </p:sp>
      <p:sp>
        <p:nvSpPr>
          <p:cNvPr id="123907" name="Rectangle 3"/>
          <p:cNvSpPr>
            <a:spLocks noGrp="1" noChangeArrowheads="1"/>
          </p:cNvSpPr>
          <p:nvPr>
            <p:ph type="dt" sz="quarter" idx="1"/>
          </p:nvPr>
        </p:nvSpPr>
        <p:spPr bwMode="auto">
          <a:xfrm>
            <a:off x="5622286" y="2"/>
            <a:ext cx="4302135" cy="339672"/>
          </a:xfrm>
          <a:prstGeom prst="rect">
            <a:avLst/>
          </a:prstGeom>
          <a:noFill/>
          <a:ln w="9525">
            <a:noFill/>
            <a:miter lim="800000"/>
            <a:headEnd/>
            <a:tailEnd/>
          </a:ln>
          <a:effectLst/>
        </p:spPr>
        <p:txBody>
          <a:bodyPr vert="horz" wrap="square" lIns="95563" tIns="47781" rIns="95563" bIns="47781" numCol="1" anchor="t" anchorCtr="0" compatLnSpc="1">
            <a:prstTxWarp prst="textNoShape">
              <a:avLst/>
            </a:prstTxWarp>
          </a:bodyPr>
          <a:lstStyle>
            <a:lvl1pPr algn="r" defTabSz="955830">
              <a:defRPr sz="1300">
                <a:latin typeface="Times New Roman" pitchFamily="18" charset="0"/>
              </a:defRPr>
            </a:lvl1pPr>
          </a:lstStyle>
          <a:p>
            <a:pPr>
              <a:defRPr/>
            </a:pPr>
            <a:endParaRPr lang="de-DE" dirty="0"/>
          </a:p>
        </p:txBody>
      </p:sp>
      <p:sp>
        <p:nvSpPr>
          <p:cNvPr id="123908" name="Rectangle 4"/>
          <p:cNvSpPr>
            <a:spLocks noGrp="1" noChangeArrowheads="1"/>
          </p:cNvSpPr>
          <p:nvPr>
            <p:ph type="ftr" sz="quarter" idx="2"/>
          </p:nvPr>
        </p:nvSpPr>
        <p:spPr bwMode="auto">
          <a:xfrm>
            <a:off x="1" y="6456949"/>
            <a:ext cx="4302135" cy="339672"/>
          </a:xfrm>
          <a:prstGeom prst="rect">
            <a:avLst/>
          </a:prstGeom>
          <a:noFill/>
          <a:ln w="9525">
            <a:noFill/>
            <a:miter lim="800000"/>
            <a:headEnd/>
            <a:tailEnd/>
          </a:ln>
          <a:effectLst/>
        </p:spPr>
        <p:txBody>
          <a:bodyPr vert="horz" wrap="square" lIns="95563" tIns="47781" rIns="95563" bIns="47781" numCol="1" anchor="b" anchorCtr="0" compatLnSpc="1">
            <a:prstTxWarp prst="textNoShape">
              <a:avLst/>
            </a:prstTxWarp>
          </a:bodyPr>
          <a:lstStyle>
            <a:lvl1pPr defTabSz="955830">
              <a:defRPr sz="1300">
                <a:latin typeface="Times New Roman" pitchFamily="18" charset="0"/>
              </a:defRPr>
            </a:lvl1pPr>
          </a:lstStyle>
          <a:p>
            <a:pPr>
              <a:defRPr/>
            </a:pPr>
            <a:endParaRPr lang="de-DE" dirty="0"/>
          </a:p>
        </p:txBody>
      </p:sp>
      <p:sp>
        <p:nvSpPr>
          <p:cNvPr id="123909" name="Rectangle 5"/>
          <p:cNvSpPr>
            <a:spLocks noGrp="1" noChangeArrowheads="1"/>
          </p:cNvSpPr>
          <p:nvPr>
            <p:ph type="sldNum" sz="quarter" idx="3"/>
          </p:nvPr>
        </p:nvSpPr>
        <p:spPr bwMode="auto">
          <a:xfrm>
            <a:off x="5622286" y="6456949"/>
            <a:ext cx="4302135" cy="339672"/>
          </a:xfrm>
          <a:prstGeom prst="rect">
            <a:avLst/>
          </a:prstGeom>
          <a:noFill/>
          <a:ln w="9525">
            <a:noFill/>
            <a:miter lim="800000"/>
            <a:headEnd/>
            <a:tailEnd/>
          </a:ln>
          <a:effectLst/>
        </p:spPr>
        <p:txBody>
          <a:bodyPr vert="horz" wrap="square" lIns="95563" tIns="47781" rIns="95563" bIns="47781" numCol="1" anchor="b" anchorCtr="0" compatLnSpc="1">
            <a:prstTxWarp prst="textNoShape">
              <a:avLst/>
            </a:prstTxWarp>
          </a:bodyPr>
          <a:lstStyle>
            <a:lvl1pPr algn="r" defTabSz="955830">
              <a:defRPr sz="1300">
                <a:latin typeface="Times New Roman" pitchFamily="18" charset="0"/>
              </a:defRPr>
            </a:lvl1pPr>
          </a:lstStyle>
          <a:p>
            <a:pPr>
              <a:defRPr/>
            </a:pPr>
            <a:fld id="{149E272E-FB81-42D9-8DE1-DC95D1C0339F}" type="slidenum">
              <a:rPr lang="de-DE"/>
              <a:pPr>
                <a:defRPr/>
              </a:pPr>
              <a:t>‹Nr.›</a:t>
            </a:fld>
            <a:endParaRPr lang="de-DE" dirty="0"/>
          </a:p>
        </p:txBody>
      </p:sp>
    </p:spTree>
    <p:extLst>
      <p:ext uri="{BB962C8B-B14F-4D97-AF65-F5344CB8AC3E}">
        <p14:creationId xmlns:p14="http://schemas.microsoft.com/office/powerpoint/2010/main" val="1530649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2"/>
            <a:ext cx="4302135" cy="339672"/>
          </a:xfrm>
          <a:prstGeom prst="rect">
            <a:avLst/>
          </a:prstGeom>
          <a:noFill/>
          <a:ln w="9525">
            <a:noFill/>
            <a:miter lim="800000"/>
            <a:headEnd/>
            <a:tailEnd/>
          </a:ln>
          <a:effectLst/>
        </p:spPr>
        <p:txBody>
          <a:bodyPr vert="horz" wrap="square" lIns="95563" tIns="47781" rIns="95563" bIns="47781" numCol="1" anchor="t" anchorCtr="0" compatLnSpc="1">
            <a:prstTxWarp prst="textNoShape">
              <a:avLst/>
            </a:prstTxWarp>
          </a:bodyPr>
          <a:lstStyle>
            <a:lvl1pPr defTabSz="955830">
              <a:defRPr sz="1300">
                <a:latin typeface="Arial" charset="0"/>
              </a:defRPr>
            </a:lvl1pPr>
          </a:lstStyle>
          <a:p>
            <a:pPr>
              <a:defRPr/>
            </a:pPr>
            <a:endParaRPr lang="de-DE" dirty="0"/>
          </a:p>
        </p:txBody>
      </p:sp>
      <p:sp>
        <p:nvSpPr>
          <p:cNvPr id="5123" name="Rectangle 3"/>
          <p:cNvSpPr>
            <a:spLocks noGrp="1" noChangeArrowheads="1"/>
          </p:cNvSpPr>
          <p:nvPr>
            <p:ph type="dt" idx="1"/>
          </p:nvPr>
        </p:nvSpPr>
        <p:spPr bwMode="auto">
          <a:xfrm>
            <a:off x="5624504" y="2"/>
            <a:ext cx="4302134" cy="339672"/>
          </a:xfrm>
          <a:prstGeom prst="rect">
            <a:avLst/>
          </a:prstGeom>
          <a:noFill/>
          <a:ln w="9525">
            <a:noFill/>
            <a:miter lim="800000"/>
            <a:headEnd/>
            <a:tailEnd/>
          </a:ln>
          <a:effectLst/>
        </p:spPr>
        <p:txBody>
          <a:bodyPr vert="horz" wrap="square" lIns="95563" tIns="47781" rIns="95563" bIns="47781" numCol="1" anchor="t" anchorCtr="0" compatLnSpc="1">
            <a:prstTxWarp prst="textNoShape">
              <a:avLst/>
            </a:prstTxWarp>
          </a:bodyPr>
          <a:lstStyle>
            <a:lvl1pPr algn="r" defTabSz="955830">
              <a:defRPr sz="1300">
                <a:latin typeface="Arial" charset="0"/>
              </a:defRPr>
            </a:lvl1pPr>
          </a:lstStyle>
          <a:p>
            <a:pPr>
              <a:defRPr/>
            </a:pPr>
            <a:endParaRPr lang="de-DE" dirty="0"/>
          </a:p>
        </p:txBody>
      </p:sp>
      <p:sp>
        <p:nvSpPr>
          <p:cNvPr id="16388"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1324588" y="3229001"/>
            <a:ext cx="7277464" cy="3059165"/>
          </a:xfrm>
          <a:prstGeom prst="rect">
            <a:avLst/>
          </a:prstGeom>
          <a:noFill/>
          <a:ln w="9525">
            <a:noFill/>
            <a:miter lim="800000"/>
            <a:headEnd/>
            <a:tailEnd/>
          </a:ln>
          <a:effectLst/>
        </p:spPr>
        <p:txBody>
          <a:bodyPr vert="horz" wrap="square" lIns="95563" tIns="47781" rIns="95563" bIns="47781"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5126" name="Rectangle 6"/>
          <p:cNvSpPr>
            <a:spLocks noGrp="1" noChangeArrowheads="1"/>
          </p:cNvSpPr>
          <p:nvPr>
            <p:ph type="ftr" sz="quarter" idx="4"/>
          </p:nvPr>
        </p:nvSpPr>
        <p:spPr bwMode="auto">
          <a:xfrm>
            <a:off x="1" y="6458003"/>
            <a:ext cx="4302135" cy="339672"/>
          </a:xfrm>
          <a:prstGeom prst="rect">
            <a:avLst/>
          </a:prstGeom>
          <a:noFill/>
          <a:ln w="9525">
            <a:noFill/>
            <a:miter lim="800000"/>
            <a:headEnd/>
            <a:tailEnd/>
          </a:ln>
          <a:effectLst/>
        </p:spPr>
        <p:txBody>
          <a:bodyPr vert="horz" wrap="square" lIns="95563" tIns="47781" rIns="95563" bIns="47781" numCol="1" anchor="b" anchorCtr="0" compatLnSpc="1">
            <a:prstTxWarp prst="textNoShape">
              <a:avLst/>
            </a:prstTxWarp>
          </a:bodyPr>
          <a:lstStyle>
            <a:lvl1pPr defTabSz="955830">
              <a:defRPr sz="1300">
                <a:latin typeface="Arial" charset="0"/>
              </a:defRPr>
            </a:lvl1pPr>
          </a:lstStyle>
          <a:p>
            <a:pPr>
              <a:defRPr/>
            </a:pPr>
            <a:endParaRPr lang="de-DE" dirty="0"/>
          </a:p>
        </p:txBody>
      </p:sp>
      <p:sp>
        <p:nvSpPr>
          <p:cNvPr id="5127" name="Rectangle 7"/>
          <p:cNvSpPr>
            <a:spLocks noGrp="1" noChangeArrowheads="1"/>
          </p:cNvSpPr>
          <p:nvPr>
            <p:ph type="sldNum" sz="quarter" idx="5"/>
          </p:nvPr>
        </p:nvSpPr>
        <p:spPr bwMode="auto">
          <a:xfrm>
            <a:off x="5624504" y="6458003"/>
            <a:ext cx="4302134" cy="339672"/>
          </a:xfrm>
          <a:prstGeom prst="rect">
            <a:avLst/>
          </a:prstGeom>
          <a:noFill/>
          <a:ln w="9525">
            <a:noFill/>
            <a:miter lim="800000"/>
            <a:headEnd/>
            <a:tailEnd/>
          </a:ln>
          <a:effectLst/>
        </p:spPr>
        <p:txBody>
          <a:bodyPr vert="horz" wrap="square" lIns="95563" tIns="47781" rIns="95563" bIns="47781" numCol="1" anchor="b" anchorCtr="0" compatLnSpc="1">
            <a:prstTxWarp prst="textNoShape">
              <a:avLst/>
            </a:prstTxWarp>
          </a:bodyPr>
          <a:lstStyle>
            <a:lvl1pPr algn="r" defTabSz="955830">
              <a:defRPr sz="1300">
                <a:latin typeface="Arial" charset="0"/>
              </a:defRPr>
            </a:lvl1pPr>
          </a:lstStyle>
          <a:p>
            <a:pPr>
              <a:defRPr/>
            </a:pPr>
            <a:fld id="{51372878-FE65-44A3-BE3F-FAC2535754CD}" type="slidenum">
              <a:rPr lang="de-DE"/>
              <a:pPr>
                <a:defRPr/>
              </a:pPr>
              <a:t>‹Nr.›</a:t>
            </a:fld>
            <a:endParaRPr lang="de-DE" dirty="0"/>
          </a:p>
        </p:txBody>
      </p:sp>
    </p:spTree>
    <p:extLst>
      <p:ext uri="{BB962C8B-B14F-4D97-AF65-F5344CB8AC3E}">
        <p14:creationId xmlns:p14="http://schemas.microsoft.com/office/powerpoint/2010/main" val="3863625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830" eaLnBrk="0" hangingPunct="0">
              <a:spcBef>
                <a:spcPct val="30000"/>
              </a:spcBef>
              <a:defRPr sz="1200">
                <a:solidFill>
                  <a:schemeClr val="tx1"/>
                </a:solidFill>
                <a:latin typeface="Times New Roman" pitchFamily="18" charset="0"/>
              </a:defRPr>
            </a:lvl1pPr>
            <a:lvl2pPr marL="716872" indent="-275720" defTabSz="955830" eaLnBrk="0" hangingPunct="0">
              <a:spcBef>
                <a:spcPct val="30000"/>
              </a:spcBef>
              <a:defRPr sz="1200">
                <a:solidFill>
                  <a:schemeClr val="tx1"/>
                </a:solidFill>
                <a:latin typeface="Times New Roman" pitchFamily="18" charset="0"/>
              </a:defRPr>
            </a:lvl2pPr>
            <a:lvl3pPr marL="1102881" indent="-220576" defTabSz="955830" eaLnBrk="0" hangingPunct="0">
              <a:spcBef>
                <a:spcPct val="30000"/>
              </a:spcBef>
              <a:defRPr sz="1200">
                <a:solidFill>
                  <a:schemeClr val="tx1"/>
                </a:solidFill>
                <a:latin typeface="Times New Roman" pitchFamily="18" charset="0"/>
              </a:defRPr>
            </a:lvl3pPr>
            <a:lvl4pPr marL="1544033" indent="-220576" defTabSz="955830" eaLnBrk="0" hangingPunct="0">
              <a:spcBef>
                <a:spcPct val="30000"/>
              </a:spcBef>
              <a:defRPr sz="1200">
                <a:solidFill>
                  <a:schemeClr val="tx1"/>
                </a:solidFill>
                <a:latin typeface="Times New Roman" pitchFamily="18" charset="0"/>
              </a:defRPr>
            </a:lvl4pPr>
            <a:lvl5pPr marL="1985185" indent="-220576" defTabSz="955830" eaLnBrk="0" hangingPunct="0">
              <a:spcBef>
                <a:spcPct val="30000"/>
              </a:spcBef>
              <a:defRPr sz="1200">
                <a:solidFill>
                  <a:schemeClr val="tx1"/>
                </a:solidFill>
                <a:latin typeface="Times New Roman" pitchFamily="18" charset="0"/>
              </a:defRPr>
            </a:lvl5pPr>
            <a:lvl6pPr marL="2426338" indent="-220576" defTabSz="955830" eaLnBrk="0" fontAlgn="base" hangingPunct="0">
              <a:spcBef>
                <a:spcPct val="30000"/>
              </a:spcBef>
              <a:spcAft>
                <a:spcPct val="0"/>
              </a:spcAft>
              <a:defRPr sz="1200">
                <a:solidFill>
                  <a:schemeClr val="tx1"/>
                </a:solidFill>
                <a:latin typeface="Times New Roman" pitchFamily="18" charset="0"/>
              </a:defRPr>
            </a:lvl6pPr>
            <a:lvl7pPr marL="2867490" indent="-220576" defTabSz="955830" eaLnBrk="0" fontAlgn="base" hangingPunct="0">
              <a:spcBef>
                <a:spcPct val="30000"/>
              </a:spcBef>
              <a:spcAft>
                <a:spcPct val="0"/>
              </a:spcAft>
              <a:defRPr sz="1200">
                <a:solidFill>
                  <a:schemeClr val="tx1"/>
                </a:solidFill>
                <a:latin typeface="Times New Roman" pitchFamily="18" charset="0"/>
              </a:defRPr>
            </a:lvl7pPr>
            <a:lvl8pPr marL="3308642" indent="-220576" defTabSz="955830" eaLnBrk="0" fontAlgn="base" hangingPunct="0">
              <a:spcBef>
                <a:spcPct val="30000"/>
              </a:spcBef>
              <a:spcAft>
                <a:spcPct val="0"/>
              </a:spcAft>
              <a:defRPr sz="1200">
                <a:solidFill>
                  <a:schemeClr val="tx1"/>
                </a:solidFill>
                <a:latin typeface="Times New Roman" pitchFamily="18" charset="0"/>
              </a:defRPr>
            </a:lvl8pPr>
            <a:lvl9pPr marL="3749794" indent="-220576" defTabSz="9558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CCFC09-AA63-4D98-ACEA-FE99875D3910}" type="slidenum">
              <a:rPr lang="de-DE" altLang="de-DE" sz="1300">
                <a:latin typeface="Arial" charset="0"/>
              </a:rPr>
              <a:pPr eaLnBrk="1" hangingPunct="1">
                <a:spcBef>
                  <a:spcPct val="0"/>
                </a:spcBef>
              </a:pPr>
              <a:t>1</a:t>
            </a:fld>
            <a:endParaRPr lang="de-DE" altLang="de-DE" sz="1300" dirty="0">
              <a:latin typeface="Arial" charset="0"/>
            </a:endParaRPr>
          </a:p>
        </p:txBody>
      </p:sp>
      <p:sp>
        <p:nvSpPr>
          <p:cNvPr id="17411" name="Rectangle 2"/>
          <p:cNvSpPr>
            <a:spLocks noGrp="1" noRot="1" noChangeAspect="1" noChangeArrowheads="1" noTextEdit="1"/>
          </p:cNvSpPr>
          <p:nvPr>
            <p:ph type="sldImg"/>
          </p:nvPr>
        </p:nvSpPr>
        <p:spPr>
          <a:xfrm>
            <a:off x="3263900" y="509588"/>
            <a:ext cx="3398838" cy="254952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This module presents the best-practice examples found on </a:t>
            </a:r>
            <a:r>
              <a:rPr lang="de-DE" altLang="de-DE" dirty="0" err="1" smtClean="0"/>
              <a:t>the</a:t>
            </a:r>
            <a:r>
              <a:rPr lang="de-DE" altLang="de-DE" dirty="0" smtClean="0"/>
              <a:t> www.stop-defeating.org website</a:t>
            </a:r>
            <a:r>
              <a:rPr lang="de-DE" altLang="de-DE" baseline="0" dirty="0" smtClean="0"/>
              <a:t>.</a:t>
            </a:r>
          </a:p>
          <a:p>
            <a:endParaRPr lang="de-DE" altLang="de-DE" baseline="0" dirty="0" smtClean="0"/>
          </a:p>
          <a:p>
            <a:r>
              <a:rPr lang="de-DE" altLang="de-DE" baseline="0" dirty="0" smtClean="0"/>
              <a:t>The structure of the examples is as follows: the first slide contains a general description (in the notes) of situations that are known to lead frequently to defeating. The problem is described with reference to a specific example. The second slide contains a general description of effective measures and actual implementation with reference to the example previously described.</a:t>
            </a:r>
          </a:p>
          <a:p>
            <a:endParaRPr lang="de-DE" altLang="de-DE" baseline="0" dirty="0" smtClean="0"/>
          </a:p>
          <a:p>
            <a:r>
              <a:rPr lang="de-DE" altLang="de-DE" baseline="0" dirty="0" smtClean="0"/>
              <a:t>The examples are described to the participants in the presentation only by means of bullet points and images. These may not suffice on their own to explain the issues adequately. Lecturers are advised to have familiarized themselves completely with the issues in advance with reference to the notes.</a:t>
            </a:r>
          </a:p>
          <a:p>
            <a:endParaRPr lang="de-DE" altLang="de-DE" dirty="0" smtClean="0"/>
          </a:p>
          <a:p>
            <a:r>
              <a:rPr lang="de-DE" altLang="de-DE" dirty="0" smtClean="0"/>
              <a:t>The lecturer can either show the examples from the field directly, or develop possible solutions to the problems shown (on the second page for each example) together with the lecture participants.</a:t>
            </a:r>
          </a:p>
          <a:p>
            <a:endParaRPr lang="de-DE" altLang="de-DE" baseline="0" dirty="0" smtClean="0"/>
          </a:p>
          <a:p>
            <a:r>
              <a:rPr lang="de-DE" altLang="de-DE" dirty="0" smtClean="0"/>
              <a:t>Slide 6, which contains a table summarizing the three approaches to the avoidance of defeating, contains links to the corresponding examples. A link back to Slide 6 is provided at the end of each example</a:t>
            </a:r>
            <a:r>
              <a:rPr lang="de-DE" altLang="de-DE" baseline="0" dirty="0" smtClean="0"/>
              <a:t>.</a:t>
            </a:r>
            <a:endParaRPr lang="de-DE" altLang="de-DE" dirty="0" smtClean="0"/>
          </a:p>
        </p:txBody>
      </p:sp>
    </p:spTree>
    <p:extLst>
      <p:ext uri="{BB962C8B-B14F-4D97-AF65-F5344CB8AC3E}">
        <p14:creationId xmlns:p14="http://schemas.microsoft.com/office/powerpoint/2010/main" val="3353305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smtClean="0"/>
              <a:t>The problem</a:t>
            </a:r>
            <a:r>
              <a:rPr lang="de-DE" dirty="0" smtClean="0"/>
              <a:t>:</a:t>
            </a:r>
          </a:p>
          <a:p>
            <a:endParaRPr lang="de-DE" dirty="0" smtClean="0"/>
          </a:p>
          <a:p>
            <a:r>
              <a:rPr lang="de-DE" dirty="0" smtClean="0"/>
              <a:t>When machines frequently require setup procedures involving the use of expensive workpieces and tools, the operator wants to be "on the safe side". Machines often fail to offer the operator adequate means of observing the process during setup and thereby ascertaining that it will be stable and not give rise to unanticipated damage. This situation tempts users to select unsuitable operating modes and to defeat protective equipment in order to attain the desired process reliability – at the expense of their own safety.</a:t>
            </a:r>
          </a:p>
          <a:p>
            <a:r>
              <a:rPr lang="de-DE" dirty="0" smtClean="0"/>
              <a:t> </a:t>
            </a:r>
          </a:p>
          <a:p>
            <a:r>
              <a:rPr lang="de-DE" u="sng" dirty="0"/>
              <a:t>Example</a:t>
            </a:r>
            <a:r>
              <a:rPr lang="de-DE" dirty="0"/>
              <a:t>: packaging machine</a:t>
            </a:r>
          </a:p>
          <a:p>
            <a:r>
              <a:rPr lang="de-DE" dirty="0"/>
              <a:t> </a:t>
            </a:r>
          </a:p>
          <a:p>
            <a:r>
              <a:rPr lang="de-DE" dirty="0"/>
              <a:t>Owing to the "soft" materials, packaging processes in the food industry present problems, and setting them up may involve several iterative steps. It is then disadvantageous when the result of setup cannot be observed until the machine has coasted down. In order to keep waste to a minimum, protective equipment that prevents the process from being observed when closed is frequently defeated.</a:t>
            </a: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10</a:t>
            </a:fld>
            <a:endParaRPr lang="de-DE" dirty="0"/>
          </a:p>
        </p:txBody>
      </p:sp>
    </p:spTree>
    <p:extLst>
      <p:ext uri="{BB962C8B-B14F-4D97-AF65-F5344CB8AC3E}">
        <p14:creationId xmlns:p14="http://schemas.microsoft.com/office/powerpoint/2010/main" val="356756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err="1"/>
              <a:t>Measure</a:t>
            </a:r>
            <a:r>
              <a:rPr lang="de-DE" dirty="0"/>
              <a:t>:</a:t>
            </a:r>
          </a:p>
          <a:p>
            <a:r>
              <a:rPr lang="de-DE" dirty="0"/>
              <a:t> </a:t>
            </a:r>
          </a:p>
          <a:p>
            <a:r>
              <a:rPr lang="de-DE" dirty="0"/>
              <a:t>The </a:t>
            </a:r>
            <a:r>
              <a:rPr lang="de-DE" dirty="0" err="1"/>
              <a:t>operator</a:t>
            </a:r>
            <a:r>
              <a:rPr lang="de-DE" dirty="0"/>
              <a:t> </a:t>
            </a:r>
            <a:r>
              <a:rPr lang="de-DE" dirty="0" err="1"/>
              <a:t>is</a:t>
            </a:r>
            <a:r>
              <a:rPr lang="de-DE" dirty="0"/>
              <a:t> </a:t>
            </a:r>
            <a:r>
              <a:rPr lang="de-DE" dirty="0" err="1"/>
              <a:t>provided</a:t>
            </a:r>
            <a:r>
              <a:rPr lang="de-DE" dirty="0"/>
              <a:t> </a:t>
            </a:r>
            <a:r>
              <a:rPr lang="de-DE" dirty="0" err="1"/>
              <a:t>with</a:t>
            </a:r>
            <a:r>
              <a:rPr lang="de-DE" dirty="0"/>
              <a:t> </a:t>
            </a:r>
            <a:r>
              <a:rPr lang="de-DE" dirty="0" err="1"/>
              <a:t>the</a:t>
            </a:r>
            <a:r>
              <a:rPr lang="de-DE" dirty="0"/>
              <a:t> </a:t>
            </a:r>
            <a:r>
              <a:rPr lang="de-DE" dirty="0" err="1"/>
              <a:t>facility</a:t>
            </a:r>
            <a:r>
              <a:rPr lang="de-DE" dirty="0"/>
              <a:t> </a:t>
            </a:r>
            <a:r>
              <a:rPr lang="de-DE" dirty="0" err="1"/>
              <a:t>to</a:t>
            </a:r>
            <a:r>
              <a:rPr lang="de-DE" dirty="0"/>
              <a:t> </a:t>
            </a:r>
            <a:r>
              <a:rPr lang="de-DE" dirty="0" err="1"/>
              <a:t>observe</a:t>
            </a:r>
            <a:r>
              <a:rPr lang="de-DE" dirty="0"/>
              <a:t> </a:t>
            </a:r>
            <a:r>
              <a:rPr lang="de-DE" dirty="0" err="1"/>
              <a:t>the</a:t>
            </a:r>
            <a:r>
              <a:rPr lang="de-DE" dirty="0"/>
              <a:t> </a:t>
            </a:r>
            <a:r>
              <a:rPr lang="de-DE" dirty="0" err="1"/>
              <a:t>process</a:t>
            </a:r>
            <a:r>
              <a:rPr lang="de-DE" dirty="0"/>
              <a:t> </a:t>
            </a:r>
            <a:r>
              <a:rPr lang="de-DE" dirty="0" err="1"/>
              <a:t>directly</a:t>
            </a:r>
            <a:r>
              <a:rPr lang="de-DE" dirty="0"/>
              <a:t> </a:t>
            </a:r>
            <a:r>
              <a:rPr lang="de-DE" dirty="0" err="1"/>
              <a:t>whilst</a:t>
            </a:r>
            <a:r>
              <a:rPr lang="de-DE" dirty="0"/>
              <a:t> </a:t>
            </a:r>
            <a:r>
              <a:rPr lang="de-DE" dirty="0" err="1"/>
              <a:t>setting</a:t>
            </a:r>
            <a:r>
              <a:rPr lang="de-DE" dirty="0"/>
              <a:t> </a:t>
            </a:r>
            <a:r>
              <a:rPr lang="de-DE" dirty="0" err="1"/>
              <a:t>it</a:t>
            </a:r>
            <a:r>
              <a:rPr lang="de-DE" dirty="0"/>
              <a:t> </a:t>
            </a:r>
            <a:r>
              <a:rPr lang="de-DE" dirty="0" err="1"/>
              <a:t>up</a:t>
            </a:r>
            <a:r>
              <a:rPr lang="de-DE" dirty="0"/>
              <a:t>.</a:t>
            </a:r>
          </a:p>
          <a:p>
            <a:endParaRPr lang="de-DE" dirty="0" smtClean="0"/>
          </a:p>
          <a:p>
            <a:r>
              <a:rPr lang="de-DE" u="sng" dirty="0" err="1" smtClean="0"/>
              <a:t>Example</a:t>
            </a:r>
            <a:r>
              <a:rPr lang="de-DE" dirty="0" smtClean="0"/>
              <a:t>:</a:t>
            </a:r>
          </a:p>
          <a:p>
            <a:endParaRPr lang="de-DE" dirty="0" smtClean="0"/>
          </a:p>
          <a:p>
            <a:r>
              <a:rPr lang="de-DE" dirty="0" smtClean="0"/>
              <a:t>Transparent </a:t>
            </a:r>
            <a:r>
              <a:rPr lang="de-DE" dirty="0" err="1" smtClean="0"/>
              <a:t>guards</a:t>
            </a:r>
            <a:r>
              <a:rPr lang="de-DE" dirty="0" smtClean="0"/>
              <a:t> </a:t>
            </a:r>
            <a:r>
              <a:rPr lang="de-DE" dirty="0" err="1" smtClean="0"/>
              <a:t>are</a:t>
            </a:r>
            <a:r>
              <a:rPr lang="de-DE" dirty="0" smtClean="0"/>
              <a:t> </a:t>
            </a:r>
            <a:r>
              <a:rPr lang="de-DE" dirty="0" err="1" smtClean="0"/>
              <a:t>frequently</a:t>
            </a:r>
            <a:r>
              <a:rPr lang="de-DE" dirty="0" smtClean="0"/>
              <a:t> </a:t>
            </a:r>
            <a:r>
              <a:rPr lang="de-DE" dirty="0" err="1" smtClean="0"/>
              <a:t>used</a:t>
            </a:r>
            <a:r>
              <a:rPr lang="de-DE" dirty="0" smtClean="0"/>
              <a:t> on </a:t>
            </a:r>
            <a:r>
              <a:rPr lang="de-DE" dirty="0" err="1" smtClean="0"/>
              <a:t>food</a:t>
            </a:r>
            <a:r>
              <a:rPr lang="de-DE" dirty="0" smtClean="0"/>
              <a:t> </a:t>
            </a:r>
            <a:r>
              <a:rPr lang="de-DE" dirty="0" err="1" smtClean="0"/>
              <a:t>processing</a:t>
            </a:r>
            <a:r>
              <a:rPr lang="de-DE" dirty="0" smtClean="0"/>
              <a:t> </a:t>
            </a:r>
            <a:r>
              <a:rPr lang="de-DE" dirty="0" err="1" smtClean="0"/>
              <a:t>and</a:t>
            </a:r>
            <a:r>
              <a:rPr lang="de-DE" dirty="0" smtClean="0"/>
              <a:t> </a:t>
            </a:r>
            <a:r>
              <a:rPr lang="de-DE" dirty="0" err="1" smtClean="0"/>
              <a:t>packaging</a:t>
            </a:r>
            <a:r>
              <a:rPr lang="de-DE" dirty="0" smtClean="0"/>
              <a:t> </a:t>
            </a:r>
            <a:r>
              <a:rPr lang="de-DE" dirty="0" err="1" smtClean="0"/>
              <a:t>machines</a:t>
            </a:r>
            <a:r>
              <a:rPr lang="de-DE" dirty="0" smtClean="0"/>
              <a:t> in </a:t>
            </a:r>
            <a:r>
              <a:rPr lang="de-DE" dirty="0" err="1" smtClean="0"/>
              <a:t>order</a:t>
            </a:r>
            <a:r>
              <a:rPr lang="de-DE" dirty="0" smtClean="0"/>
              <a:t> </a:t>
            </a:r>
            <a:r>
              <a:rPr lang="de-DE" dirty="0" err="1" smtClean="0"/>
              <a:t>to</a:t>
            </a:r>
            <a:r>
              <a:rPr lang="de-DE" dirty="0" smtClean="0"/>
              <a:t> </a:t>
            </a:r>
            <a:r>
              <a:rPr lang="de-DE" dirty="0" err="1" smtClean="0"/>
              <a:t>permit</a:t>
            </a:r>
            <a:r>
              <a:rPr lang="de-DE" dirty="0" smtClean="0"/>
              <a:t> </a:t>
            </a:r>
            <a:r>
              <a:rPr lang="de-DE" dirty="0" err="1" smtClean="0"/>
              <a:t>observation</a:t>
            </a:r>
            <a:r>
              <a:rPr lang="de-DE" dirty="0" smtClean="0"/>
              <a:t> </a:t>
            </a:r>
            <a:r>
              <a:rPr lang="de-DE" dirty="0" err="1" smtClean="0"/>
              <a:t>of</a:t>
            </a:r>
            <a:r>
              <a:rPr lang="de-DE" dirty="0" smtClean="0"/>
              <a:t> </a:t>
            </a:r>
            <a:r>
              <a:rPr lang="de-DE" dirty="0" err="1" smtClean="0"/>
              <a:t>the</a:t>
            </a:r>
            <a:r>
              <a:rPr lang="de-DE" dirty="0" smtClean="0"/>
              <a:t> </a:t>
            </a:r>
            <a:r>
              <a:rPr lang="de-DE" dirty="0" err="1" smtClean="0"/>
              <a:t>process</a:t>
            </a:r>
            <a:r>
              <a:rPr lang="de-DE" dirty="0" smtClean="0"/>
              <a:t>. </a:t>
            </a:r>
            <a:r>
              <a:rPr lang="de-DE" dirty="0" err="1" smtClean="0"/>
              <a:t>Visibility</a:t>
            </a:r>
            <a:r>
              <a:rPr lang="de-DE" dirty="0" smtClean="0"/>
              <a:t> </a:t>
            </a:r>
            <a:r>
              <a:rPr lang="de-DE" dirty="0" err="1" smtClean="0"/>
              <a:t>of</a:t>
            </a:r>
            <a:r>
              <a:rPr lang="de-DE" dirty="0" smtClean="0"/>
              <a:t> </a:t>
            </a:r>
            <a:r>
              <a:rPr lang="de-DE" dirty="0" err="1" smtClean="0"/>
              <a:t>the</a:t>
            </a:r>
            <a:r>
              <a:rPr lang="de-DE" dirty="0" smtClean="0"/>
              <a:t> </a:t>
            </a:r>
            <a:r>
              <a:rPr lang="de-DE" dirty="0" err="1" smtClean="0"/>
              <a:t>process</a:t>
            </a:r>
            <a:r>
              <a:rPr lang="de-DE" dirty="0" smtClean="0"/>
              <a:t> </a:t>
            </a:r>
            <a:r>
              <a:rPr lang="de-DE" dirty="0" err="1" smtClean="0"/>
              <a:t>can</a:t>
            </a:r>
            <a:r>
              <a:rPr lang="de-DE" dirty="0" smtClean="0"/>
              <a:t> </a:t>
            </a:r>
            <a:r>
              <a:rPr lang="de-DE" dirty="0" err="1" smtClean="0"/>
              <a:t>be</a:t>
            </a:r>
            <a:r>
              <a:rPr lang="de-DE" dirty="0" smtClean="0"/>
              <a:t> </a:t>
            </a:r>
            <a:r>
              <a:rPr lang="de-DE" dirty="0" err="1" smtClean="0"/>
              <a:t>enhanced</a:t>
            </a:r>
            <a:r>
              <a:rPr lang="de-DE" dirty="0" smtClean="0"/>
              <a:t> </a:t>
            </a:r>
            <a:r>
              <a:rPr lang="de-DE" dirty="0" err="1" smtClean="0"/>
              <a:t>further</a:t>
            </a:r>
            <a:r>
              <a:rPr lang="de-DE" dirty="0" smtClean="0"/>
              <a:t> still </a:t>
            </a:r>
            <a:r>
              <a:rPr lang="de-DE" dirty="0" err="1" smtClean="0"/>
              <a:t>by</a:t>
            </a:r>
            <a:r>
              <a:rPr lang="de-DE" dirty="0" smtClean="0"/>
              <a:t> </a:t>
            </a:r>
            <a:r>
              <a:rPr lang="de-DE" dirty="0" err="1" smtClean="0"/>
              <a:t>means</a:t>
            </a:r>
            <a:r>
              <a:rPr lang="de-DE" dirty="0" smtClean="0"/>
              <a:t> </a:t>
            </a:r>
            <a:r>
              <a:rPr lang="de-DE" dirty="0" err="1" smtClean="0"/>
              <a:t>of</a:t>
            </a:r>
            <a:r>
              <a:rPr lang="de-DE" dirty="0" smtClean="0"/>
              <a:t> </a:t>
            </a:r>
            <a:r>
              <a:rPr lang="de-DE" b="1" dirty="0" err="1" smtClean="0"/>
              <a:t>mirrors</a:t>
            </a:r>
            <a:r>
              <a:rPr lang="de-DE" dirty="0" smtClean="0"/>
              <a:t> </a:t>
            </a:r>
            <a:r>
              <a:rPr lang="de-DE" dirty="0" err="1" smtClean="0"/>
              <a:t>or</a:t>
            </a:r>
            <a:r>
              <a:rPr lang="de-DE" dirty="0" smtClean="0"/>
              <a:t> </a:t>
            </a:r>
            <a:r>
              <a:rPr lang="de-DE" b="1" dirty="0" err="1" smtClean="0"/>
              <a:t>cameras</a:t>
            </a:r>
            <a:r>
              <a:rPr lang="de-DE" dirty="0" smtClean="0"/>
              <a:t> </a:t>
            </a:r>
            <a:r>
              <a:rPr lang="de-DE" dirty="0" err="1" smtClean="0"/>
              <a:t>inside</a:t>
            </a:r>
            <a:r>
              <a:rPr lang="de-DE" dirty="0" smtClean="0"/>
              <a:t> </a:t>
            </a:r>
            <a:r>
              <a:rPr lang="de-DE" dirty="0" err="1" smtClean="0"/>
              <a:t>the</a:t>
            </a:r>
            <a:r>
              <a:rPr lang="de-DE" dirty="0" smtClean="0"/>
              <a:t> </a:t>
            </a:r>
            <a:r>
              <a:rPr lang="de-DE" dirty="0" err="1" smtClean="0"/>
              <a:t>machine</a:t>
            </a:r>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11</a:t>
            </a:fld>
            <a:endParaRPr lang="de-DE" dirty="0"/>
          </a:p>
        </p:txBody>
      </p:sp>
    </p:spTree>
    <p:extLst>
      <p:ext uri="{BB962C8B-B14F-4D97-AF65-F5344CB8AC3E}">
        <p14:creationId xmlns:p14="http://schemas.microsoft.com/office/powerpoint/2010/main" val="402317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smtClean="0"/>
              <a:t>The problem</a:t>
            </a:r>
            <a:r>
              <a:rPr lang="de-DE" dirty="0" smtClean="0"/>
              <a:t>:</a:t>
            </a:r>
          </a:p>
          <a:p>
            <a:endParaRPr lang="de-DE" dirty="0" smtClean="0"/>
          </a:p>
          <a:p>
            <a:pPr defTabSz="882305">
              <a:defRPr/>
            </a:pPr>
            <a:r>
              <a:rPr lang="de-DE" dirty="0"/>
              <a:t>Some processes are very difficult to set up when exactly the right values are required for the temperature, pressure, speed, etc. When the process flow is interrupted, it may take the parameters a long time to reach the setpoint values again. In order to keep these down times and the wastage from the machine to a minimum, protective equipment that halts the processes when opened is defeated.</a:t>
            </a:r>
          </a:p>
          <a:p>
            <a:pPr defTabSz="882305">
              <a:defRPr/>
            </a:pPr>
            <a:endParaRPr lang="de-DE" dirty="0" smtClean="0"/>
          </a:p>
          <a:p>
            <a:r>
              <a:rPr lang="de-DE" u="sng" dirty="0"/>
              <a:t>Example</a:t>
            </a:r>
            <a:r>
              <a:rPr lang="de-DE" dirty="0"/>
              <a:t>: packaging machine in the food industry</a:t>
            </a:r>
          </a:p>
          <a:p>
            <a:endParaRPr lang="de-DE" dirty="0"/>
          </a:p>
          <a:p>
            <a:r>
              <a:rPr lang="de-DE" sz="1200" kern="1200" dirty="0" err="1" smtClean="0">
                <a:solidFill>
                  <a:schemeClr val="tx1"/>
                </a:solidFill>
                <a:latin typeface="Arial" charset="0"/>
                <a:ea typeface="+mn-ea"/>
                <a:cs typeface="+mn-cs"/>
              </a:rPr>
              <a:t>Tubular</a:t>
            </a:r>
            <a:r>
              <a:rPr lang="de-DE" sz="1200" kern="1200" dirty="0" smtClean="0">
                <a:solidFill>
                  <a:schemeClr val="tx1"/>
                </a:solidFill>
                <a:latin typeface="Arial" charset="0"/>
                <a:ea typeface="+mn-ea"/>
                <a:cs typeface="+mn-cs"/>
              </a:rPr>
              <a:t> </a:t>
            </a:r>
            <a:r>
              <a:rPr lang="de-DE" sz="1200" kern="1200" dirty="0" err="1" smtClean="0">
                <a:solidFill>
                  <a:schemeClr val="tx1"/>
                </a:solidFill>
                <a:latin typeface="Arial" charset="0"/>
                <a:ea typeface="+mn-ea"/>
                <a:cs typeface="+mn-cs"/>
              </a:rPr>
              <a:t>bag</a:t>
            </a:r>
            <a:r>
              <a:rPr lang="de-DE" sz="1200" kern="1200" dirty="0" smtClean="0">
                <a:solidFill>
                  <a:schemeClr val="tx1"/>
                </a:solidFill>
                <a:latin typeface="Arial" charset="0"/>
                <a:ea typeface="+mn-ea"/>
                <a:cs typeface="+mn-cs"/>
              </a:rPr>
              <a:t> </a:t>
            </a:r>
            <a:r>
              <a:rPr lang="de-DE" sz="1200" kern="1200" dirty="0" err="1" smtClean="0">
                <a:solidFill>
                  <a:schemeClr val="tx1"/>
                </a:solidFill>
                <a:latin typeface="Arial" charset="0"/>
              </a:rPr>
              <a:t>packaging</a:t>
            </a:r>
            <a:r>
              <a:rPr lang="de-DE" sz="1200" kern="1200" dirty="0" smtClean="0">
                <a:solidFill>
                  <a:schemeClr val="tx1"/>
                </a:solidFill>
                <a:latin typeface="Arial" charset="0"/>
              </a:rPr>
              <a:t> </a:t>
            </a:r>
            <a:r>
              <a:rPr lang="de-DE" sz="1200" kern="1200" dirty="0" err="1" smtClean="0">
                <a:solidFill>
                  <a:schemeClr val="tx1"/>
                </a:solidFill>
                <a:latin typeface="Arial" charset="0"/>
              </a:rPr>
              <a:t>machines</a:t>
            </a:r>
            <a:r>
              <a:rPr lang="de-DE" sz="1200" kern="1200" dirty="0" smtClean="0">
                <a:solidFill>
                  <a:schemeClr val="tx1"/>
                </a:solidFill>
                <a:latin typeface="Arial" charset="0"/>
              </a:rPr>
              <a:t> </a:t>
            </a:r>
            <a:r>
              <a:rPr lang="de-DE" dirty="0" smtClean="0"/>
              <a:t>(</a:t>
            </a:r>
            <a:r>
              <a:rPr lang="de-DE" dirty="0"/>
              <a:t>the slide shows such a machine with a vertical arrangement) particularly often require formation of the first bag to be supported manually after a change in film. This entails drawing the film on manually until the process runs automatically. If the machine does not offer a suitable operating mode for this task (safe inching mode with the protective equipment open), the position switches safeguarding the </a:t>
            </a:r>
            <a:r>
              <a:rPr lang="de-DE" dirty="0" err="1"/>
              <a:t>safety</a:t>
            </a:r>
            <a:r>
              <a:rPr lang="de-DE" dirty="0"/>
              <a:t> </a:t>
            </a:r>
            <a:r>
              <a:rPr lang="de-DE" dirty="0" err="1" smtClean="0"/>
              <a:t>guards</a:t>
            </a:r>
            <a:r>
              <a:rPr lang="de-DE" dirty="0" smtClean="0"/>
              <a:t> on </a:t>
            </a:r>
            <a:r>
              <a:rPr lang="de-DE" dirty="0"/>
              <a:t>the front of the machine are defeated, or the discharge tunnel is shortened or removed. This phenomenon, which is often observed during plant inspections, leads time and again to severe accidents (burns to and amputations of fingers), since defeating of the </a:t>
            </a:r>
            <a:r>
              <a:rPr lang="de-DE" dirty="0" err="1"/>
              <a:t>safety</a:t>
            </a:r>
            <a:r>
              <a:rPr lang="de-DE" dirty="0"/>
              <a:t> </a:t>
            </a:r>
            <a:r>
              <a:rPr lang="de-DE" dirty="0" err="1" smtClean="0"/>
              <a:t>guards</a:t>
            </a:r>
            <a:r>
              <a:rPr lang="de-DE" dirty="0" smtClean="0"/>
              <a:t> </a:t>
            </a:r>
            <a:r>
              <a:rPr lang="de-DE" dirty="0"/>
              <a:t>enables operators to reach into the machine, which has not been safely halted, for example in order to rectify faults (such as film sticking to the sealing jaws).</a:t>
            </a:r>
          </a:p>
          <a:p>
            <a:r>
              <a:rPr lang="de-DE" dirty="0"/>
              <a:t> </a:t>
            </a: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12</a:t>
            </a:fld>
            <a:endParaRPr lang="de-DE" dirty="0"/>
          </a:p>
        </p:txBody>
      </p:sp>
    </p:spTree>
    <p:extLst>
      <p:ext uri="{BB962C8B-B14F-4D97-AF65-F5344CB8AC3E}">
        <p14:creationId xmlns:p14="http://schemas.microsoft.com/office/powerpoint/2010/main" val="182716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err="1"/>
              <a:t>Measure</a:t>
            </a:r>
            <a:r>
              <a:rPr lang="de-DE" dirty="0"/>
              <a:t>:</a:t>
            </a:r>
          </a:p>
          <a:p>
            <a:r>
              <a:rPr lang="de-DE" dirty="0"/>
              <a:t> </a:t>
            </a:r>
          </a:p>
          <a:p>
            <a:r>
              <a:rPr lang="de-DE" dirty="0" err="1"/>
              <a:t>If</a:t>
            </a:r>
            <a:r>
              <a:rPr lang="de-DE" dirty="0"/>
              <a:t> </a:t>
            </a:r>
            <a:r>
              <a:rPr lang="de-DE" dirty="0" err="1"/>
              <a:t>interventions</a:t>
            </a:r>
            <a:r>
              <a:rPr lang="de-DE" dirty="0"/>
              <a:t> in </a:t>
            </a:r>
            <a:r>
              <a:rPr lang="de-DE" dirty="0" err="1"/>
              <a:t>the</a:t>
            </a:r>
            <a:r>
              <a:rPr lang="de-DE" dirty="0"/>
              <a:t> </a:t>
            </a:r>
            <a:r>
              <a:rPr lang="de-DE" dirty="0" err="1"/>
              <a:t>machine</a:t>
            </a:r>
            <a:r>
              <a:rPr lang="de-DE" dirty="0"/>
              <a:t> </a:t>
            </a:r>
            <a:r>
              <a:rPr lang="de-DE" dirty="0" err="1"/>
              <a:t>are</a:t>
            </a:r>
            <a:r>
              <a:rPr lang="de-DE" dirty="0"/>
              <a:t> </a:t>
            </a:r>
            <a:r>
              <a:rPr lang="de-DE" dirty="0" err="1"/>
              <a:t>nevertheless</a:t>
            </a:r>
            <a:r>
              <a:rPr lang="de-DE" dirty="0"/>
              <a:t> </a:t>
            </a:r>
            <a:r>
              <a:rPr lang="de-DE" dirty="0" err="1"/>
              <a:t>needed</a:t>
            </a:r>
            <a:r>
              <a:rPr lang="de-DE" dirty="0"/>
              <a:t> </a:t>
            </a:r>
            <a:r>
              <a:rPr lang="de-DE" dirty="0" err="1"/>
              <a:t>whilst</a:t>
            </a:r>
            <a:r>
              <a:rPr lang="de-DE" dirty="0"/>
              <a:t> </a:t>
            </a:r>
            <a:r>
              <a:rPr lang="de-DE" dirty="0" err="1"/>
              <a:t>the</a:t>
            </a:r>
            <a:r>
              <a:rPr lang="de-DE" dirty="0"/>
              <a:t> </a:t>
            </a:r>
            <a:r>
              <a:rPr lang="de-DE" dirty="0" err="1"/>
              <a:t>protective</a:t>
            </a:r>
            <a:r>
              <a:rPr lang="de-DE" dirty="0"/>
              <a:t> </a:t>
            </a:r>
            <a:r>
              <a:rPr lang="de-DE" dirty="0" err="1"/>
              <a:t>equipment</a:t>
            </a:r>
            <a:r>
              <a:rPr lang="de-DE" dirty="0"/>
              <a:t> </a:t>
            </a:r>
            <a:r>
              <a:rPr lang="de-DE" dirty="0" err="1"/>
              <a:t>is</a:t>
            </a:r>
            <a:r>
              <a:rPr lang="de-DE" dirty="0"/>
              <a:t> open, </a:t>
            </a:r>
            <a:r>
              <a:rPr lang="de-DE" dirty="0" err="1"/>
              <a:t>for</a:t>
            </a:r>
            <a:r>
              <a:rPr lang="de-DE" dirty="0"/>
              <a:t> </a:t>
            </a:r>
            <a:r>
              <a:rPr lang="de-DE" dirty="0" err="1"/>
              <a:t>example</a:t>
            </a:r>
            <a:r>
              <a:rPr lang="de-DE" dirty="0"/>
              <a:t> </a:t>
            </a:r>
            <a:r>
              <a:rPr lang="de-DE" dirty="0" err="1"/>
              <a:t>for</a:t>
            </a:r>
            <a:r>
              <a:rPr lang="de-DE" dirty="0"/>
              <a:t> </a:t>
            </a:r>
            <a:r>
              <a:rPr lang="de-DE" dirty="0" err="1"/>
              <a:t>setup</a:t>
            </a:r>
            <a:r>
              <a:rPr lang="de-DE" dirty="0"/>
              <a:t> </a:t>
            </a:r>
            <a:r>
              <a:rPr lang="de-DE" dirty="0" err="1"/>
              <a:t>work</a:t>
            </a:r>
            <a:r>
              <a:rPr lang="de-DE" dirty="0"/>
              <a:t> </a:t>
            </a:r>
            <a:r>
              <a:rPr lang="de-DE" dirty="0" err="1"/>
              <a:t>or</a:t>
            </a:r>
            <a:r>
              <a:rPr lang="de-DE" dirty="0"/>
              <a:t> fault </a:t>
            </a:r>
            <a:r>
              <a:rPr lang="de-DE" dirty="0" err="1"/>
              <a:t>rectification</a:t>
            </a:r>
            <a:r>
              <a:rPr lang="de-DE" dirty="0"/>
              <a:t>, alternative </a:t>
            </a:r>
            <a:r>
              <a:rPr lang="de-DE" dirty="0" err="1"/>
              <a:t>measures</a:t>
            </a:r>
            <a:r>
              <a:rPr lang="de-DE" dirty="0"/>
              <a:t> must </a:t>
            </a:r>
            <a:r>
              <a:rPr lang="de-DE" dirty="0" err="1"/>
              <a:t>be</a:t>
            </a:r>
            <a:r>
              <a:rPr lang="de-DE" dirty="0"/>
              <a:t> </a:t>
            </a:r>
            <a:r>
              <a:rPr lang="de-DE" dirty="0" err="1"/>
              <a:t>taken</a:t>
            </a:r>
            <a:r>
              <a:rPr lang="de-DE" dirty="0"/>
              <a:t>. These </a:t>
            </a:r>
            <a:r>
              <a:rPr lang="de-DE" dirty="0" err="1"/>
              <a:t>measures</a:t>
            </a:r>
            <a:r>
              <a:rPr lang="de-DE" dirty="0"/>
              <a:t> </a:t>
            </a:r>
            <a:r>
              <a:rPr lang="de-DE" dirty="0" err="1"/>
              <a:t>generally</a:t>
            </a:r>
            <a:r>
              <a:rPr lang="de-DE" dirty="0"/>
              <a:t> </a:t>
            </a:r>
            <a:r>
              <a:rPr lang="de-DE" dirty="0" err="1"/>
              <a:t>involve</a:t>
            </a:r>
            <a:r>
              <a:rPr lang="de-DE" dirty="0"/>
              <a:t> </a:t>
            </a:r>
            <a:r>
              <a:rPr lang="de-DE" dirty="0" err="1"/>
              <a:t>safe</a:t>
            </a:r>
            <a:r>
              <a:rPr lang="de-DE" dirty="0"/>
              <a:t> </a:t>
            </a:r>
            <a:r>
              <a:rPr lang="de-DE" dirty="0" err="1"/>
              <a:t>inching</a:t>
            </a:r>
            <a:r>
              <a:rPr lang="de-DE" dirty="0"/>
              <a:t> </a:t>
            </a:r>
            <a:r>
              <a:rPr lang="de-DE" dirty="0" err="1"/>
              <a:t>operation</a:t>
            </a:r>
            <a:r>
              <a:rPr lang="de-DE" dirty="0"/>
              <a:t>, </a:t>
            </a:r>
            <a:r>
              <a:rPr lang="de-DE" dirty="0" err="1"/>
              <a:t>where</a:t>
            </a:r>
            <a:r>
              <a:rPr lang="de-DE" dirty="0"/>
              <a:t> </a:t>
            </a:r>
            <a:r>
              <a:rPr lang="de-DE" dirty="0" err="1"/>
              <a:t>permitted</a:t>
            </a:r>
            <a:r>
              <a:rPr lang="de-DE" dirty="0"/>
              <a:t> </a:t>
            </a:r>
            <a:r>
              <a:rPr lang="de-DE" dirty="0" err="1"/>
              <a:t>by</a:t>
            </a:r>
            <a:r>
              <a:rPr lang="de-DE" dirty="0"/>
              <a:t> </a:t>
            </a:r>
            <a:r>
              <a:rPr lang="de-DE" dirty="0" err="1"/>
              <a:t>the</a:t>
            </a:r>
            <a:r>
              <a:rPr lang="de-DE" dirty="0"/>
              <a:t> </a:t>
            </a:r>
            <a:r>
              <a:rPr lang="de-DE" dirty="0" err="1"/>
              <a:t>process</a:t>
            </a:r>
            <a:r>
              <a:rPr lang="de-DE" dirty="0"/>
              <a:t>, </a:t>
            </a:r>
            <a:r>
              <a:rPr lang="de-DE" dirty="0" err="1"/>
              <a:t>with</a:t>
            </a:r>
            <a:r>
              <a:rPr lang="de-DE" dirty="0"/>
              <a:t> a </a:t>
            </a:r>
            <a:r>
              <a:rPr lang="de-DE" dirty="0" err="1"/>
              <a:t>safely</a:t>
            </a:r>
            <a:r>
              <a:rPr lang="de-DE" dirty="0"/>
              <a:t> limited </a:t>
            </a:r>
            <a:r>
              <a:rPr lang="de-DE" dirty="0" err="1"/>
              <a:t>speed</a:t>
            </a:r>
            <a:r>
              <a:rPr lang="de-DE" dirty="0"/>
              <a:t> </a:t>
            </a:r>
            <a:r>
              <a:rPr lang="de-DE" dirty="0" err="1"/>
              <a:t>or</a:t>
            </a:r>
            <a:r>
              <a:rPr lang="de-DE" dirty="0"/>
              <a:t> </a:t>
            </a:r>
            <a:r>
              <a:rPr lang="de-DE" dirty="0" err="1"/>
              <a:t>force</a:t>
            </a:r>
            <a:r>
              <a:rPr lang="de-DE" dirty="0"/>
              <a:t>.</a:t>
            </a:r>
          </a:p>
          <a:p>
            <a:endParaRPr lang="de-DE" dirty="0"/>
          </a:p>
          <a:p>
            <a:endParaRPr lang="de-DE" dirty="0" smtClean="0"/>
          </a:p>
          <a:p>
            <a:r>
              <a:rPr lang="de-DE" u="sng" dirty="0" err="1" smtClean="0"/>
              <a:t>Example</a:t>
            </a:r>
            <a:r>
              <a:rPr lang="de-DE" dirty="0" smtClean="0"/>
              <a:t>: </a:t>
            </a:r>
            <a:r>
              <a:rPr lang="de-DE" dirty="0" err="1" smtClean="0"/>
              <a:t>packaging</a:t>
            </a:r>
            <a:r>
              <a:rPr lang="de-DE" dirty="0" smtClean="0"/>
              <a:t> </a:t>
            </a:r>
            <a:r>
              <a:rPr lang="de-DE" dirty="0" err="1" smtClean="0"/>
              <a:t>machine</a:t>
            </a:r>
            <a:endParaRPr lang="de-DE" dirty="0" smtClean="0"/>
          </a:p>
          <a:p>
            <a:endParaRPr lang="de-DE" dirty="0" smtClean="0"/>
          </a:p>
          <a:p>
            <a:r>
              <a:rPr lang="de-DE" dirty="0" smtClean="0"/>
              <a:t>The </a:t>
            </a:r>
            <a:r>
              <a:rPr lang="de-DE" dirty="0" err="1" smtClean="0"/>
              <a:t>guards</a:t>
            </a:r>
            <a:r>
              <a:rPr lang="de-DE" dirty="0" smtClean="0"/>
              <a:t> at </a:t>
            </a:r>
            <a:r>
              <a:rPr lang="de-DE" dirty="0" err="1" smtClean="0"/>
              <a:t>the</a:t>
            </a:r>
            <a:r>
              <a:rPr lang="de-DE" dirty="0" smtClean="0"/>
              <a:t> </a:t>
            </a:r>
            <a:r>
              <a:rPr lang="de-DE" dirty="0" err="1" smtClean="0"/>
              <a:t>zones</a:t>
            </a:r>
            <a:r>
              <a:rPr lang="de-DE" dirty="0" smtClean="0"/>
              <a:t> at </a:t>
            </a:r>
            <a:r>
              <a:rPr lang="de-DE" dirty="0" err="1" smtClean="0"/>
              <a:t>which</a:t>
            </a:r>
            <a:r>
              <a:rPr lang="de-DE" dirty="0" smtClean="0"/>
              <a:t> </a:t>
            </a:r>
            <a:r>
              <a:rPr lang="de-DE" dirty="0" err="1" smtClean="0"/>
              <a:t>manual</a:t>
            </a:r>
            <a:r>
              <a:rPr lang="de-DE" dirty="0" smtClean="0"/>
              <a:t> </a:t>
            </a:r>
            <a:r>
              <a:rPr lang="de-DE" dirty="0" err="1" smtClean="0"/>
              <a:t>intervention</a:t>
            </a:r>
            <a:r>
              <a:rPr lang="de-DE" dirty="0" smtClean="0"/>
              <a:t> </a:t>
            </a:r>
            <a:r>
              <a:rPr lang="de-DE" dirty="0" err="1" smtClean="0"/>
              <a:t>occurs</a:t>
            </a:r>
            <a:r>
              <a:rPr lang="de-DE" dirty="0" smtClean="0"/>
              <a:t> </a:t>
            </a:r>
            <a:r>
              <a:rPr lang="de-DE" dirty="0" err="1" smtClean="0"/>
              <a:t>can</a:t>
            </a:r>
            <a:r>
              <a:rPr lang="de-DE" dirty="0" smtClean="0"/>
              <a:t> </a:t>
            </a:r>
            <a:r>
              <a:rPr lang="de-DE" dirty="0" err="1" smtClean="0"/>
              <a:t>often</a:t>
            </a:r>
            <a:r>
              <a:rPr lang="de-DE" dirty="0" smtClean="0"/>
              <a:t> </a:t>
            </a:r>
            <a:r>
              <a:rPr lang="de-DE" dirty="0" err="1" smtClean="0"/>
              <a:t>be</a:t>
            </a:r>
            <a:r>
              <a:rPr lang="de-DE" dirty="0" smtClean="0"/>
              <a:t> </a:t>
            </a:r>
            <a:r>
              <a:rPr lang="de-DE" dirty="0" err="1" smtClean="0"/>
              <a:t>designed</a:t>
            </a:r>
            <a:r>
              <a:rPr lang="de-DE" dirty="0" smtClean="0"/>
              <a:t> such </a:t>
            </a:r>
            <a:r>
              <a:rPr lang="de-DE" dirty="0" err="1" smtClean="0"/>
              <a:t>as</a:t>
            </a:r>
            <a:r>
              <a:rPr lang="de-DE" dirty="0" smtClean="0"/>
              <a:t> </a:t>
            </a:r>
            <a:r>
              <a:rPr lang="de-DE" dirty="0" err="1" smtClean="0"/>
              <a:t>to</a:t>
            </a:r>
            <a:r>
              <a:rPr lang="de-DE" dirty="0" smtClean="0"/>
              <a:t> </a:t>
            </a:r>
            <a:r>
              <a:rPr lang="de-DE" dirty="0" err="1" smtClean="0"/>
              <a:t>provide</a:t>
            </a:r>
            <a:r>
              <a:rPr lang="de-DE" dirty="0" smtClean="0"/>
              <a:t> </a:t>
            </a:r>
            <a:r>
              <a:rPr lang="de-DE" dirty="0" err="1" smtClean="0"/>
              <a:t>access</a:t>
            </a:r>
            <a:r>
              <a:rPr lang="de-DE" dirty="0" smtClean="0"/>
              <a:t>. The </a:t>
            </a:r>
            <a:r>
              <a:rPr lang="de-DE" dirty="0" err="1" smtClean="0"/>
              <a:t>hazardous</a:t>
            </a:r>
            <a:r>
              <a:rPr lang="de-DE" dirty="0" smtClean="0"/>
              <a:t> </a:t>
            </a:r>
            <a:r>
              <a:rPr lang="de-DE" dirty="0" err="1" smtClean="0"/>
              <a:t>zones</a:t>
            </a:r>
            <a:r>
              <a:rPr lang="de-DE" baseline="0" dirty="0" smtClean="0"/>
              <a:t> </a:t>
            </a:r>
            <a:r>
              <a:rPr lang="de-DE" dirty="0" err="1" smtClean="0"/>
              <a:t>that</a:t>
            </a:r>
            <a:r>
              <a:rPr lang="de-DE" dirty="0" smtClean="0"/>
              <a:t> </a:t>
            </a:r>
            <a:r>
              <a:rPr lang="de-DE" dirty="0" err="1" smtClean="0"/>
              <a:t>are</a:t>
            </a:r>
            <a:r>
              <a:rPr lang="de-DE" dirty="0" smtClean="0"/>
              <a:t> </a:t>
            </a:r>
            <a:r>
              <a:rPr lang="de-DE" dirty="0" err="1" smtClean="0"/>
              <a:t>reachable</a:t>
            </a:r>
            <a:r>
              <a:rPr lang="de-DE" dirty="0" smtClean="0"/>
              <a:t> must </a:t>
            </a:r>
            <a:r>
              <a:rPr lang="de-DE" dirty="0" err="1" smtClean="0"/>
              <a:t>then</a:t>
            </a:r>
            <a:r>
              <a:rPr lang="de-DE" dirty="0" smtClean="0"/>
              <a:t> </a:t>
            </a:r>
            <a:r>
              <a:rPr lang="de-DE" dirty="0" err="1" smtClean="0"/>
              <a:t>be</a:t>
            </a:r>
            <a:r>
              <a:rPr lang="de-DE" dirty="0" smtClean="0"/>
              <a:t> </a:t>
            </a:r>
            <a:r>
              <a:rPr lang="de-DE" dirty="0" err="1" smtClean="0"/>
              <a:t>safeguarded</a:t>
            </a:r>
            <a:r>
              <a:rPr lang="de-DE" dirty="0" smtClean="0"/>
              <a:t> </a:t>
            </a:r>
            <a:r>
              <a:rPr lang="de-DE" dirty="0" err="1" smtClean="0"/>
              <a:t>individually</a:t>
            </a:r>
            <a:r>
              <a:rPr lang="de-DE" dirty="0" smtClean="0"/>
              <a:t>. The </a:t>
            </a:r>
            <a:r>
              <a:rPr lang="de-DE" dirty="0" err="1" smtClean="0"/>
              <a:t>remaining</a:t>
            </a:r>
            <a:r>
              <a:rPr lang="de-DE" dirty="0" smtClean="0"/>
              <a:t> </a:t>
            </a:r>
            <a:r>
              <a:rPr lang="de-DE" dirty="0" err="1" smtClean="0"/>
              <a:t>hazardous</a:t>
            </a:r>
            <a:r>
              <a:rPr lang="de-DE" dirty="0" smtClean="0"/>
              <a:t> </a:t>
            </a:r>
            <a:r>
              <a:rPr lang="de-DE" dirty="0" err="1" smtClean="0"/>
              <a:t>zones</a:t>
            </a:r>
            <a:r>
              <a:rPr lang="de-DE" baseline="0" dirty="0" smtClean="0"/>
              <a:t> </a:t>
            </a:r>
            <a:r>
              <a:rPr lang="de-DE" dirty="0" smtClean="0"/>
              <a:t>must </a:t>
            </a:r>
            <a:r>
              <a:rPr lang="de-DE" dirty="0" err="1" smtClean="0"/>
              <a:t>remain</a:t>
            </a:r>
            <a:r>
              <a:rPr lang="de-DE" dirty="0" smtClean="0"/>
              <a:t> </a:t>
            </a:r>
            <a:r>
              <a:rPr lang="de-DE" dirty="0" err="1" smtClean="0"/>
              <a:t>beyond</a:t>
            </a:r>
            <a:r>
              <a:rPr lang="de-DE" dirty="0" smtClean="0"/>
              <a:t> </a:t>
            </a:r>
            <a:r>
              <a:rPr lang="de-DE" dirty="0" err="1" smtClean="0"/>
              <a:t>reach</a:t>
            </a:r>
            <a:r>
              <a:rPr lang="de-DE" dirty="0" smtClean="0"/>
              <a:t>.</a:t>
            </a:r>
            <a:r>
              <a:rPr lang="de-DE" baseline="0" dirty="0" smtClean="0"/>
              <a:t> </a:t>
            </a:r>
          </a:p>
          <a:p>
            <a:endParaRPr lang="de-DE" baseline="0" dirty="0" smtClean="0"/>
          </a:p>
          <a:p>
            <a:pPr defTabSz="882305">
              <a:defRPr/>
            </a:pPr>
            <a:r>
              <a:rPr lang="de-DE" dirty="0"/>
              <a:t>An </a:t>
            </a:r>
            <a:r>
              <a:rPr lang="de-DE" dirty="0" err="1"/>
              <a:t>operating</a:t>
            </a:r>
            <a:r>
              <a:rPr lang="de-DE" dirty="0"/>
              <a:t> </a:t>
            </a:r>
            <a:r>
              <a:rPr lang="de-DE" dirty="0" err="1"/>
              <a:t>mode</a:t>
            </a:r>
            <a:r>
              <a:rPr lang="de-DE" dirty="0"/>
              <a:t> </a:t>
            </a:r>
            <a:r>
              <a:rPr lang="de-DE" dirty="0" err="1"/>
              <a:t>that</a:t>
            </a:r>
            <a:r>
              <a:rPr lang="de-DE" dirty="0"/>
              <a:t> </a:t>
            </a:r>
            <a:r>
              <a:rPr lang="de-DE" dirty="0" err="1"/>
              <a:t>enables</a:t>
            </a:r>
            <a:r>
              <a:rPr lang="de-DE" dirty="0"/>
              <a:t> </a:t>
            </a:r>
            <a:r>
              <a:rPr lang="de-DE" dirty="0" err="1"/>
              <a:t>the</a:t>
            </a:r>
            <a:r>
              <a:rPr lang="de-DE" dirty="0"/>
              <a:t> </a:t>
            </a:r>
            <a:r>
              <a:rPr lang="de-DE" dirty="0" err="1"/>
              <a:t>machine</a:t>
            </a:r>
            <a:r>
              <a:rPr lang="de-DE" dirty="0"/>
              <a:t> </a:t>
            </a:r>
            <a:r>
              <a:rPr lang="de-DE" dirty="0" err="1"/>
              <a:t>to</a:t>
            </a:r>
            <a:r>
              <a:rPr lang="de-DE" dirty="0"/>
              <a:t> </a:t>
            </a:r>
            <a:r>
              <a:rPr lang="de-DE" dirty="0" err="1"/>
              <a:t>be</a:t>
            </a:r>
            <a:r>
              <a:rPr lang="de-DE" dirty="0"/>
              <a:t> </a:t>
            </a:r>
            <a:r>
              <a:rPr lang="de-DE" dirty="0" err="1"/>
              <a:t>operated</a:t>
            </a:r>
            <a:r>
              <a:rPr lang="de-DE" dirty="0"/>
              <a:t> </a:t>
            </a:r>
            <a:r>
              <a:rPr lang="de-DE" dirty="0" err="1"/>
              <a:t>with</a:t>
            </a:r>
            <a:r>
              <a:rPr lang="de-DE" dirty="0"/>
              <a:t> </a:t>
            </a:r>
            <a:r>
              <a:rPr lang="de-DE" dirty="0" err="1"/>
              <a:t>the</a:t>
            </a:r>
            <a:r>
              <a:rPr lang="de-DE" dirty="0"/>
              <a:t> </a:t>
            </a:r>
            <a:r>
              <a:rPr lang="de-DE" dirty="0" err="1"/>
              <a:t>protective</a:t>
            </a:r>
            <a:r>
              <a:rPr lang="de-DE" dirty="0"/>
              <a:t> </a:t>
            </a:r>
            <a:r>
              <a:rPr lang="de-DE" dirty="0" err="1"/>
              <a:t>equipment</a:t>
            </a:r>
            <a:r>
              <a:rPr lang="de-DE" dirty="0"/>
              <a:t> open but </a:t>
            </a:r>
            <a:r>
              <a:rPr lang="de-DE" dirty="0" err="1"/>
              <a:t>without</a:t>
            </a:r>
            <a:r>
              <a:rPr lang="de-DE" dirty="0"/>
              <a:t> </a:t>
            </a:r>
            <a:r>
              <a:rPr lang="de-DE" dirty="0" err="1"/>
              <a:t>substitute</a:t>
            </a:r>
            <a:r>
              <a:rPr lang="de-DE" dirty="0"/>
              <a:t> </a:t>
            </a:r>
            <a:r>
              <a:rPr lang="de-DE" dirty="0" err="1"/>
              <a:t>measures</a:t>
            </a:r>
            <a:r>
              <a:rPr lang="de-DE" dirty="0"/>
              <a:t>, such </a:t>
            </a:r>
            <a:r>
              <a:rPr lang="de-DE" dirty="0" err="1"/>
              <a:t>as</a:t>
            </a:r>
            <a:r>
              <a:rPr lang="de-DE" dirty="0"/>
              <a:t> </a:t>
            </a:r>
            <a:r>
              <a:rPr lang="de-DE" dirty="0" err="1"/>
              <a:t>safe</a:t>
            </a:r>
            <a:r>
              <a:rPr lang="de-DE" dirty="0"/>
              <a:t> </a:t>
            </a:r>
            <a:r>
              <a:rPr lang="de-DE" dirty="0" err="1"/>
              <a:t>inching</a:t>
            </a:r>
            <a:r>
              <a:rPr lang="de-DE" dirty="0"/>
              <a:t> </a:t>
            </a:r>
            <a:r>
              <a:rPr lang="de-DE" dirty="0" err="1"/>
              <a:t>mode</a:t>
            </a:r>
            <a:r>
              <a:rPr lang="de-DE" dirty="0"/>
              <a:t>, </a:t>
            </a:r>
            <a:r>
              <a:rPr lang="de-DE" dirty="0" err="1"/>
              <a:t>is</a:t>
            </a:r>
            <a:r>
              <a:rPr lang="de-DE" dirty="0"/>
              <a:t> </a:t>
            </a:r>
            <a:r>
              <a:rPr lang="de-DE" dirty="0" err="1"/>
              <a:t>neither</a:t>
            </a:r>
            <a:r>
              <a:rPr lang="de-DE" dirty="0"/>
              <a:t> </a:t>
            </a:r>
            <a:r>
              <a:rPr lang="de-DE" dirty="0" err="1"/>
              <a:t>necessary</a:t>
            </a:r>
            <a:r>
              <a:rPr lang="de-DE" dirty="0"/>
              <a:t> </a:t>
            </a:r>
            <a:r>
              <a:rPr lang="de-DE" dirty="0" err="1"/>
              <a:t>nor</a:t>
            </a:r>
            <a:r>
              <a:rPr lang="de-DE" dirty="0"/>
              <a:t> </a:t>
            </a:r>
            <a:r>
              <a:rPr lang="de-DE" dirty="0" err="1"/>
              <a:t>permissible</a:t>
            </a:r>
            <a:r>
              <a:rPr lang="de-DE" dirty="0"/>
              <a:t> in </a:t>
            </a:r>
            <a:r>
              <a:rPr lang="de-DE" dirty="0" err="1"/>
              <a:t>the</a:t>
            </a:r>
            <a:r>
              <a:rPr lang="de-DE" dirty="0"/>
              <a:t> </a:t>
            </a:r>
            <a:r>
              <a:rPr lang="de-DE" dirty="0" err="1"/>
              <a:t>food</a:t>
            </a:r>
            <a:r>
              <a:rPr lang="de-DE" dirty="0"/>
              <a:t> </a:t>
            </a:r>
            <a:r>
              <a:rPr lang="de-DE" dirty="0" err="1"/>
              <a:t>industry</a:t>
            </a:r>
            <a:r>
              <a:rPr lang="de-DE" dirty="0"/>
              <a:t>.</a:t>
            </a: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13</a:t>
            </a:fld>
            <a:endParaRPr lang="de-DE" dirty="0"/>
          </a:p>
        </p:txBody>
      </p:sp>
    </p:spTree>
    <p:extLst>
      <p:ext uri="{BB962C8B-B14F-4D97-AF65-F5344CB8AC3E}">
        <p14:creationId xmlns:p14="http://schemas.microsoft.com/office/powerpoint/2010/main" val="1252689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smtClean="0"/>
              <a:t>Problem</a:t>
            </a:r>
            <a:r>
              <a:rPr lang="de-DE" dirty="0" smtClean="0"/>
              <a:t>:</a:t>
            </a:r>
          </a:p>
          <a:p>
            <a:endParaRPr lang="de-DE" dirty="0" smtClean="0"/>
          </a:p>
          <a:p>
            <a:r>
              <a:rPr lang="de-DE" dirty="0" smtClean="0"/>
              <a:t>Fixed </a:t>
            </a:r>
            <a:r>
              <a:rPr lang="de-DE" dirty="0" err="1" smtClean="0"/>
              <a:t>and</a:t>
            </a:r>
            <a:r>
              <a:rPr lang="de-DE" dirty="0" smtClean="0"/>
              <a:t> </a:t>
            </a:r>
            <a:r>
              <a:rPr lang="de-DE" dirty="0" err="1" smtClean="0"/>
              <a:t>movable</a:t>
            </a:r>
            <a:r>
              <a:rPr lang="de-DE" dirty="0" smtClean="0"/>
              <a:t> </a:t>
            </a:r>
            <a:r>
              <a:rPr lang="de-DE" dirty="0" smtClean="0"/>
              <a:t>guards may be an obstruction to fault rectification and cleaning work.</a:t>
            </a:r>
          </a:p>
          <a:p>
            <a:endParaRPr lang="de-DE" baseline="0" dirty="0" smtClean="0"/>
          </a:p>
          <a:p>
            <a:r>
              <a:rPr lang="de-DE" u="sng" baseline="0" dirty="0" smtClean="0"/>
              <a:t>Example</a:t>
            </a:r>
            <a:r>
              <a:rPr lang="de-DE" baseline="0" dirty="0" smtClean="0"/>
              <a:t>: corner turntable</a:t>
            </a:r>
          </a:p>
          <a:p>
            <a:endParaRPr lang="de-DE" baseline="0" dirty="0" smtClean="0"/>
          </a:p>
          <a:p>
            <a:r>
              <a:rPr lang="de-DE" baseline="0" dirty="0" smtClean="0"/>
              <a:t>On corner turntables employed for a change in direction on roller conveyors, rotation of the turntable gives rise to crush, shear and entrapment points between the turntable and the adjoining conveyors. Where guards are used to safeguard the resulting hazardous zone, they obstruct the necessary maintenance work on the moving machine parts (such as fault rectification, cleaning work). An incentive arises for the operating personnel to defeat the protective equipment.</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14</a:t>
            </a:fld>
            <a:endParaRPr lang="de-DE" dirty="0"/>
          </a:p>
        </p:txBody>
      </p:sp>
    </p:spTree>
    <p:extLst>
      <p:ext uri="{BB962C8B-B14F-4D97-AF65-F5344CB8AC3E}">
        <p14:creationId xmlns:p14="http://schemas.microsoft.com/office/powerpoint/2010/main" val="345798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smtClean="0"/>
              <a:t>Solution</a:t>
            </a:r>
            <a:r>
              <a:rPr lang="de-DE" dirty="0" smtClean="0"/>
              <a:t>:</a:t>
            </a:r>
          </a:p>
          <a:p>
            <a:endParaRPr lang="de-DE" dirty="0" smtClean="0"/>
          </a:p>
          <a:p>
            <a:r>
              <a:rPr lang="de-DE" dirty="0" smtClean="0"/>
              <a:t>One solution in this case is the fitting of a stationary frame within which the turntable can rotate.</a:t>
            </a:r>
            <a:r>
              <a:rPr lang="de-DE" baseline="0" dirty="0" smtClean="0"/>
              <a:t> Crush, shear or entrapment hazards are eliminated as a result. The inherently safe design renders protective equipment superfluous and permits unobstructed access for the purposes of fault rectification and cleaning</a:t>
            </a:r>
            <a:r>
              <a:rPr lang="de-DE" sz="1200" b="0" dirty="0" smtClean="0">
                <a:solidFill>
                  <a:schemeClr val="tx1"/>
                </a:solidFill>
                <a:latin typeface="Arial" charset="0"/>
              </a:rPr>
              <a:t>. </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15</a:t>
            </a:fld>
            <a:endParaRPr lang="de-DE" dirty="0"/>
          </a:p>
        </p:txBody>
      </p:sp>
    </p:spTree>
    <p:extLst>
      <p:ext uri="{BB962C8B-B14F-4D97-AF65-F5344CB8AC3E}">
        <p14:creationId xmlns:p14="http://schemas.microsoft.com/office/powerpoint/2010/main" val="1948155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smtClean="0"/>
              <a:t>The problem</a:t>
            </a:r>
            <a:r>
              <a:rPr lang="de-DE" dirty="0" smtClean="0"/>
              <a:t>:</a:t>
            </a:r>
          </a:p>
          <a:p>
            <a:endParaRPr lang="de-DE" dirty="0" smtClean="0"/>
          </a:p>
          <a:p>
            <a:r>
              <a:rPr lang="de-DE" dirty="0" smtClean="0"/>
              <a:t>Work must be performed in </a:t>
            </a:r>
            <a:r>
              <a:rPr lang="de-DE" dirty="0" err="1" smtClean="0"/>
              <a:t>the</a:t>
            </a:r>
            <a:r>
              <a:rPr lang="de-DE" dirty="0" smtClean="0"/>
              <a:t> </a:t>
            </a:r>
            <a:r>
              <a:rPr lang="de-DE" dirty="0" err="1" smtClean="0"/>
              <a:t>hazardous</a:t>
            </a:r>
            <a:r>
              <a:rPr lang="de-DE" dirty="0" smtClean="0"/>
              <a:t> </a:t>
            </a:r>
            <a:r>
              <a:rPr lang="de-DE" dirty="0" err="1" smtClean="0"/>
              <a:t>zone</a:t>
            </a:r>
            <a:r>
              <a:rPr lang="de-DE" dirty="0" smtClean="0"/>
              <a:t> during operation of a machine. This concerns tasks such as setup, adjustment, measurement and fault rectification. The protective equipment is disabled in order to enable persons to be present in </a:t>
            </a:r>
            <a:r>
              <a:rPr lang="de-DE" dirty="0" err="1" smtClean="0"/>
              <a:t>the</a:t>
            </a:r>
            <a:r>
              <a:rPr lang="de-DE" dirty="0" smtClean="0"/>
              <a:t> </a:t>
            </a:r>
            <a:r>
              <a:rPr lang="de-DE" dirty="0" err="1" smtClean="0"/>
              <a:t>hazardous</a:t>
            </a:r>
            <a:r>
              <a:rPr lang="de-DE" dirty="0" smtClean="0"/>
              <a:t> </a:t>
            </a:r>
            <a:r>
              <a:rPr lang="de-DE" dirty="0" err="1" smtClean="0"/>
              <a:t>zone</a:t>
            </a:r>
            <a:r>
              <a:rPr lang="de-DE" dirty="0" smtClean="0"/>
              <a:t> whilst the machine is in automatic mode.</a:t>
            </a:r>
          </a:p>
          <a:p>
            <a:r>
              <a:rPr lang="de-DE" dirty="0" smtClean="0"/>
              <a:t> </a:t>
            </a:r>
          </a:p>
          <a:p>
            <a:r>
              <a:rPr lang="de-DE" u="sng" dirty="0"/>
              <a:t>Example</a:t>
            </a:r>
            <a:r>
              <a:rPr lang="de-DE" dirty="0"/>
              <a:t>: </a:t>
            </a:r>
            <a:r>
              <a:rPr lang="de-DE" dirty="0" err="1"/>
              <a:t>setup mode</a:t>
            </a:r>
            <a:r>
              <a:rPr lang="de-DE" dirty="0"/>
              <a:t> on a machine tool</a:t>
            </a:r>
          </a:p>
          <a:p>
            <a:r>
              <a:rPr lang="de-DE" dirty="0"/>
              <a:t> </a:t>
            </a:r>
          </a:p>
          <a:p>
            <a:r>
              <a:rPr lang="de-DE" dirty="0"/>
              <a:t>During setup of a machine tool, the operator must halt the machining process and enter the workspace in order to perform measurements on the workpiece. Unexpected startup of a motor presents a risk of injury. On this machine, it is not possible to de-energize the tool spindle, since this would result in an unacceptable loss of position. The drive control must therefore maintain the position of the spindle.</a:t>
            </a:r>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16</a:t>
            </a:fld>
            <a:endParaRPr lang="de-DE" dirty="0"/>
          </a:p>
        </p:txBody>
      </p:sp>
    </p:spTree>
    <p:extLst>
      <p:ext uri="{BB962C8B-B14F-4D97-AF65-F5344CB8AC3E}">
        <p14:creationId xmlns:p14="http://schemas.microsoft.com/office/powerpoint/2010/main" val="854614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err="1"/>
              <a:t>Measure</a:t>
            </a:r>
            <a:r>
              <a:rPr lang="de-DE" dirty="0"/>
              <a:t>:</a:t>
            </a:r>
          </a:p>
          <a:p>
            <a:r>
              <a:rPr lang="de-DE" dirty="0"/>
              <a:t> </a:t>
            </a:r>
          </a:p>
          <a:p>
            <a:r>
              <a:rPr lang="de-DE" dirty="0"/>
              <a:t>Special </a:t>
            </a:r>
            <a:r>
              <a:rPr lang="de-DE" dirty="0" err="1"/>
              <a:t>operating</a:t>
            </a:r>
            <a:r>
              <a:rPr lang="de-DE" dirty="0"/>
              <a:t> </a:t>
            </a:r>
            <a:r>
              <a:rPr lang="de-DE" dirty="0" err="1"/>
              <a:t>modes</a:t>
            </a:r>
            <a:r>
              <a:rPr lang="de-DE" dirty="0"/>
              <a:t> </a:t>
            </a:r>
            <a:r>
              <a:rPr lang="de-DE" dirty="0" err="1"/>
              <a:t>are</a:t>
            </a:r>
            <a:r>
              <a:rPr lang="de-DE" dirty="0"/>
              <a:t> </a:t>
            </a:r>
            <a:r>
              <a:rPr lang="de-DE" dirty="0" err="1"/>
              <a:t>provided</a:t>
            </a:r>
            <a:r>
              <a:rPr lang="de-DE" dirty="0"/>
              <a:t> </a:t>
            </a:r>
            <a:r>
              <a:rPr lang="de-DE" dirty="0" err="1"/>
              <a:t>for</a:t>
            </a:r>
            <a:r>
              <a:rPr lang="de-DE" dirty="0"/>
              <a:t> </a:t>
            </a:r>
            <a:r>
              <a:rPr lang="de-DE" dirty="0" err="1"/>
              <a:t>situations</a:t>
            </a:r>
            <a:r>
              <a:rPr lang="de-DE" dirty="0"/>
              <a:t> in </a:t>
            </a:r>
            <a:r>
              <a:rPr lang="de-DE" dirty="0" err="1"/>
              <a:t>which</a:t>
            </a:r>
            <a:r>
              <a:rPr lang="de-DE" dirty="0"/>
              <a:t> </a:t>
            </a:r>
            <a:r>
              <a:rPr lang="de-DE" dirty="0" err="1"/>
              <a:t>persons</a:t>
            </a:r>
            <a:r>
              <a:rPr lang="de-DE" dirty="0"/>
              <a:t> </a:t>
            </a:r>
            <a:r>
              <a:rPr lang="de-DE" dirty="0" err="1"/>
              <a:t>are</a:t>
            </a:r>
            <a:r>
              <a:rPr lang="de-DE" dirty="0"/>
              <a:t> </a:t>
            </a:r>
            <a:r>
              <a:rPr lang="de-DE" dirty="0" err="1"/>
              <a:t>present</a:t>
            </a:r>
            <a:r>
              <a:rPr lang="de-DE" dirty="0"/>
              <a:t> in </a:t>
            </a:r>
            <a:r>
              <a:rPr lang="de-DE" dirty="0" err="1"/>
              <a:t>the</a:t>
            </a:r>
            <a:r>
              <a:rPr lang="de-DE" dirty="0"/>
              <a:t> </a:t>
            </a:r>
            <a:r>
              <a:rPr lang="de-DE" dirty="0" err="1" smtClean="0"/>
              <a:t>hazardous</a:t>
            </a:r>
            <a:r>
              <a:rPr lang="de-DE" dirty="0" smtClean="0"/>
              <a:t> </a:t>
            </a:r>
            <a:r>
              <a:rPr lang="de-DE" dirty="0" err="1" smtClean="0"/>
              <a:t>zone</a:t>
            </a:r>
            <a:r>
              <a:rPr lang="de-DE" dirty="0"/>
              <a:t>. This </a:t>
            </a:r>
            <a:r>
              <a:rPr lang="de-DE" dirty="0" err="1"/>
              <a:t>enables</a:t>
            </a:r>
            <a:r>
              <a:rPr lang="de-DE" dirty="0"/>
              <a:t> </a:t>
            </a:r>
            <a:r>
              <a:rPr lang="de-DE" dirty="0" err="1"/>
              <a:t>adequate</a:t>
            </a:r>
            <a:r>
              <a:rPr lang="de-DE" dirty="0"/>
              <a:t> </a:t>
            </a:r>
            <a:r>
              <a:rPr lang="de-DE" dirty="0" err="1"/>
              <a:t>safety</a:t>
            </a:r>
            <a:r>
              <a:rPr lang="de-DE" dirty="0"/>
              <a:t> </a:t>
            </a:r>
            <a:r>
              <a:rPr lang="de-DE" dirty="0" err="1"/>
              <a:t>to</a:t>
            </a:r>
            <a:r>
              <a:rPr lang="de-DE" dirty="0"/>
              <a:t> </a:t>
            </a:r>
            <a:r>
              <a:rPr lang="de-DE" dirty="0" err="1"/>
              <a:t>be</a:t>
            </a:r>
            <a:r>
              <a:rPr lang="de-DE" dirty="0"/>
              <a:t> </a:t>
            </a:r>
            <a:r>
              <a:rPr lang="de-DE" dirty="0" err="1"/>
              <a:t>attained</a:t>
            </a:r>
            <a:r>
              <a:rPr lang="de-DE" dirty="0"/>
              <a:t> </a:t>
            </a:r>
            <a:r>
              <a:rPr lang="de-DE" dirty="0" err="1"/>
              <a:t>by</a:t>
            </a:r>
            <a:r>
              <a:rPr lang="de-DE" dirty="0"/>
              <a:t> </a:t>
            </a:r>
            <a:r>
              <a:rPr lang="de-DE" dirty="0" err="1"/>
              <a:t>measures</a:t>
            </a:r>
            <a:r>
              <a:rPr lang="de-DE" dirty="0"/>
              <a:t> </a:t>
            </a:r>
            <a:r>
              <a:rPr lang="de-DE" dirty="0" err="1"/>
              <a:t>including</a:t>
            </a:r>
            <a:r>
              <a:rPr lang="de-DE" dirty="0"/>
              <a:t>:</a:t>
            </a:r>
          </a:p>
          <a:p>
            <a:endParaRPr lang="de-DE" dirty="0"/>
          </a:p>
          <a:p>
            <a:r>
              <a:rPr lang="de-DE" dirty="0"/>
              <a:t>• </a:t>
            </a:r>
            <a:r>
              <a:rPr lang="de-DE" dirty="0" err="1"/>
              <a:t>Use</a:t>
            </a:r>
            <a:r>
              <a:rPr lang="de-DE" dirty="0"/>
              <a:t> </a:t>
            </a:r>
            <a:r>
              <a:rPr lang="de-DE" dirty="0" err="1"/>
              <a:t>of</a:t>
            </a:r>
            <a:r>
              <a:rPr lang="de-DE" dirty="0"/>
              <a:t> a </a:t>
            </a:r>
            <a:r>
              <a:rPr lang="de-DE" dirty="0" err="1"/>
              <a:t>manual</a:t>
            </a:r>
            <a:r>
              <a:rPr lang="de-DE" dirty="0"/>
              <a:t> </a:t>
            </a:r>
            <a:r>
              <a:rPr lang="de-DE" dirty="0" err="1"/>
              <a:t>control</a:t>
            </a:r>
            <a:r>
              <a:rPr lang="de-DE" dirty="0"/>
              <a:t> </a:t>
            </a:r>
            <a:r>
              <a:rPr lang="de-DE" dirty="0" err="1"/>
              <a:t>unit</a:t>
            </a:r>
            <a:endParaRPr lang="de-DE" dirty="0"/>
          </a:p>
          <a:p>
            <a:r>
              <a:rPr lang="de-DE" dirty="0"/>
              <a:t>• </a:t>
            </a:r>
            <a:r>
              <a:rPr lang="de-DE" dirty="0" err="1"/>
              <a:t>Movements</a:t>
            </a:r>
            <a:r>
              <a:rPr lang="de-DE" dirty="0"/>
              <a:t> </a:t>
            </a:r>
            <a:r>
              <a:rPr lang="de-DE" dirty="0" err="1"/>
              <a:t>only</a:t>
            </a:r>
            <a:r>
              <a:rPr lang="de-DE" dirty="0"/>
              <a:t> at limited </a:t>
            </a:r>
            <a:r>
              <a:rPr lang="de-DE" dirty="0" err="1"/>
              <a:t>speed</a:t>
            </a:r>
            <a:endParaRPr lang="de-DE" dirty="0"/>
          </a:p>
          <a:p>
            <a:r>
              <a:rPr lang="de-DE" dirty="0"/>
              <a:t>• </a:t>
            </a:r>
            <a:r>
              <a:rPr lang="de-DE" dirty="0" err="1"/>
              <a:t>Movements</a:t>
            </a:r>
            <a:r>
              <a:rPr lang="de-DE" dirty="0"/>
              <a:t> </a:t>
            </a:r>
            <a:r>
              <a:rPr lang="de-DE" dirty="0" err="1"/>
              <a:t>only</a:t>
            </a:r>
            <a:r>
              <a:rPr lang="de-DE" dirty="0"/>
              <a:t> in </a:t>
            </a:r>
            <a:r>
              <a:rPr lang="de-DE" dirty="0" err="1"/>
              <a:t>inching</a:t>
            </a:r>
            <a:r>
              <a:rPr lang="de-DE" dirty="0"/>
              <a:t>/</a:t>
            </a:r>
            <a:r>
              <a:rPr lang="de-DE" dirty="0" err="1"/>
              <a:t>enabling</a:t>
            </a:r>
            <a:r>
              <a:rPr lang="de-DE" dirty="0"/>
              <a:t> </a:t>
            </a:r>
            <a:r>
              <a:rPr lang="de-DE" dirty="0" err="1"/>
              <a:t>mode</a:t>
            </a:r>
            <a:endParaRPr lang="de-DE" dirty="0"/>
          </a:p>
          <a:p>
            <a:r>
              <a:rPr lang="de-DE" dirty="0"/>
              <a:t>• Movement </a:t>
            </a:r>
            <a:r>
              <a:rPr lang="de-DE" dirty="0" err="1"/>
              <a:t>of</a:t>
            </a:r>
            <a:r>
              <a:rPr lang="de-DE" dirty="0"/>
              <a:t> </a:t>
            </a:r>
            <a:r>
              <a:rPr lang="de-DE" dirty="0" err="1"/>
              <a:t>discrete</a:t>
            </a:r>
            <a:r>
              <a:rPr lang="de-DE" dirty="0"/>
              <a:t> </a:t>
            </a:r>
            <a:r>
              <a:rPr lang="de-DE" dirty="0" err="1"/>
              <a:t>axes</a:t>
            </a:r>
            <a:r>
              <a:rPr lang="de-DE" dirty="0"/>
              <a:t> </a:t>
            </a:r>
            <a:r>
              <a:rPr lang="de-DE" dirty="0" err="1"/>
              <a:t>only</a:t>
            </a:r>
            <a:endParaRPr lang="de-DE" dirty="0"/>
          </a:p>
          <a:p>
            <a:endParaRPr lang="de-DE" dirty="0"/>
          </a:p>
          <a:p>
            <a:r>
              <a:rPr lang="de-DE" dirty="0"/>
              <a:t>Drive </a:t>
            </a:r>
            <a:r>
              <a:rPr lang="de-DE" dirty="0" err="1"/>
              <a:t>control</a:t>
            </a:r>
            <a:r>
              <a:rPr lang="de-DE" dirty="0"/>
              <a:t> </a:t>
            </a:r>
            <a:r>
              <a:rPr lang="de-DE" dirty="0" err="1"/>
              <a:t>devices</a:t>
            </a:r>
            <a:r>
              <a:rPr lang="de-DE" dirty="0"/>
              <a:t> </a:t>
            </a:r>
            <a:r>
              <a:rPr lang="de-DE" dirty="0" err="1"/>
              <a:t>with</a:t>
            </a:r>
            <a:r>
              <a:rPr lang="de-DE" dirty="0"/>
              <a:t> integral </a:t>
            </a:r>
            <a:r>
              <a:rPr lang="de-DE" dirty="0" err="1"/>
              <a:t>safety</a:t>
            </a:r>
            <a:r>
              <a:rPr lang="de-DE" dirty="0"/>
              <a:t> </a:t>
            </a:r>
            <a:r>
              <a:rPr lang="de-DE" dirty="0" err="1"/>
              <a:t>functions</a:t>
            </a:r>
            <a:r>
              <a:rPr lang="de-DE" dirty="0"/>
              <a:t>, such </a:t>
            </a:r>
            <a:r>
              <a:rPr lang="de-DE" dirty="0" err="1"/>
              <a:t>as</a:t>
            </a:r>
            <a:r>
              <a:rPr lang="de-DE" dirty="0"/>
              <a:t> </a:t>
            </a:r>
            <a:r>
              <a:rPr lang="de-DE" dirty="0" err="1"/>
              <a:t>safely</a:t>
            </a:r>
            <a:r>
              <a:rPr lang="de-DE" dirty="0"/>
              <a:t> limited </a:t>
            </a:r>
            <a:r>
              <a:rPr lang="de-DE" dirty="0" err="1"/>
              <a:t>speed</a:t>
            </a:r>
            <a:r>
              <a:rPr lang="de-DE" dirty="0"/>
              <a:t> (SLS) </a:t>
            </a:r>
            <a:r>
              <a:rPr lang="de-DE" dirty="0" err="1"/>
              <a:t>and</a:t>
            </a:r>
            <a:r>
              <a:rPr lang="de-DE" dirty="0"/>
              <a:t> </a:t>
            </a:r>
            <a:r>
              <a:rPr lang="de-DE" dirty="0" err="1"/>
              <a:t>safe</a:t>
            </a:r>
            <a:r>
              <a:rPr lang="de-DE" dirty="0"/>
              <a:t> </a:t>
            </a:r>
            <a:r>
              <a:rPr lang="de-DE" dirty="0" err="1"/>
              <a:t>operating</a:t>
            </a:r>
            <a:r>
              <a:rPr lang="de-DE" dirty="0"/>
              <a:t> </a:t>
            </a:r>
            <a:r>
              <a:rPr lang="de-DE" dirty="0" err="1"/>
              <a:t>stop</a:t>
            </a:r>
            <a:r>
              <a:rPr lang="de-DE" dirty="0"/>
              <a:t> (SOS), </a:t>
            </a:r>
            <a:r>
              <a:rPr lang="de-DE" dirty="0" err="1"/>
              <a:t>are</a:t>
            </a:r>
            <a:r>
              <a:rPr lang="de-DE" dirty="0"/>
              <a:t> </a:t>
            </a:r>
            <a:r>
              <a:rPr lang="de-DE" dirty="0" err="1"/>
              <a:t>useful</a:t>
            </a:r>
            <a:r>
              <a:rPr lang="de-DE" dirty="0"/>
              <a:t> </a:t>
            </a:r>
            <a:r>
              <a:rPr lang="de-DE" dirty="0" err="1"/>
              <a:t>for</a:t>
            </a:r>
            <a:r>
              <a:rPr lang="de-DE" dirty="0"/>
              <a:t> </a:t>
            </a:r>
            <a:r>
              <a:rPr lang="de-DE" dirty="0" err="1"/>
              <a:t>this</a:t>
            </a:r>
            <a:r>
              <a:rPr lang="de-DE" dirty="0"/>
              <a:t> </a:t>
            </a:r>
            <a:r>
              <a:rPr lang="de-DE" dirty="0" err="1"/>
              <a:t>purpose</a:t>
            </a:r>
            <a:r>
              <a:rPr lang="de-DE" dirty="0"/>
              <a:t>. All </a:t>
            </a:r>
            <a:r>
              <a:rPr lang="de-DE" dirty="0" err="1"/>
              <a:t>tasks</a:t>
            </a:r>
            <a:r>
              <a:rPr lang="de-DE" dirty="0"/>
              <a:t> </a:t>
            </a:r>
            <a:r>
              <a:rPr lang="de-DE" dirty="0" err="1"/>
              <a:t>that</a:t>
            </a:r>
            <a:r>
              <a:rPr lang="de-DE" dirty="0"/>
              <a:t> must </a:t>
            </a:r>
            <a:r>
              <a:rPr lang="de-DE" dirty="0" err="1"/>
              <a:t>be</a:t>
            </a:r>
            <a:r>
              <a:rPr lang="de-DE" dirty="0"/>
              <a:t> </a:t>
            </a:r>
            <a:r>
              <a:rPr lang="de-DE" dirty="0" err="1"/>
              <a:t>performed</a:t>
            </a:r>
            <a:r>
              <a:rPr lang="de-DE" dirty="0"/>
              <a:t> </a:t>
            </a:r>
            <a:r>
              <a:rPr lang="de-DE" dirty="0" err="1"/>
              <a:t>are</a:t>
            </a:r>
            <a:r>
              <a:rPr lang="de-DE" dirty="0"/>
              <a:t> </a:t>
            </a:r>
            <a:r>
              <a:rPr lang="de-DE" dirty="0" err="1"/>
              <a:t>possible</a:t>
            </a:r>
            <a:r>
              <a:rPr lang="de-DE" dirty="0"/>
              <a:t>, </a:t>
            </a:r>
            <a:r>
              <a:rPr lang="de-DE" dirty="0" err="1"/>
              <a:t>and</a:t>
            </a:r>
            <a:r>
              <a:rPr lang="de-DE" dirty="0"/>
              <a:t> an </a:t>
            </a:r>
            <a:r>
              <a:rPr lang="de-DE" dirty="0" err="1"/>
              <a:t>incentive</a:t>
            </a:r>
            <a:r>
              <a:rPr lang="de-DE" dirty="0"/>
              <a:t> </a:t>
            </a:r>
            <a:r>
              <a:rPr lang="de-DE" dirty="0" err="1"/>
              <a:t>for</a:t>
            </a:r>
            <a:r>
              <a:rPr lang="de-DE" dirty="0"/>
              <a:t> </a:t>
            </a:r>
            <a:r>
              <a:rPr lang="de-DE" dirty="0" err="1"/>
              <a:t>the</a:t>
            </a:r>
            <a:r>
              <a:rPr lang="de-DE" dirty="0"/>
              <a:t> </a:t>
            </a:r>
            <a:r>
              <a:rPr lang="de-DE" dirty="0" err="1"/>
              <a:t>defeating</a:t>
            </a:r>
            <a:r>
              <a:rPr lang="de-DE" dirty="0"/>
              <a:t> </a:t>
            </a:r>
            <a:r>
              <a:rPr lang="de-DE" dirty="0" err="1"/>
              <a:t>of</a:t>
            </a:r>
            <a:r>
              <a:rPr lang="de-DE" dirty="0"/>
              <a:t> </a:t>
            </a:r>
            <a:r>
              <a:rPr lang="de-DE" dirty="0" err="1"/>
              <a:t>protective</a:t>
            </a:r>
            <a:r>
              <a:rPr lang="de-DE" dirty="0"/>
              <a:t> </a:t>
            </a:r>
            <a:r>
              <a:rPr lang="de-DE" dirty="0" err="1"/>
              <a:t>equipment</a:t>
            </a:r>
            <a:r>
              <a:rPr lang="de-DE" dirty="0"/>
              <a:t> </a:t>
            </a:r>
            <a:r>
              <a:rPr lang="de-DE" dirty="0" err="1"/>
              <a:t>is</a:t>
            </a:r>
            <a:r>
              <a:rPr lang="de-DE" dirty="0"/>
              <a:t> </a:t>
            </a:r>
            <a:r>
              <a:rPr lang="de-DE" dirty="0" err="1"/>
              <a:t>avoided</a:t>
            </a:r>
            <a:r>
              <a:rPr lang="de-DE" dirty="0"/>
              <a:t>.</a:t>
            </a:r>
          </a:p>
          <a:p>
            <a:endParaRPr lang="de-DE" dirty="0" smtClean="0"/>
          </a:p>
          <a:p>
            <a:r>
              <a:rPr lang="de-DE" u="sng" dirty="0" err="1" smtClean="0"/>
              <a:t>Example</a:t>
            </a:r>
            <a:r>
              <a:rPr lang="de-DE" dirty="0" smtClean="0"/>
              <a:t>:</a:t>
            </a:r>
          </a:p>
          <a:p>
            <a:endParaRPr lang="de-DE" dirty="0" smtClean="0"/>
          </a:p>
          <a:p>
            <a:r>
              <a:rPr lang="de-DE" dirty="0" smtClean="0"/>
              <a:t>In </a:t>
            </a:r>
            <a:r>
              <a:rPr lang="de-DE" dirty="0" err="1" smtClean="0"/>
              <a:t>order</a:t>
            </a:r>
            <a:r>
              <a:rPr lang="de-DE" dirty="0" smtClean="0"/>
              <a:t> </a:t>
            </a:r>
            <a:r>
              <a:rPr lang="de-DE" dirty="0" err="1" smtClean="0"/>
              <a:t>to</a:t>
            </a:r>
            <a:r>
              <a:rPr lang="de-DE" dirty="0" smtClean="0"/>
              <a:t> </a:t>
            </a:r>
            <a:r>
              <a:rPr lang="de-DE" dirty="0" err="1" smtClean="0"/>
              <a:t>prevent</a:t>
            </a:r>
            <a:r>
              <a:rPr lang="de-DE" dirty="0" smtClean="0"/>
              <a:t> </a:t>
            </a:r>
            <a:r>
              <a:rPr lang="de-DE" dirty="0" err="1" smtClean="0"/>
              <a:t>unexpected</a:t>
            </a:r>
            <a:r>
              <a:rPr lang="de-DE" dirty="0" smtClean="0"/>
              <a:t> </a:t>
            </a:r>
            <a:r>
              <a:rPr lang="de-DE" dirty="0" err="1" smtClean="0"/>
              <a:t>starting</a:t>
            </a:r>
            <a:r>
              <a:rPr lang="de-DE" dirty="0" smtClean="0"/>
              <a:t> </a:t>
            </a:r>
            <a:r>
              <a:rPr lang="de-DE" dirty="0" err="1" smtClean="0"/>
              <a:t>of</a:t>
            </a:r>
            <a:r>
              <a:rPr lang="de-DE" dirty="0" smtClean="0"/>
              <a:t> spindle </a:t>
            </a:r>
            <a:r>
              <a:rPr lang="de-DE" dirty="0" err="1" smtClean="0"/>
              <a:t>movement</a:t>
            </a:r>
            <a:r>
              <a:rPr lang="de-DE" dirty="0" smtClean="0"/>
              <a:t>, a </a:t>
            </a:r>
            <a:r>
              <a:rPr lang="de-DE" dirty="0" err="1" smtClean="0"/>
              <a:t>drive</a:t>
            </a:r>
            <a:r>
              <a:rPr lang="de-DE" dirty="0" smtClean="0"/>
              <a:t> </a:t>
            </a:r>
            <a:r>
              <a:rPr lang="de-DE" dirty="0" err="1" smtClean="0"/>
              <a:t>control</a:t>
            </a:r>
            <a:r>
              <a:rPr lang="de-DE" dirty="0" smtClean="0"/>
              <a:t> </a:t>
            </a:r>
            <a:r>
              <a:rPr lang="de-DE" dirty="0" err="1" smtClean="0"/>
              <a:t>employing</a:t>
            </a:r>
            <a:r>
              <a:rPr lang="de-DE" dirty="0" smtClean="0"/>
              <a:t> </a:t>
            </a:r>
            <a:r>
              <a:rPr lang="de-DE" dirty="0" err="1" smtClean="0"/>
              <a:t>the</a:t>
            </a:r>
            <a:r>
              <a:rPr lang="de-DE" dirty="0" smtClean="0"/>
              <a:t> </a:t>
            </a:r>
            <a:r>
              <a:rPr lang="de-DE" dirty="0" err="1" smtClean="0"/>
              <a:t>safe</a:t>
            </a:r>
            <a:r>
              <a:rPr lang="de-DE" dirty="0" smtClean="0"/>
              <a:t> </a:t>
            </a:r>
            <a:r>
              <a:rPr lang="de-DE" dirty="0" err="1" smtClean="0"/>
              <a:t>operating</a:t>
            </a:r>
            <a:r>
              <a:rPr lang="de-DE" dirty="0" smtClean="0"/>
              <a:t> </a:t>
            </a:r>
            <a:r>
              <a:rPr lang="de-DE" dirty="0" err="1" smtClean="0"/>
              <a:t>stop</a:t>
            </a:r>
            <a:r>
              <a:rPr lang="de-DE" dirty="0" smtClean="0"/>
              <a:t> (SOS) </a:t>
            </a:r>
            <a:r>
              <a:rPr lang="de-DE" dirty="0" err="1" smtClean="0"/>
              <a:t>safety</a:t>
            </a:r>
            <a:r>
              <a:rPr lang="de-DE" dirty="0" smtClean="0"/>
              <a:t> </a:t>
            </a:r>
            <a:r>
              <a:rPr lang="de-DE" dirty="0" err="1" smtClean="0"/>
              <a:t>function</a:t>
            </a:r>
            <a:r>
              <a:rPr lang="de-DE" dirty="0" smtClean="0"/>
              <a:t> </a:t>
            </a:r>
            <a:r>
              <a:rPr lang="de-DE" dirty="0" err="1" smtClean="0"/>
              <a:t>is</a:t>
            </a:r>
            <a:r>
              <a:rPr lang="de-DE" dirty="0" smtClean="0"/>
              <a:t> </a:t>
            </a:r>
            <a:r>
              <a:rPr lang="de-DE" dirty="0" err="1" smtClean="0"/>
              <a:t>used</a:t>
            </a:r>
            <a:r>
              <a:rPr lang="de-DE" dirty="0" smtClean="0"/>
              <a:t>. All </a:t>
            </a:r>
            <a:r>
              <a:rPr lang="de-DE" dirty="0" err="1" smtClean="0"/>
              <a:t>other</a:t>
            </a:r>
            <a:r>
              <a:rPr lang="de-DE" dirty="0" smtClean="0"/>
              <a:t> </a:t>
            </a:r>
            <a:r>
              <a:rPr lang="de-DE" dirty="0" err="1" smtClean="0"/>
              <a:t>drives</a:t>
            </a:r>
            <a:r>
              <a:rPr lang="de-DE" dirty="0" smtClean="0"/>
              <a:t> </a:t>
            </a:r>
            <a:r>
              <a:rPr lang="de-DE" dirty="0" err="1" smtClean="0"/>
              <a:t>are</a:t>
            </a:r>
            <a:r>
              <a:rPr lang="de-DE" dirty="0" smtClean="0"/>
              <a:t> also at </a:t>
            </a:r>
            <a:r>
              <a:rPr lang="de-DE" dirty="0" err="1" smtClean="0"/>
              <a:t>rest</a:t>
            </a:r>
            <a:r>
              <a:rPr lang="de-DE" dirty="0" smtClean="0"/>
              <a:t>, </a:t>
            </a:r>
            <a:r>
              <a:rPr lang="de-DE" dirty="0" err="1" smtClean="0"/>
              <a:t>by</a:t>
            </a:r>
            <a:r>
              <a:rPr lang="de-DE" dirty="0" smtClean="0"/>
              <a:t> </a:t>
            </a:r>
            <a:r>
              <a:rPr lang="de-DE" dirty="0" err="1" smtClean="0"/>
              <a:t>means</a:t>
            </a:r>
            <a:r>
              <a:rPr lang="de-DE" dirty="0" smtClean="0"/>
              <a:t> </a:t>
            </a:r>
            <a:r>
              <a:rPr lang="de-DE" dirty="0" err="1" smtClean="0"/>
              <a:t>either</a:t>
            </a:r>
            <a:r>
              <a:rPr lang="de-DE" dirty="0" smtClean="0"/>
              <a:t> </a:t>
            </a:r>
            <a:r>
              <a:rPr lang="de-DE" dirty="0" err="1" smtClean="0"/>
              <a:t>of</a:t>
            </a:r>
            <a:r>
              <a:rPr lang="de-DE" dirty="0" smtClean="0"/>
              <a:t> a </a:t>
            </a:r>
            <a:r>
              <a:rPr lang="de-DE" dirty="0" err="1" smtClean="0"/>
              <a:t>further</a:t>
            </a:r>
            <a:r>
              <a:rPr lang="de-DE" dirty="0" smtClean="0"/>
              <a:t> SOS </a:t>
            </a:r>
            <a:r>
              <a:rPr lang="de-DE" dirty="0" err="1" smtClean="0"/>
              <a:t>safety</a:t>
            </a:r>
            <a:r>
              <a:rPr lang="de-DE" dirty="0" smtClean="0"/>
              <a:t> </a:t>
            </a:r>
            <a:r>
              <a:rPr lang="de-DE" dirty="0" err="1" smtClean="0"/>
              <a:t>function</a:t>
            </a:r>
            <a:r>
              <a:rPr lang="de-DE" dirty="0" smtClean="0"/>
              <a:t> </a:t>
            </a:r>
            <a:r>
              <a:rPr lang="de-DE" dirty="0" err="1" smtClean="0"/>
              <a:t>or</a:t>
            </a:r>
            <a:r>
              <a:rPr lang="de-DE" dirty="0" smtClean="0"/>
              <a:t> a </a:t>
            </a:r>
            <a:r>
              <a:rPr lang="de-DE" dirty="0" err="1" smtClean="0"/>
              <a:t>safe</a:t>
            </a:r>
            <a:r>
              <a:rPr lang="de-DE" dirty="0" smtClean="0"/>
              <a:t> </a:t>
            </a:r>
            <a:r>
              <a:rPr lang="de-DE" dirty="0" err="1" smtClean="0"/>
              <a:t>torque</a:t>
            </a:r>
            <a:r>
              <a:rPr lang="de-DE" dirty="0" smtClean="0"/>
              <a:t> off (STO) </a:t>
            </a:r>
            <a:r>
              <a:rPr lang="de-DE" dirty="0" err="1" smtClean="0"/>
              <a:t>function</a:t>
            </a:r>
            <a:r>
              <a:rPr lang="de-DE" dirty="0" smtClean="0"/>
              <a:t>. The </a:t>
            </a:r>
            <a:r>
              <a:rPr lang="de-DE" dirty="0" err="1" smtClean="0"/>
              <a:t>safety</a:t>
            </a:r>
            <a:r>
              <a:rPr lang="de-DE" dirty="0" smtClean="0"/>
              <a:t> </a:t>
            </a:r>
            <a:r>
              <a:rPr lang="de-DE" dirty="0" err="1" smtClean="0"/>
              <a:t>functions</a:t>
            </a:r>
            <a:r>
              <a:rPr lang="de-DE" dirty="0" smtClean="0"/>
              <a:t> </a:t>
            </a:r>
            <a:r>
              <a:rPr lang="de-DE" dirty="0" err="1" smtClean="0"/>
              <a:t>generally</a:t>
            </a:r>
            <a:r>
              <a:rPr lang="de-DE" dirty="0" smtClean="0"/>
              <a:t> </a:t>
            </a:r>
            <a:r>
              <a:rPr lang="de-DE" dirty="0" err="1" smtClean="0"/>
              <a:t>satisfy</a:t>
            </a:r>
            <a:r>
              <a:rPr lang="de-DE" dirty="0" smtClean="0"/>
              <a:t> Performance Level d </a:t>
            </a:r>
            <a:r>
              <a:rPr lang="de-DE" dirty="0" err="1" smtClean="0"/>
              <a:t>to</a:t>
            </a:r>
            <a:r>
              <a:rPr lang="de-DE" dirty="0" smtClean="0"/>
              <a:t> EN 13849-1. </a:t>
            </a:r>
            <a:r>
              <a:rPr lang="de-DE" dirty="0" err="1" smtClean="0"/>
              <a:t>Before</a:t>
            </a:r>
            <a:r>
              <a:rPr lang="de-DE" dirty="0" smtClean="0"/>
              <a:t> </a:t>
            </a:r>
            <a:r>
              <a:rPr lang="de-DE" dirty="0" err="1" smtClean="0"/>
              <a:t>the</a:t>
            </a:r>
            <a:r>
              <a:rPr lang="de-DE" dirty="0" smtClean="0"/>
              <a:t> </a:t>
            </a:r>
            <a:r>
              <a:rPr lang="de-DE" dirty="0" err="1" smtClean="0"/>
              <a:t>safety</a:t>
            </a:r>
            <a:r>
              <a:rPr lang="de-DE" dirty="0" smtClean="0"/>
              <a:t> </a:t>
            </a:r>
            <a:r>
              <a:rPr lang="de-DE" dirty="0" err="1" smtClean="0"/>
              <a:t>guard</a:t>
            </a:r>
            <a:r>
              <a:rPr lang="de-DE" dirty="0" smtClean="0"/>
              <a:t> </a:t>
            </a:r>
            <a:r>
              <a:rPr lang="de-DE" dirty="0" err="1" smtClean="0"/>
              <a:t>is</a:t>
            </a:r>
            <a:r>
              <a:rPr lang="de-DE" dirty="0" smtClean="0"/>
              <a:t> </a:t>
            </a:r>
            <a:r>
              <a:rPr lang="de-DE" dirty="0" err="1" smtClean="0"/>
              <a:t>opened</a:t>
            </a:r>
            <a:r>
              <a:rPr lang="de-DE" dirty="0" smtClean="0"/>
              <a:t>, </a:t>
            </a:r>
            <a:r>
              <a:rPr lang="de-DE" dirty="0" err="1" smtClean="0"/>
              <a:t>the</a:t>
            </a:r>
            <a:r>
              <a:rPr lang="de-DE" dirty="0" smtClean="0"/>
              <a:t> </a:t>
            </a:r>
            <a:r>
              <a:rPr lang="de-DE" dirty="0" err="1" smtClean="0"/>
              <a:t>safety</a:t>
            </a:r>
            <a:r>
              <a:rPr lang="de-DE" dirty="0" smtClean="0"/>
              <a:t> </a:t>
            </a:r>
            <a:r>
              <a:rPr lang="de-DE" dirty="0" err="1" smtClean="0"/>
              <a:t>functions</a:t>
            </a:r>
            <a:r>
              <a:rPr lang="de-DE" dirty="0" smtClean="0"/>
              <a:t> </a:t>
            </a:r>
            <a:r>
              <a:rPr lang="de-DE" dirty="0" err="1" smtClean="0"/>
              <a:t>are</a:t>
            </a:r>
            <a:r>
              <a:rPr lang="de-DE" dirty="0" smtClean="0"/>
              <a:t> </a:t>
            </a:r>
            <a:r>
              <a:rPr lang="de-DE" dirty="0" err="1" smtClean="0"/>
              <a:t>activated</a:t>
            </a:r>
            <a:r>
              <a:rPr lang="de-DE" dirty="0" smtClean="0"/>
              <a:t> </a:t>
            </a:r>
            <a:r>
              <a:rPr lang="de-DE" dirty="0" err="1" smtClean="0"/>
              <a:t>by</a:t>
            </a:r>
            <a:r>
              <a:rPr lang="de-DE" dirty="0" smtClean="0"/>
              <a:t> </a:t>
            </a:r>
            <a:r>
              <a:rPr lang="de-DE" dirty="0" err="1" smtClean="0"/>
              <a:t>switching</a:t>
            </a:r>
            <a:r>
              <a:rPr lang="de-DE" dirty="0" smtClean="0"/>
              <a:t> </a:t>
            </a:r>
            <a:r>
              <a:rPr lang="de-DE" dirty="0" err="1" smtClean="0"/>
              <a:t>of</a:t>
            </a:r>
            <a:r>
              <a:rPr lang="de-DE" dirty="0" smtClean="0"/>
              <a:t> </a:t>
            </a:r>
            <a:r>
              <a:rPr lang="de-DE" dirty="0" err="1" smtClean="0"/>
              <a:t>the</a:t>
            </a:r>
            <a:r>
              <a:rPr lang="de-DE" dirty="0" smtClean="0"/>
              <a:t> </a:t>
            </a:r>
            <a:r>
              <a:rPr lang="de-DE" dirty="0" err="1" smtClean="0"/>
              <a:t>operating</a:t>
            </a:r>
            <a:r>
              <a:rPr lang="de-DE" dirty="0" smtClean="0"/>
              <a:t> </a:t>
            </a:r>
            <a:r>
              <a:rPr lang="de-DE" dirty="0" err="1" smtClean="0"/>
              <a:t>mode</a:t>
            </a:r>
            <a:r>
              <a:rPr lang="de-DE" dirty="0" smtClean="0"/>
              <a:t> </a:t>
            </a:r>
            <a:r>
              <a:rPr lang="de-DE" dirty="0" err="1" smtClean="0"/>
              <a:t>selector</a:t>
            </a:r>
            <a:r>
              <a:rPr lang="de-DE" dirty="0" smtClean="0"/>
              <a:t> </a:t>
            </a:r>
            <a:r>
              <a:rPr lang="de-DE" dirty="0" err="1" smtClean="0"/>
              <a:t>switch</a:t>
            </a:r>
            <a:r>
              <a:rPr lang="de-DE" dirty="0" smtClean="0"/>
              <a:t> </a:t>
            </a:r>
            <a:r>
              <a:rPr lang="de-DE" dirty="0" err="1" smtClean="0"/>
              <a:t>to</a:t>
            </a:r>
            <a:r>
              <a:rPr lang="de-DE" dirty="0" smtClean="0"/>
              <a:t> </a:t>
            </a:r>
            <a:r>
              <a:rPr lang="de-DE" dirty="0" err="1" smtClean="0"/>
              <a:t>the</a:t>
            </a:r>
            <a:r>
              <a:rPr lang="de-DE" dirty="0" smtClean="0"/>
              <a:t> </a:t>
            </a:r>
            <a:r>
              <a:rPr lang="de-DE" dirty="0" err="1" smtClean="0"/>
              <a:t>setup</a:t>
            </a:r>
            <a:r>
              <a:rPr lang="de-DE" dirty="0" smtClean="0"/>
              <a:t> </a:t>
            </a:r>
            <a:r>
              <a:rPr lang="de-DE" dirty="0" err="1" smtClean="0"/>
              <a:t>position</a:t>
            </a:r>
            <a:r>
              <a:rPr lang="de-DE" dirty="0" smtClean="0"/>
              <a:t>; </a:t>
            </a:r>
            <a:r>
              <a:rPr lang="de-DE" dirty="0" err="1" smtClean="0"/>
              <a:t>this</a:t>
            </a:r>
            <a:r>
              <a:rPr lang="de-DE" dirty="0" smtClean="0"/>
              <a:t> also </a:t>
            </a:r>
            <a:r>
              <a:rPr lang="de-DE" dirty="0" err="1" smtClean="0"/>
              <a:t>deactivates</a:t>
            </a:r>
            <a:r>
              <a:rPr lang="de-DE" dirty="0" smtClean="0"/>
              <a:t> </a:t>
            </a:r>
            <a:r>
              <a:rPr lang="de-DE" dirty="0" err="1" smtClean="0"/>
              <a:t>monitoring</a:t>
            </a:r>
            <a:r>
              <a:rPr lang="de-DE" dirty="0" smtClean="0"/>
              <a:t> </a:t>
            </a:r>
            <a:r>
              <a:rPr lang="de-DE" dirty="0" err="1" smtClean="0"/>
              <a:t>of</a:t>
            </a:r>
            <a:r>
              <a:rPr lang="de-DE" dirty="0" smtClean="0"/>
              <a:t> </a:t>
            </a:r>
            <a:r>
              <a:rPr lang="de-DE" dirty="0" err="1" smtClean="0"/>
              <a:t>the</a:t>
            </a:r>
            <a:r>
              <a:rPr lang="de-DE" dirty="0" smtClean="0"/>
              <a:t> </a:t>
            </a:r>
            <a:r>
              <a:rPr lang="de-DE" dirty="0" err="1" smtClean="0"/>
              <a:t>safety</a:t>
            </a:r>
            <a:r>
              <a:rPr lang="de-DE" dirty="0" smtClean="0"/>
              <a:t> </a:t>
            </a:r>
            <a:r>
              <a:rPr lang="de-DE" dirty="0" err="1" smtClean="0"/>
              <a:t>guard</a:t>
            </a:r>
            <a:r>
              <a:rPr lang="de-DE" dirty="0" smtClean="0"/>
              <a:t> </a:t>
            </a:r>
            <a:r>
              <a:rPr lang="de-DE" dirty="0" err="1" smtClean="0"/>
              <a:t>position</a:t>
            </a:r>
            <a:r>
              <a:rPr lang="de-DE" dirty="0" smtClean="0"/>
              <a:t>. The </a:t>
            </a:r>
            <a:r>
              <a:rPr lang="de-DE" dirty="0" err="1" smtClean="0"/>
              <a:t>measures</a:t>
            </a:r>
            <a:r>
              <a:rPr lang="de-DE" dirty="0" smtClean="0"/>
              <a:t> </a:t>
            </a:r>
            <a:r>
              <a:rPr lang="de-DE" dirty="0" err="1" smtClean="0"/>
              <a:t>described</a:t>
            </a:r>
            <a:r>
              <a:rPr lang="de-DE" dirty="0" smtClean="0"/>
              <a:t> </a:t>
            </a:r>
            <a:r>
              <a:rPr lang="de-DE" dirty="0" err="1" smtClean="0"/>
              <a:t>here</a:t>
            </a:r>
            <a:r>
              <a:rPr lang="de-DE" dirty="0" smtClean="0"/>
              <a:t> </a:t>
            </a:r>
            <a:r>
              <a:rPr lang="de-DE" dirty="0" err="1" smtClean="0"/>
              <a:t>prevent</a:t>
            </a:r>
            <a:r>
              <a:rPr lang="de-DE" dirty="0" smtClean="0"/>
              <a:t> </a:t>
            </a:r>
            <a:r>
              <a:rPr lang="de-DE" dirty="0" err="1" smtClean="0"/>
              <a:t>unanticipated</a:t>
            </a:r>
            <a:r>
              <a:rPr lang="de-DE" dirty="0" smtClean="0"/>
              <a:t> </a:t>
            </a:r>
            <a:r>
              <a:rPr lang="de-DE" dirty="0" err="1" smtClean="0"/>
              <a:t>start-up</a:t>
            </a:r>
            <a:r>
              <a:rPr lang="de-DE" dirty="0" smtClean="0"/>
              <a:t> </a:t>
            </a:r>
            <a:r>
              <a:rPr lang="de-DE" dirty="0" err="1" smtClean="0"/>
              <a:t>with</a:t>
            </a:r>
            <a:r>
              <a:rPr lang="de-DE" dirty="0" smtClean="0"/>
              <a:t> </a:t>
            </a:r>
            <a:r>
              <a:rPr lang="de-DE" dirty="0" err="1" smtClean="0"/>
              <a:t>adequate</a:t>
            </a:r>
            <a:r>
              <a:rPr lang="de-DE" dirty="0" smtClean="0"/>
              <a:t> </a:t>
            </a:r>
            <a:r>
              <a:rPr lang="de-DE" dirty="0" err="1" smtClean="0"/>
              <a:t>safety</a:t>
            </a:r>
            <a:r>
              <a:rPr lang="de-DE" dirty="0" smtClean="0"/>
              <a:t>. Users </a:t>
            </a:r>
            <a:r>
              <a:rPr lang="de-DE" dirty="0" err="1" smtClean="0"/>
              <a:t>are</a:t>
            </a:r>
            <a:r>
              <a:rPr lang="de-DE" dirty="0" smtClean="0"/>
              <a:t> not </a:t>
            </a:r>
            <a:r>
              <a:rPr lang="de-DE" dirty="0" err="1" smtClean="0"/>
              <a:t>obstructed</a:t>
            </a:r>
            <a:r>
              <a:rPr lang="de-DE" dirty="0" smtClean="0"/>
              <a:t> in </a:t>
            </a:r>
            <a:r>
              <a:rPr lang="de-DE" dirty="0" err="1" smtClean="0"/>
              <a:t>their</a:t>
            </a:r>
            <a:r>
              <a:rPr lang="de-DE" dirty="0" smtClean="0"/>
              <a:t> </a:t>
            </a:r>
            <a:r>
              <a:rPr lang="de-DE" dirty="0" err="1" smtClean="0"/>
              <a:t>work</a:t>
            </a:r>
            <a:r>
              <a:rPr lang="de-DE" dirty="0" smtClean="0"/>
              <a:t>, </a:t>
            </a:r>
            <a:r>
              <a:rPr lang="de-DE" dirty="0" err="1" smtClean="0"/>
              <a:t>and</a:t>
            </a:r>
            <a:r>
              <a:rPr lang="de-DE" dirty="0" smtClean="0"/>
              <a:t> </a:t>
            </a:r>
            <a:r>
              <a:rPr lang="de-DE" dirty="0" err="1" smtClean="0"/>
              <a:t>no</a:t>
            </a:r>
            <a:r>
              <a:rPr lang="de-DE" dirty="0" smtClean="0"/>
              <a:t> </a:t>
            </a:r>
            <a:r>
              <a:rPr lang="de-DE" dirty="0" err="1" smtClean="0"/>
              <a:t>incentive</a:t>
            </a:r>
            <a:r>
              <a:rPr lang="de-DE" dirty="0" smtClean="0"/>
              <a:t> </a:t>
            </a:r>
            <a:r>
              <a:rPr lang="de-DE" dirty="0" err="1" smtClean="0"/>
              <a:t>exists</a:t>
            </a:r>
            <a:r>
              <a:rPr lang="de-DE" dirty="0" smtClean="0"/>
              <a:t> </a:t>
            </a:r>
            <a:r>
              <a:rPr lang="de-DE" dirty="0" err="1" smtClean="0"/>
              <a:t>for</a:t>
            </a:r>
            <a:r>
              <a:rPr lang="de-DE" dirty="0" smtClean="0"/>
              <a:t> </a:t>
            </a:r>
            <a:r>
              <a:rPr lang="de-DE" dirty="0" err="1" smtClean="0"/>
              <a:t>the</a:t>
            </a:r>
            <a:r>
              <a:rPr lang="de-DE" dirty="0" smtClean="0"/>
              <a:t> </a:t>
            </a:r>
            <a:r>
              <a:rPr lang="de-DE" dirty="0" err="1" smtClean="0"/>
              <a:t>defeating</a:t>
            </a:r>
            <a:r>
              <a:rPr lang="de-DE" dirty="0" smtClean="0"/>
              <a:t> </a:t>
            </a:r>
            <a:r>
              <a:rPr lang="de-DE" dirty="0" err="1" smtClean="0"/>
              <a:t>of</a:t>
            </a:r>
            <a:r>
              <a:rPr lang="de-DE" dirty="0" smtClean="0"/>
              <a:t> </a:t>
            </a:r>
            <a:r>
              <a:rPr lang="de-DE" dirty="0" err="1" smtClean="0"/>
              <a:t>protective</a:t>
            </a:r>
            <a:r>
              <a:rPr lang="de-DE" dirty="0" smtClean="0"/>
              <a:t> </a:t>
            </a:r>
            <a:r>
              <a:rPr lang="de-DE" dirty="0" err="1" smtClean="0"/>
              <a:t>equipment</a:t>
            </a:r>
            <a:r>
              <a:rPr lang="de-DE" dirty="0" smtClean="0"/>
              <a:t>.</a:t>
            </a:r>
          </a:p>
          <a:p>
            <a:endParaRPr lang="de-DE" dirty="0" smtClean="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17</a:t>
            </a:fld>
            <a:endParaRPr lang="de-DE" dirty="0"/>
          </a:p>
        </p:txBody>
      </p:sp>
    </p:spTree>
    <p:extLst>
      <p:ext uri="{BB962C8B-B14F-4D97-AF65-F5344CB8AC3E}">
        <p14:creationId xmlns:p14="http://schemas.microsoft.com/office/powerpoint/2010/main" val="2894404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smtClean="0"/>
              <a:t>Problem:</a:t>
            </a:r>
          </a:p>
          <a:p>
            <a:endParaRPr lang="de-DE" dirty="0" smtClean="0"/>
          </a:p>
          <a:p>
            <a:r>
              <a:rPr lang="de-DE" dirty="0" smtClean="0"/>
              <a:t>When protective equipment must be </a:t>
            </a:r>
            <a:r>
              <a:rPr lang="de-DE" dirty="0" err="1" smtClean="0"/>
              <a:t>handled</a:t>
            </a:r>
            <a:r>
              <a:rPr lang="de-DE" dirty="0" smtClean="0"/>
              <a:t> </a:t>
            </a:r>
            <a:r>
              <a:rPr lang="de-DE" dirty="0" err="1" smtClean="0"/>
              <a:t>manually</a:t>
            </a:r>
            <a:r>
              <a:rPr lang="de-DE" dirty="0" smtClean="0"/>
              <a:t> </a:t>
            </a:r>
            <a:r>
              <a:rPr lang="de-DE" dirty="0" err="1" smtClean="0"/>
              <a:t>by</a:t>
            </a:r>
            <a:r>
              <a:rPr lang="de-DE" dirty="0" smtClean="0"/>
              <a:t> users because it must be fitted, exchanged or placed in the safe position before a machine or installation is used, its acceptance by users depends very much upon the convenience of its use. This acceptance drops with a rising number operations and the time they entail.</a:t>
            </a:r>
          </a:p>
          <a:p>
            <a:r>
              <a:rPr lang="de-DE" dirty="0" smtClean="0"/>
              <a:t> </a:t>
            </a:r>
          </a:p>
          <a:p>
            <a:r>
              <a:rPr lang="de-DE" u="sng" dirty="0"/>
              <a:t>Example</a:t>
            </a:r>
            <a:r>
              <a:rPr lang="de-DE" dirty="0"/>
              <a:t>: fork-lift truck</a:t>
            </a:r>
          </a:p>
          <a:p>
            <a:r>
              <a:rPr lang="de-DE" dirty="0"/>
              <a:t> </a:t>
            </a:r>
          </a:p>
          <a:p>
            <a:r>
              <a:rPr lang="de-DE" dirty="0" smtClean="0"/>
              <a:t>The fitting of driver restraint systems to fork-lift trucks has been mandatory for some time. Seat belts, being the cheapest solution, are also that most often used.</a:t>
            </a:r>
            <a:r>
              <a:rPr lang="de-DE" baseline="0" dirty="0" smtClean="0"/>
              <a:t> Acceptance among drivers is however low, particularly when they must enter and leave the truck frequently.</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18</a:t>
            </a:fld>
            <a:endParaRPr lang="de-DE" dirty="0"/>
          </a:p>
        </p:txBody>
      </p:sp>
    </p:spTree>
    <p:extLst>
      <p:ext uri="{BB962C8B-B14F-4D97-AF65-F5344CB8AC3E}">
        <p14:creationId xmlns:p14="http://schemas.microsoft.com/office/powerpoint/2010/main" val="3788195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err="1"/>
              <a:t>Measure</a:t>
            </a:r>
            <a:r>
              <a:rPr lang="de-DE" dirty="0"/>
              <a:t>:</a:t>
            </a:r>
          </a:p>
          <a:p>
            <a:r>
              <a:rPr lang="de-DE" dirty="0"/>
              <a:t> </a:t>
            </a:r>
          </a:p>
          <a:p>
            <a:r>
              <a:rPr lang="de-DE" dirty="0" err="1"/>
              <a:t>Protective</a:t>
            </a:r>
            <a:r>
              <a:rPr lang="de-DE" dirty="0"/>
              <a:t> </a:t>
            </a:r>
            <a:r>
              <a:rPr lang="de-DE" dirty="0" err="1"/>
              <a:t>equipment</a:t>
            </a:r>
            <a:r>
              <a:rPr lang="de-DE" dirty="0"/>
              <a:t> must </a:t>
            </a:r>
            <a:r>
              <a:rPr lang="de-DE" dirty="0" err="1"/>
              <a:t>be</a:t>
            </a:r>
            <a:r>
              <a:rPr lang="de-DE" dirty="0"/>
              <a:t> easy </a:t>
            </a:r>
            <a:r>
              <a:rPr lang="de-DE" dirty="0" err="1"/>
              <a:t>to</a:t>
            </a:r>
            <a:r>
              <a:rPr lang="de-DE" dirty="0"/>
              <a:t> </a:t>
            </a:r>
            <a:r>
              <a:rPr lang="de-DE" dirty="0" err="1"/>
              <a:t>operate</a:t>
            </a:r>
            <a:r>
              <a:rPr lang="de-DE" dirty="0"/>
              <a:t>. </a:t>
            </a:r>
            <a:r>
              <a:rPr lang="de-DE" dirty="0" err="1"/>
              <a:t>Automatic</a:t>
            </a:r>
            <a:r>
              <a:rPr lang="de-DE" dirty="0"/>
              <a:t> </a:t>
            </a:r>
            <a:r>
              <a:rPr lang="de-DE" dirty="0" err="1"/>
              <a:t>or</a:t>
            </a:r>
            <a:r>
              <a:rPr lang="de-DE" dirty="0"/>
              <a:t> at least semi-</a:t>
            </a:r>
            <a:r>
              <a:rPr lang="de-DE" dirty="0" err="1"/>
              <a:t>automatic</a:t>
            </a:r>
            <a:r>
              <a:rPr lang="de-DE" dirty="0"/>
              <a:t> </a:t>
            </a:r>
            <a:r>
              <a:rPr lang="de-DE" dirty="0" err="1"/>
              <a:t>closing</a:t>
            </a:r>
            <a:r>
              <a:rPr lang="de-DE" dirty="0"/>
              <a:t> </a:t>
            </a:r>
            <a:r>
              <a:rPr lang="de-DE" dirty="0" err="1"/>
              <a:t>of</a:t>
            </a:r>
            <a:r>
              <a:rPr lang="de-DE" dirty="0"/>
              <a:t> </a:t>
            </a:r>
            <a:r>
              <a:rPr lang="de-DE" dirty="0" err="1"/>
              <a:t>protective</a:t>
            </a:r>
            <a:r>
              <a:rPr lang="de-DE" dirty="0"/>
              <a:t> </a:t>
            </a:r>
            <a:r>
              <a:rPr lang="de-DE" dirty="0" err="1"/>
              <a:t>equipment</a:t>
            </a:r>
            <a:r>
              <a:rPr lang="de-DE" dirty="0"/>
              <a:t> </a:t>
            </a:r>
            <a:r>
              <a:rPr lang="de-DE" dirty="0" err="1"/>
              <a:t>eliminates</a:t>
            </a:r>
            <a:r>
              <a:rPr lang="de-DE" dirty="0"/>
              <a:t> an </a:t>
            </a:r>
            <a:r>
              <a:rPr lang="de-DE" dirty="0" err="1"/>
              <a:t>incentive</a:t>
            </a:r>
            <a:r>
              <a:rPr lang="de-DE" dirty="0"/>
              <a:t> </a:t>
            </a:r>
            <a:r>
              <a:rPr lang="de-DE" dirty="0" err="1"/>
              <a:t>for</a:t>
            </a:r>
            <a:r>
              <a:rPr lang="de-DE" dirty="0"/>
              <a:t> </a:t>
            </a:r>
            <a:r>
              <a:rPr lang="de-DE" dirty="0" err="1"/>
              <a:t>it</a:t>
            </a:r>
            <a:r>
              <a:rPr lang="de-DE" dirty="0"/>
              <a:t> </a:t>
            </a:r>
            <a:r>
              <a:rPr lang="de-DE" dirty="0" err="1"/>
              <a:t>to</a:t>
            </a:r>
            <a:r>
              <a:rPr lang="de-DE" dirty="0"/>
              <a:t> </a:t>
            </a:r>
            <a:r>
              <a:rPr lang="de-DE" dirty="0" err="1"/>
              <a:t>be</a:t>
            </a:r>
            <a:r>
              <a:rPr lang="de-DE" dirty="0"/>
              <a:t> </a:t>
            </a:r>
            <a:r>
              <a:rPr lang="de-DE" dirty="0" err="1"/>
              <a:t>defeated</a:t>
            </a:r>
            <a:r>
              <a:rPr lang="de-DE" dirty="0"/>
              <a:t>, </a:t>
            </a:r>
            <a:r>
              <a:rPr lang="de-DE" dirty="0" err="1"/>
              <a:t>and</a:t>
            </a:r>
            <a:r>
              <a:rPr lang="de-DE" dirty="0"/>
              <a:t> </a:t>
            </a:r>
            <a:r>
              <a:rPr lang="de-DE" dirty="0" err="1"/>
              <a:t>should</a:t>
            </a:r>
            <a:r>
              <a:rPr lang="de-DE" dirty="0"/>
              <a:t> </a:t>
            </a:r>
            <a:r>
              <a:rPr lang="de-DE" dirty="0" err="1"/>
              <a:t>be</a:t>
            </a:r>
            <a:r>
              <a:rPr lang="de-DE" dirty="0"/>
              <a:t> </a:t>
            </a:r>
            <a:r>
              <a:rPr lang="de-DE" dirty="0" err="1"/>
              <a:t>given</a:t>
            </a:r>
            <a:r>
              <a:rPr lang="de-DE" dirty="0"/>
              <a:t> </a:t>
            </a:r>
            <a:r>
              <a:rPr lang="de-DE" dirty="0" err="1"/>
              <a:t>preference</a:t>
            </a:r>
            <a:r>
              <a:rPr lang="de-DE" dirty="0"/>
              <a:t> </a:t>
            </a:r>
            <a:r>
              <a:rPr lang="de-DE" dirty="0" err="1"/>
              <a:t>over</a:t>
            </a:r>
            <a:r>
              <a:rPr lang="de-DE" dirty="0"/>
              <a:t> </a:t>
            </a:r>
            <a:r>
              <a:rPr lang="de-DE" dirty="0" err="1"/>
              <a:t>manual</a:t>
            </a:r>
            <a:r>
              <a:rPr lang="de-DE" dirty="0"/>
              <a:t> </a:t>
            </a:r>
            <a:r>
              <a:rPr lang="de-DE" dirty="0" err="1"/>
              <a:t>operation</a:t>
            </a:r>
            <a:r>
              <a:rPr lang="de-DE" dirty="0"/>
              <a:t>. </a:t>
            </a:r>
            <a:r>
              <a:rPr lang="de-DE" dirty="0" err="1"/>
              <a:t>Mounting</a:t>
            </a:r>
            <a:r>
              <a:rPr lang="de-DE" dirty="0"/>
              <a:t> </a:t>
            </a:r>
            <a:r>
              <a:rPr lang="de-DE" dirty="0" err="1"/>
              <a:t>elements</a:t>
            </a:r>
            <a:r>
              <a:rPr lang="de-DE" dirty="0"/>
              <a:t> </a:t>
            </a:r>
            <a:r>
              <a:rPr lang="de-DE" dirty="0" err="1"/>
              <a:t>for</a:t>
            </a:r>
            <a:r>
              <a:rPr lang="de-DE" dirty="0"/>
              <a:t> </a:t>
            </a:r>
            <a:r>
              <a:rPr lang="de-DE" dirty="0" err="1"/>
              <a:t>guards</a:t>
            </a:r>
            <a:r>
              <a:rPr lang="de-DE" dirty="0"/>
              <a:t>, such </a:t>
            </a:r>
            <a:r>
              <a:rPr lang="de-DE" dirty="0" err="1"/>
              <a:t>as</a:t>
            </a:r>
            <a:r>
              <a:rPr lang="de-DE" dirty="0"/>
              <a:t> </a:t>
            </a:r>
            <a:r>
              <a:rPr lang="de-DE" dirty="0" err="1"/>
              <a:t>screws</a:t>
            </a:r>
            <a:r>
              <a:rPr lang="de-DE" dirty="0"/>
              <a:t>, </a:t>
            </a:r>
            <a:r>
              <a:rPr lang="de-DE" dirty="0" err="1"/>
              <a:t>that</a:t>
            </a:r>
            <a:r>
              <a:rPr lang="de-DE" dirty="0"/>
              <a:t> </a:t>
            </a:r>
            <a:r>
              <a:rPr lang="de-DE" dirty="0" err="1"/>
              <a:t>are</a:t>
            </a:r>
            <a:r>
              <a:rPr lang="de-DE" dirty="0"/>
              <a:t> </a:t>
            </a:r>
            <a:r>
              <a:rPr lang="de-DE" dirty="0" err="1"/>
              <a:t>required</a:t>
            </a:r>
            <a:r>
              <a:rPr lang="de-DE" dirty="0"/>
              <a:t> </a:t>
            </a:r>
            <a:r>
              <a:rPr lang="de-DE" dirty="0" err="1"/>
              <a:t>to</a:t>
            </a:r>
            <a:r>
              <a:rPr lang="de-DE" dirty="0"/>
              <a:t> </a:t>
            </a:r>
            <a:r>
              <a:rPr lang="de-DE" dirty="0" err="1"/>
              <a:t>keep</a:t>
            </a:r>
            <a:r>
              <a:rPr lang="de-DE" dirty="0"/>
              <a:t> </a:t>
            </a:r>
            <a:r>
              <a:rPr lang="de-DE" dirty="0" err="1"/>
              <a:t>the</a:t>
            </a:r>
            <a:r>
              <a:rPr lang="de-DE" dirty="0"/>
              <a:t> </a:t>
            </a:r>
            <a:r>
              <a:rPr lang="de-DE" dirty="0" err="1"/>
              <a:t>guard</a:t>
            </a:r>
            <a:r>
              <a:rPr lang="de-DE" dirty="0"/>
              <a:t> </a:t>
            </a:r>
            <a:r>
              <a:rPr lang="de-DE" dirty="0" err="1"/>
              <a:t>securely</a:t>
            </a:r>
            <a:r>
              <a:rPr lang="de-DE" dirty="0"/>
              <a:t> in </a:t>
            </a:r>
            <a:r>
              <a:rPr lang="de-DE" dirty="0" err="1"/>
              <a:t>position</a:t>
            </a:r>
            <a:r>
              <a:rPr lang="de-DE" dirty="0"/>
              <a:t> must </a:t>
            </a:r>
            <a:r>
              <a:rPr lang="de-DE" dirty="0" err="1"/>
              <a:t>permit</a:t>
            </a:r>
            <a:r>
              <a:rPr lang="de-DE" dirty="0"/>
              <a:t> quick </a:t>
            </a:r>
            <a:r>
              <a:rPr lang="de-DE" dirty="0" err="1"/>
              <a:t>and</a:t>
            </a:r>
            <a:r>
              <a:rPr lang="de-DE" dirty="0"/>
              <a:t> </a:t>
            </a:r>
            <a:r>
              <a:rPr lang="de-DE" dirty="0" err="1"/>
              <a:t>reliable</a:t>
            </a:r>
            <a:r>
              <a:rPr lang="de-DE" dirty="0"/>
              <a:t> </a:t>
            </a:r>
            <a:r>
              <a:rPr lang="de-DE" dirty="0" err="1"/>
              <a:t>release</a:t>
            </a:r>
            <a:r>
              <a:rPr lang="de-DE" dirty="0"/>
              <a:t> </a:t>
            </a:r>
            <a:r>
              <a:rPr lang="de-DE" dirty="0" err="1"/>
              <a:t>and</a:t>
            </a:r>
            <a:r>
              <a:rPr lang="de-DE" dirty="0"/>
              <a:t> </a:t>
            </a:r>
            <a:r>
              <a:rPr lang="de-DE" dirty="0" err="1"/>
              <a:t>refitting</a:t>
            </a:r>
            <a:r>
              <a:rPr lang="de-DE" dirty="0"/>
              <a:t> (</a:t>
            </a:r>
            <a:r>
              <a:rPr lang="de-DE" dirty="0" err="1"/>
              <a:t>no</a:t>
            </a:r>
            <a:r>
              <a:rPr lang="de-DE" dirty="0"/>
              <a:t> </a:t>
            </a:r>
            <a:r>
              <a:rPr lang="de-DE" dirty="0" err="1"/>
              <a:t>fine</a:t>
            </a:r>
            <a:r>
              <a:rPr lang="de-DE" dirty="0"/>
              <a:t> </a:t>
            </a:r>
            <a:r>
              <a:rPr lang="de-DE" dirty="0" err="1"/>
              <a:t>threads</a:t>
            </a:r>
            <a:r>
              <a:rPr lang="de-DE" dirty="0"/>
              <a:t>; </a:t>
            </a:r>
            <a:r>
              <a:rPr lang="de-DE" dirty="0" err="1"/>
              <a:t>no</a:t>
            </a:r>
            <a:r>
              <a:rPr lang="de-DE" dirty="0"/>
              <a:t> </a:t>
            </a:r>
            <a:r>
              <a:rPr lang="de-DE" dirty="0" err="1"/>
              <a:t>longer</a:t>
            </a:r>
            <a:r>
              <a:rPr lang="de-DE" dirty="0"/>
              <a:t> </a:t>
            </a:r>
            <a:r>
              <a:rPr lang="de-DE" dirty="0" err="1"/>
              <a:t>than</a:t>
            </a:r>
            <a:r>
              <a:rPr lang="de-DE" dirty="0"/>
              <a:t> </a:t>
            </a:r>
            <a:r>
              <a:rPr lang="de-DE" dirty="0" err="1"/>
              <a:t>necessary</a:t>
            </a:r>
            <a:r>
              <a:rPr lang="de-DE" dirty="0"/>
              <a:t>; </a:t>
            </a:r>
            <a:r>
              <a:rPr lang="de-DE" dirty="0" err="1"/>
              <a:t>if</a:t>
            </a:r>
            <a:r>
              <a:rPr lang="de-DE" dirty="0"/>
              <a:t> </a:t>
            </a:r>
            <a:r>
              <a:rPr lang="de-DE" dirty="0" err="1"/>
              <a:t>possible</a:t>
            </a:r>
            <a:r>
              <a:rPr lang="de-DE" dirty="0"/>
              <a:t>, </a:t>
            </a:r>
            <a:r>
              <a:rPr lang="de-DE" dirty="0" err="1"/>
              <a:t>latch</a:t>
            </a:r>
            <a:r>
              <a:rPr lang="de-DE" dirty="0"/>
              <a:t> </a:t>
            </a:r>
            <a:r>
              <a:rPr lang="de-DE" dirty="0" err="1"/>
              <a:t>closure</a:t>
            </a:r>
            <a:r>
              <a:rPr lang="de-DE" dirty="0"/>
              <a:t> </a:t>
            </a:r>
            <a:r>
              <a:rPr lang="de-DE" dirty="0" err="1"/>
              <a:t>should</a:t>
            </a:r>
            <a:r>
              <a:rPr lang="de-DE" dirty="0"/>
              <a:t> </a:t>
            </a:r>
            <a:r>
              <a:rPr lang="de-DE" dirty="0" err="1"/>
              <a:t>be</a:t>
            </a:r>
            <a:r>
              <a:rPr lang="de-DE" dirty="0"/>
              <a:t> </a:t>
            </a:r>
            <a:r>
              <a:rPr lang="de-DE" dirty="0" err="1"/>
              <a:t>used</a:t>
            </a:r>
            <a:r>
              <a:rPr lang="de-DE" dirty="0"/>
              <a:t>). </a:t>
            </a:r>
            <a:r>
              <a:rPr lang="de-DE" dirty="0" err="1"/>
              <a:t>Interlocks</a:t>
            </a:r>
            <a:r>
              <a:rPr lang="de-DE" dirty="0"/>
              <a:t> </a:t>
            </a:r>
            <a:r>
              <a:rPr lang="de-DE" dirty="0" err="1"/>
              <a:t>of</a:t>
            </a:r>
            <a:r>
              <a:rPr lang="de-DE" dirty="0"/>
              <a:t> </a:t>
            </a:r>
            <a:r>
              <a:rPr lang="de-DE" dirty="0" err="1"/>
              <a:t>movable</a:t>
            </a:r>
            <a:r>
              <a:rPr lang="de-DE" dirty="0"/>
              <a:t> </a:t>
            </a:r>
            <a:r>
              <a:rPr lang="de-DE" dirty="0" err="1"/>
              <a:t>guards</a:t>
            </a:r>
            <a:r>
              <a:rPr lang="de-DE" dirty="0"/>
              <a:t> </a:t>
            </a:r>
            <a:r>
              <a:rPr lang="de-DE" dirty="0" err="1"/>
              <a:t>with</a:t>
            </a:r>
            <a:r>
              <a:rPr lang="de-DE" dirty="0"/>
              <a:t> </a:t>
            </a:r>
            <a:r>
              <a:rPr lang="de-DE" dirty="0" err="1"/>
              <a:t>electromechanical</a:t>
            </a:r>
            <a:r>
              <a:rPr lang="de-DE" dirty="0"/>
              <a:t> </a:t>
            </a:r>
            <a:r>
              <a:rPr lang="de-DE" dirty="0" err="1"/>
              <a:t>guard</a:t>
            </a:r>
            <a:r>
              <a:rPr lang="de-DE" dirty="0"/>
              <a:t> </a:t>
            </a:r>
            <a:r>
              <a:rPr lang="de-DE" dirty="0" err="1"/>
              <a:t>locking</a:t>
            </a:r>
            <a:r>
              <a:rPr lang="de-DE" dirty="0"/>
              <a:t> </a:t>
            </a:r>
            <a:r>
              <a:rPr lang="de-DE" dirty="0" err="1"/>
              <a:t>should</a:t>
            </a:r>
            <a:r>
              <a:rPr lang="de-DE" dirty="0"/>
              <a:t> </a:t>
            </a:r>
            <a:r>
              <a:rPr lang="de-DE" dirty="0" err="1"/>
              <a:t>be</a:t>
            </a:r>
            <a:r>
              <a:rPr lang="de-DE" dirty="0"/>
              <a:t> </a:t>
            </a:r>
            <a:r>
              <a:rPr lang="de-DE" dirty="0" err="1"/>
              <a:t>given</a:t>
            </a:r>
            <a:r>
              <a:rPr lang="de-DE" dirty="0"/>
              <a:t> </a:t>
            </a:r>
            <a:r>
              <a:rPr lang="de-DE" dirty="0" err="1"/>
              <a:t>preference</a:t>
            </a:r>
            <a:r>
              <a:rPr lang="de-DE" dirty="0"/>
              <a:t> </a:t>
            </a:r>
            <a:r>
              <a:rPr lang="de-DE" dirty="0" err="1"/>
              <a:t>over</a:t>
            </a:r>
            <a:r>
              <a:rPr lang="de-DE" dirty="0"/>
              <a:t> </a:t>
            </a:r>
            <a:r>
              <a:rPr lang="de-DE" dirty="0" err="1"/>
              <a:t>manually</a:t>
            </a:r>
            <a:r>
              <a:rPr lang="de-DE" dirty="0"/>
              <a:t> </a:t>
            </a:r>
            <a:r>
              <a:rPr lang="de-DE" dirty="0" err="1"/>
              <a:t>operated</a:t>
            </a:r>
            <a:r>
              <a:rPr lang="de-DE" dirty="0"/>
              <a:t> </a:t>
            </a:r>
            <a:r>
              <a:rPr lang="de-DE" dirty="0" err="1"/>
              <a:t>interlocks</a:t>
            </a:r>
            <a:r>
              <a:rPr lang="de-DE" dirty="0"/>
              <a:t>, </a:t>
            </a:r>
            <a:r>
              <a:rPr lang="de-DE" dirty="0" err="1"/>
              <a:t>since</a:t>
            </a:r>
            <a:r>
              <a:rPr lang="de-DE" dirty="0"/>
              <a:t> </a:t>
            </a:r>
            <a:r>
              <a:rPr lang="de-DE" dirty="0" err="1"/>
              <a:t>the</a:t>
            </a:r>
            <a:r>
              <a:rPr lang="de-DE" dirty="0"/>
              <a:t> </a:t>
            </a:r>
            <a:r>
              <a:rPr lang="de-DE" dirty="0" err="1"/>
              <a:t>latter</a:t>
            </a:r>
            <a:r>
              <a:rPr lang="de-DE" dirty="0"/>
              <a:t> </a:t>
            </a:r>
            <a:r>
              <a:rPr lang="de-DE" dirty="0" err="1"/>
              <a:t>require</a:t>
            </a:r>
            <a:r>
              <a:rPr lang="de-DE" dirty="0"/>
              <a:t> </a:t>
            </a:r>
            <a:r>
              <a:rPr lang="de-DE" dirty="0" err="1"/>
              <a:t>the</a:t>
            </a:r>
            <a:r>
              <a:rPr lang="de-DE" dirty="0"/>
              <a:t> </a:t>
            </a:r>
            <a:r>
              <a:rPr lang="de-DE" dirty="0" err="1"/>
              <a:t>user</a:t>
            </a:r>
            <a:r>
              <a:rPr lang="de-DE" dirty="0"/>
              <a:t> </a:t>
            </a:r>
            <a:r>
              <a:rPr lang="de-DE" dirty="0" err="1"/>
              <a:t>to</a:t>
            </a:r>
            <a:r>
              <a:rPr lang="de-DE" dirty="0"/>
              <a:t> </a:t>
            </a:r>
            <a:r>
              <a:rPr lang="de-DE" dirty="0" err="1"/>
              <a:t>wait</a:t>
            </a:r>
            <a:r>
              <a:rPr lang="de-DE" dirty="0"/>
              <a:t> </a:t>
            </a:r>
            <a:r>
              <a:rPr lang="de-DE" dirty="0" err="1"/>
              <a:t>until</a:t>
            </a:r>
            <a:r>
              <a:rPr lang="de-DE" dirty="0"/>
              <a:t> </a:t>
            </a:r>
            <a:r>
              <a:rPr lang="de-DE" dirty="0" err="1"/>
              <a:t>the</a:t>
            </a:r>
            <a:r>
              <a:rPr lang="de-DE" dirty="0"/>
              <a:t> end </a:t>
            </a:r>
            <a:r>
              <a:rPr lang="de-DE" dirty="0" err="1"/>
              <a:t>of</a:t>
            </a:r>
            <a:r>
              <a:rPr lang="de-DE" dirty="0"/>
              <a:t> </a:t>
            </a:r>
            <a:r>
              <a:rPr lang="de-DE" dirty="0" err="1"/>
              <a:t>the</a:t>
            </a:r>
            <a:r>
              <a:rPr lang="de-DE" dirty="0"/>
              <a:t> </a:t>
            </a:r>
            <a:r>
              <a:rPr lang="de-DE" dirty="0" err="1"/>
              <a:t>guard</a:t>
            </a:r>
            <a:r>
              <a:rPr lang="de-DE" dirty="0"/>
              <a:t> </a:t>
            </a:r>
            <a:r>
              <a:rPr lang="de-DE" dirty="0" err="1"/>
              <a:t>locking</a:t>
            </a:r>
            <a:r>
              <a:rPr lang="de-DE" dirty="0"/>
              <a:t> time </a:t>
            </a:r>
            <a:r>
              <a:rPr lang="de-DE" dirty="0" err="1"/>
              <a:t>even</a:t>
            </a:r>
            <a:r>
              <a:rPr lang="de-DE" dirty="0"/>
              <a:t> </a:t>
            </a:r>
            <a:r>
              <a:rPr lang="de-DE" dirty="0" err="1"/>
              <a:t>when</a:t>
            </a:r>
            <a:r>
              <a:rPr lang="de-DE" dirty="0"/>
              <a:t> </a:t>
            </a:r>
            <a:r>
              <a:rPr lang="de-DE" dirty="0" err="1"/>
              <a:t>the</a:t>
            </a:r>
            <a:r>
              <a:rPr lang="de-DE" dirty="0"/>
              <a:t> </a:t>
            </a:r>
            <a:r>
              <a:rPr lang="de-DE" dirty="0" err="1"/>
              <a:t>machine</a:t>
            </a:r>
            <a:r>
              <a:rPr lang="de-DE" dirty="0"/>
              <a:t> was not </a:t>
            </a:r>
            <a:r>
              <a:rPr lang="de-DE" dirty="0" err="1"/>
              <a:t>previously</a:t>
            </a:r>
            <a:r>
              <a:rPr lang="de-DE" dirty="0"/>
              <a:t> </a:t>
            </a:r>
            <a:r>
              <a:rPr lang="de-DE" dirty="0" err="1"/>
              <a:t>running</a:t>
            </a:r>
            <a:r>
              <a:rPr lang="de-DE" dirty="0"/>
              <a:t>.</a:t>
            </a:r>
          </a:p>
          <a:p>
            <a:endParaRPr lang="de-DE" dirty="0" smtClean="0"/>
          </a:p>
          <a:p>
            <a:r>
              <a:rPr lang="de-DE" u="sng" dirty="0" err="1" smtClean="0"/>
              <a:t>Example</a:t>
            </a:r>
            <a:r>
              <a:rPr lang="de-DE" dirty="0" smtClean="0"/>
              <a:t>:</a:t>
            </a:r>
          </a:p>
          <a:p>
            <a:endParaRPr lang="de-DE" dirty="0" smtClean="0"/>
          </a:p>
          <a:p>
            <a:r>
              <a:rPr lang="de-DE" dirty="0" err="1" smtClean="0"/>
              <a:t>One</a:t>
            </a:r>
            <a:r>
              <a:rPr lang="de-DE" dirty="0" smtClean="0"/>
              <a:t> </a:t>
            </a:r>
            <a:r>
              <a:rPr lang="de-DE" dirty="0" err="1" smtClean="0"/>
              <a:t>manufacturer</a:t>
            </a:r>
            <a:r>
              <a:rPr lang="de-DE" dirty="0" smtClean="0"/>
              <a:t> </a:t>
            </a:r>
            <a:r>
              <a:rPr lang="de-DE" dirty="0" err="1" smtClean="0"/>
              <a:t>of</a:t>
            </a:r>
            <a:r>
              <a:rPr lang="de-DE" dirty="0" smtClean="0"/>
              <a:t> </a:t>
            </a:r>
            <a:r>
              <a:rPr lang="de-DE" dirty="0" err="1" smtClean="0"/>
              <a:t>industrial</a:t>
            </a:r>
            <a:r>
              <a:rPr lang="de-DE" dirty="0" smtClean="0"/>
              <a:t> </a:t>
            </a:r>
            <a:r>
              <a:rPr lang="de-DE" dirty="0" err="1" smtClean="0"/>
              <a:t>trucks</a:t>
            </a:r>
            <a:r>
              <a:rPr lang="de-DE" dirty="0" smtClean="0"/>
              <a:t> </a:t>
            </a:r>
            <a:r>
              <a:rPr lang="de-DE" dirty="0" err="1" smtClean="0"/>
              <a:t>has</a:t>
            </a:r>
            <a:r>
              <a:rPr lang="de-DE" dirty="0" smtClean="0"/>
              <a:t> </a:t>
            </a:r>
            <a:r>
              <a:rPr lang="de-DE" dirty="0" err="1" smtClean="0"/>
              <a:t>developed</a:t>
            </a:r>
            <a:r>
              <a:rPr lang="de-DE" dirty="0" smtClean="0"/>
              <a:t> a restraint </a:t>
            </a:r>
            <a:r>
              <a:rPr lang="de-DE" dirty="0" err="1" smtClean="0"/>
              <a:t>system</a:t>
            </a:r>
            <a:r>
              <a:rPr lang="de-DE" dirty="0" smtClean="0"/>
              <a:t> </a:t>
            </a:r>
            <a:r>
              <a:rPr lang="de-DE" dirty="0" err="1" smtClean="0"/>
              <a:t>for</a:t>
            </a:r>
            <a:r>
              <a:rPr lang="de-DE" dirty="0" smtClean="0"/>
              <a:t> </a:t>
            </a:r>
            <a:r>
              <a:rPr lang="de-DE" dirty="0" err="1" smtClean="0"/>
              <a:t>the</a:t>
            </a:r>
            <a:r>
              <a:rPr lang="de-DE" dirty="0" smtClean="0"/>
              <a:t> </a:t>
            </a:r>
            <a:r>
              <a:rPr lang="de-DE" dirty="0" err="1" smtClean="0"/>
              <a:t>drivers</a:t>
            </a:r>
            <a:r>
              <a:rPr lang="de-DE" dirty="0" smtClean="0"/>
              <a:t> </a:t>
            </a:r>
            <a:r>
              <a:rPr lang="de-DE" dirty="0" err="1" smtClean="0"/>
              <a:t>of</a:t>
            </a:r>
            <a:r>
              <a:rPr lang="de-DE" dirty="0" smtClean="0"/>
              <a:t> </a:t>
            </a:r>
            <a:r>
              <a:rPr lang="de-DE" dirty="0" err="1" smtClean="0"/>
              <a:t>fork</a:t>
            </a:r>
            <a:r>
              <a:rPr lang="de-DE" dirty="0" smtClean="0"/>
              <a:t>-lift </a:t>
            </a:r>
            <a:r>
              <a:rPr lang="de-DE" dirty="0" err="1" smtClean="0"/>
              <a:t>trucks</a:t>
            </a:r>
            <a:r>
              <a:rPr lang="de-DE" dirty="0" smtClean="0"/>
              <a:t> </a:t>
            </a:r>
            <a:r>
              <a:rPr lang="de-DE" dirty="0" err="1" smtClean="0"/>
              <a:t>with</a:t>
            </a:r>
            <a:r>
              <a:rPr lang="de-DE" dirty="0" smtClean="0"/>
              <a:t> </a:t>
            </a:r>
            <a:r>
              <a:rPr lang="de-DE" dirty="0" err="1" smtClean="0"/>
              <a:t>the</a:t>
            </a:r>
            <a:r>
              <a:rPr lang="de-DE" dirty="0" smtClean="0"/>
              <a:t> </a:t>
            </a:r>
            <a:r>
              <a:rPr lang="de-DE" dirty="0" err="1" smtClean="0"/>
              <a:t>name</a:t>
            </a:r>
            <a:r>
              <a:rPr lang="de-DE" dirty="0" smtClean="0"/>
              <a:t> "</a:t>
            </a:r>
            <a:r>
              <a:rPr lang="de-DE" dirty="0" err="1" smtClean="0"/>
              <a:t>netProtect</a:t>
            </a:r>
            <a:r>
              <a:rPr lang="de-DE" dirty="0" smtClean="0"/>
              <a:t>" (www.still.de/9231.0.43.html). This </a:t>
            </a:r>
            <a:r>
              <a:rPr lang="de-DE" dirty="0" err="1" smtClean="0"/>
              <a:t>system</a:t>
            </a:r>
            <a:r>
              <a:rPr lang="de-DE" dirty="0" smtClean="0"/>
              <a:t> </a:t>
            </a:r>
            <a:r>
              <a:rPr lang="de-DE" dirty="0" err="1" smtClean="0"/>
              <a:t>prevents</a:t>
            </a:r>
            <a:r>
              <a:rPr lang="de-DE" dirty="0" smtClean="0"/>
              <a:t> </a:t>
            </a:r>
            <a:r>
              <a:rPr lang="de-DE" dirty="0" err="1" smtClean="0"/>
              <a:t>the</a:t>
            </a:r>
            <a:r>
              <a:rPr lang="de-DE" dirty="0" smtClean="0"/>
              <a:t> </a:t>
            </a:r>
            <a:r>
              <a:rPr lang="de-DE" dirty="0" err="1" smtClean="0"/>
              <a:t>driver</a:t>
            </a:r>
            <a:r>
              <a:rPr lang="de-DE" dirty="0" smtClean="0"/>
              <a:t> </a:t>
            </a:r>
            <a:r>
              <a:rPr lang="de-DE" dirty="0" err="1" smtClean="0"/>
              <a:t>from</a:t>
            </a:r>
            <a:r>
              <a:rPr lang="de-DE" dirty="0" smtClean="0"/>
              <a:t> </a:t>
            </a:r>
            <a:r>
              <a:rPr lang="de-DE" dirty="0" err="1" smtClean="0"/>
              <a:t>being</a:t>
            </a:r>
            <a:r>
              <a:rPr lang="de-DE" dirty="0" smtClean="0"/>
              <a:t> </a:t>
            </a:r>
            <a:r>
              <a:rPr lang="de-DE" dirty="0" err="1" smtClean="0"/>
              <a:t>trapped</a:t>
            </a:r>
            <a:r>
              <a:rPr lang="de-DE" dirty="0" smtClean="0"/>
              <a:t> </a:t>
            </a:r>
            <a:r>
              <a:rPr lang="de-DE" dirty="0" err="1" smtClean="0"/>
              <a:t>between</a:t>
            </a:r>
            <a:r>
              <a:rPr lang="de-DE" dirty="0" smtClean="0"/>
              <a:t> </a:t>
            </a:r>
            <a:r>
              <a:rPr lang="de-DE" dirty="0" err="1" smtClean="0"/>
              <a:t>the</a:t>
            </a:r>
            <a:r>
              <a:rPr lang="de-DE" dirty="0" smtClean="0"/>
              <a:t> </a:t>
            </a:r>
            <a:r>
              <a:rPr lang="de-DE" dirty="0" err="1" smtClean="0"/>
              <a:t>protective</a:t>
            </a:r>
            <a:r>
              <a:rPr lang="de-DE" dirty="0" smtClean="0"/>
              <a:t> </a:t>
            </a:r>
            <a:r>
              <a:rPr lang="de-DE" dirty="0" err="1" smtClean="0"/>
              <a:t>canopy</a:t>
            </a:r>
            <a:r>
              <a:rPr lang="de-DE" dirty="0" smtClean="0"/>
              <a:t> </a:t>
            </a:r>
            <a:r>
              <a:rPr lang="de-DE" dirty="0" err="1" smtClean="0"/>
              <a:t>and</a:t>
            </a:r>
            <a:r>
              <a:rPr lang="de-DE" dirty="0" smtClean="0"/>
              <a:t> </a:t>
            </a:r>
            <a:r>
              <a:rPr lang="de-DE" dirty="0" err="1" smtClean="0"/>
              <a:t>the</a:t>
            </a:r>
            <a:r>
              <a:rPr lang="de-DE" dirty="0" smtClean="0"/>
              <a:t> </a:t>
            </a:r>
            <a:r>
              <a:rPr lang="de-DE" dirty="0" err="1" smtClean="0"/>
              <a:t>ground</a:t>
            </a:r>
            <a:r>
              <a:rPr lang="de-DE" dirty="0" smtClean="0"/>
              <a:t> </a:t>
            </a:r>
            <a:r>
              <a:rPr lang="de-DE" dirty="0" err="1" smtClean="0"/>
              <a:t>should</a:t>
            </a:r>
            <a:r>
              <a:rPr lang="de-DE" dirty="0" smtClean="0"/>
              <a:t> </a:t>
            </a:r>
            <a:r>
              <a:rPr lang="de-DE" dirty="0" err="1" smtClean="0"/>
              <a:t>the</a:t>
            </a:r>
            <a:r>
              <a:rPr lang="de-DE" dirty="0" smtClean="0"/>
              <a:t> </a:t>
            </a:r>
            <a:r>
              <a:rPr lang="de-DE" dirty="0" err="1" smtClean="0"/>
              <a:t>truck</a:t>
            </a:r>
            <a:r>
              <a:rPr lang="de-DE" dirty="0" smtClean="0"/>
              <a:t> </a:t>
            </a:r>
            <a:r>
              <a:rPr lang="de-DE" dirty="0" err="1" smtClean="0"/>
              <a:t>overturn</a:t>
            </a:r>
            <a:r>
              <a:rPr lang="de-DE" dirty="0" smtClean="0"/>
              <a:t>. </a:t>
            </a:r>
            <a:r>
              <a:rPr lang="de-DE" dirty="0" err="1" smtClean="0"/>
              <a:t>When</a:t>
            </a:r>
            <a:r>
              <a:rPr lang="de-DE" dirty="0" smtClean="0"/>
              <a:t> </a:t>
            </a:r>
            <a:r>
              <a:rPr lang="de-DE" dirty="0" err="1" smtClean="0"/>
              <a:t>the</a:t>
            </a:r>
            <a:r>
              <a:rPr lang="de-DE" dirty="0" smtClean="0"/>
              <a:t> </a:t>
            </a:r>
            <a:r>
              <a:rPr lang="de-DE" dirty="0" err="1" smtClean="0"/>
              <a:t>driver</a:t>
            </a:r>
            <a:r>
              <a:rPr lang="de-DE" dirty="0" smtClean="0"/>
              <a:t> </a:t>
            </a:r>
            <a:r>
              <a:rPr lang="de-DE" dirty="0" err="1" smtClean="0"/>
              <a:t>has</a:t>
            </a:r>
            <a:r>
              <a:rPr lang="de-DE" dirty="0" smtClean="0"/>
              <a:t> </a:t>
            </a:r>
            <a:r>
              <a:rPr lang="de-DE" dirty="0" err="1" smtClean="0"/>
              <a:t>accessed</a:t>
            </a:r>
            <a:r>
              <a:rPr lang="de-DE" dirty="0" smtClean="0"/>
              <a:t> </a:t>
            </a:r>
            <a:r>
              <a:rPr lang="de-DE" dirty="0" err="1" smtClean="0"/>
              <a:t>the</a:t>
            </a:r>
            <a:r>
              <a:rPr lang="de-DE" dirty="0" smtClean="0"/>
              <a:t> </a:t>
            </a:r>
            <a:r>
              <a:rPr lang="de-DE" dirty="0" err="1" smtClean="0"/>
              <a:t>fork</a:t>
            </a:r>
            <a:r>
              <a:rPr lang="de-DE" dirty="0" smtClean="0"/>
              <a:t>-lift </a:t>
            </a:r>
            <a:r>
              <a:rPr lang="de-DE" dirty="0" err="1" smtClean="0"/>
              <a:t>truck</a:t>
            </a:r>
            <a:r>
              <a:rPr lang="de-DE" dirty="0" smtClean="0"/>
              <a:t>, </a:t>
            </a:r>
            <a:r>
              <a:rPr lang="de-DE" dirty="0" err="1" smtClean="0"/>
              <a:t>touching</a:t>
            </a:r>
            <a:r>
              <a:rPr lang="de-DE" dirty="0" smtClean="0"/>
              <a:t> a </a:t>
            </a:r>
            <a:r>
              <a:rPr lang="de-DE" dirty="0" err="1" smtClean="0"/>
              <a:t>sensor</a:t>
            </a:r>
            <a:r>
              <a:rPr lang="de-DE" dirty="0" smtClean="0"/>
              <a:t> </a:t>
            </a:r>
            <a:r>
              <a:rPr lang="de-DE" dirty="0" err="1" smtClean="0"/>
              <a:t>causes</a:t>
            </a:r>
            <a:r>
              <a:rPr lang="de-DE" dirty="0" smtClean="0"/>
              <a:t> </a:t>
            </a:r>
            <a:r>
              <a:rPr lang="de-DE" dirty="0" err="1" smtClean="0"/>
              <a:t>the</a:t>
            </a:r>
            <a:r>
              <a:rPr lang="de-DE" dirty="0" smtClean="0"/>
              <a:t> restraint </a:t>
            </a:r>
            <a:r>
              <a:rPr lang="de-DE" dirty="0" err="1" smtClean="0"/>
              <a:t>system</a:t>
            </a:r>
            <a:r>
              <a:rPr lang="de-DE" dirty="0" smtClean="0"/>
              <a:t> </a:t>
            </a:r>
            <a:r>
              <a:rPr lang="de-DE" dirty="0" err="1" smtClean="0"/>
              <a:t>to</a:t>
            </a:r>
            <a:r>
              <a:rPr lang="de-DE" dirty="0" smtClean="0"/>
              <a:t> </a:t>
            </a:r>
            <a:r>
              <a:rPr lang="de-DE" dirty="0" err="1" smtClean="0"/>
              <a:t>move</a:t>
            </a:r>
            <a:r>
              <a:rPr lang="de-DE" dirty="0" smtClean="0"/>
              <a:t> </a:t>
            </a:r>
            <a:r>
              <a:rPr lang="de-DE" dirty="0" err="1" smtClean="0"/>
              <a:t>into</a:t>
            </a:r>
            <a:r>
              <a:rPr lang="de-DE" dirty="0" smtClean="0"/>
              <a:t> </a:t>
            </a:r>
            <a:r>
              <a:rPr lang="de-DE" dirty="0" err="1" smtClean="0"/>
              <a:t>the</a:t>
            </a:r>
            <a:r>
              <a:rPr lang="de-DE" dirty="0" smtClean="0"/>
              <a:t> </a:t>
            </a:r>
            <a:r>
              <a:rPr lang="de-DE" dirty="0" err="1" smtClean="0"/>
              <a:t>protection</a:t>
            </a:r>
            <a:r>
              <a:rPr lang="de-DE" dirty="0" smtClean="0"/>
              <a:t> </a:t>
            </a:r>
            <a:r>
              <a:rPr lang="de-DE" dirty="0" err="1" smtClean="0"/>
              <a:t>position</a:t>
            </a:r>
            <a:r>
              <a:rPr lang="de-DE" dirty="0" smtClean="0"/>
              <a:t>. This </a:t>
            </a:r>
            <a:r>
              <a:rPr lang="de-DE" dirty="0" err="1" smtClean="0"/>
              <a:t>safety</a:t>
            </a:r>
            <a:r>
              <a:rPr lang="de-DE" dirty="0" smtClean="0"/>
              <a:t> </a:t>
            </a:r>
            <a:r>
              <a:rPr lang="de-DE" dirty="0" err="1" smtClean="0"/>
              <a:t>device</a:t>
            </a:r>
            <a:r>
              <a:rPr lang="de-DE" dirty="0" smtClean="0"/>
              <a:t> </a:t>
            </a:r>
            <a:r>
              <a:rPr lang="de-DE" dirty="0" err="1" smtClean="0"/>
              <a:t>has</a:t>
            </a:r>
            <a:r>
              <a:rPr lang="de-DE" dirty="0" smtClean="0"/>
              <a:t> a </a:t>
            </a:r>
            <a:r>
              <a:rPr lang="de-DE" dirty="0" err="1" smtClean="0"/>
              <a:t>number</a:t>
            </a:r>
            <a:r>
              <a:rPr lang="de-DE" dirty="0" smtClean="0"/>
              <a:t> </a:t>
            </a:r>
            <a:r>
              <a:rPr lang="de-DE" dirty="0" err="1" smtClean="0"/>
              <a:t>of</a:t>
            </a:r>
            <a:r>
              <a:rPr lang="de-DE" dirty="0" smtClean="0"/>
              <a:t> </a:t>
            </a:r>
            <a:r>
              <a:rPr lang="de-DE" dirty="0" err="1" smtClean="0"/>
              <a:t>benefits</a:t>
            </a:r>
            <a:r>
              <a:rPr lang="de-DE" dirty="0" smtClean="0"/>
              <a:t>. </a:t>
            </a:r>
            <a:r>
              <a:rPr lang="de-DE" dirty="0" err="1" smtClean="0"/>
              <a:t>Onerous</a:t>
            </a:r>
            <a:r>
              <a:rPr lang="de-DE" dirty="0" smtClean="0"/>
              <a:t> </a:t>
            </a:r>
            <a:r>
              <a:rPr lang="de-DE" dirty="0" err="1" smtClean="0"/>
              <a:t>fastening</a:t>
            </a:r>
            <a:r>
              <a:rPr lang="de-DE" dirty="0" smtClean="0"/>
              <a:t> </a:t>
            </a:r>
            <a:r>
              <a:rPr lang="de-DE" dirty="0" err="1" smtClean="0"/>
              <a:t>and</a:t>
            </a:r>
            <a:r>
              <a:rPr lang="de-DE" dirty="0" smtClean="0"/>
              <a:t> </a:t>
            </a:r>
            <a:r>
              <a:rPr lang="de-DE" dirty="0" err="1" smtClean="0"/>
              <a:t>release</a:t>
            </a:r>
            <a:r>
              <a:rPr lang="de-DE" dirty="0" smtClean="0"/>
              <a:t> </a:t>
            </a:r>
            <a:r>
              <a:rPr lang="de-DE" dirty="0" err="1" smtClean="0"/>
              <a:t>of</a:t>
            </a:r>
            <a:r>
              <a:rPr lang="de-DE" dirty="0" smtClean="0"/>
              <a:t> </a:t>
            </a:r>
            <a:r>
              <a:rPr lang="de-DE" dirty="0" err="1" smtClean="0"/>
              <a:t>the</a:t>
            </a:r>
            <a:r>
              <a:rPr lang="de-DE" dirty="0" smtClean="0"/>
              <a:t> </a:t>
            </a:r>
            <a:r>
              <a:rPr lang="de-DE" dirty="0" err="1" smtClean="0"/>
              <a:t>seatbelt</a:t>
            </a:r>
            <a:r>
              <a:rPr lang="de-DE" dirty="0" smtClean="0"/>
              <a:t> </a:t>
            </a:r>
            <a:r>
              <a:rPr lang="de-DE" dirty="0" err="1" smtClean="0"/>
              <a:t>is</a:t>
            </a:r>
            <a:r>
              <a:rPr lang="de-DE" dirty="0" smtClean="0"/>
              <a:t> </a:t>
            </a:r>
            <a:r>
              <a:rPr lang="de-DE" dirty="0" err="1" smtClean="0"/>
              <a:t>no</a:t>
            </a:r>
            <a:r>
              <a:rPr lang="de-DE" dirty="0" smtClean="0"/>
              <a:t> </a:t>
            </a:r>
            <a:r>
              <a:rPr lang="de-DE" dirty="0" err="1" smtClean="0"/>
              <a:t>longer</a:t>
            </a:r>
            <a:r>
              <a:rPr lang="de-DE" dirty="0" smtClean="0"/>
              <a:t> </a:t>
            </a:r>
            <a:r>
              <a:rPr lang="de-DE" dirty="0" err="1" smtClean="0"/>
              <a:t>necessary</a:t>
            </a:r>
            <a:r>
              <a:rPr lang="de-DE" dirty="0" smtClean="0"/>
              <a:t> </a:t>
            </a:r>
            <a:r>
              <a:rPr lang="de-DE" dirty="0" err="1" smtClean="0"/>
              <a:t>when</a:t>
            </a:r>
            <a:r>
              <a:rPr lang="de-DE" dirty="0" smtClean="0"/>
              <a:t> </a:t>
            </a:r>
            <a:r>
              <a:rPr lang="de-DE" dirty="0" err="1" smtClean="0"/>
              <a:t>the</a:t>
            </a:r>
            <a:r>
              <a:rPr lang="de-DE" dirty="0" smtClean="0"/>
              <a:t> </a:t>
            </a:r>
            <a:r>
              <a:rPr lang="de-DE" dirty="0" err="1" smtClean="0"/>
              <a:t>driver</a:t>
            </a:r>
            <a:r>
              <a:rPr lang="de-DE" dirty="0" smtClean="0"/>
              <a:t> </a:t>
            </a:r>
            <a:r>
              <a:rPr lang="de-DE" dirty="0" err="1" smtClean="0"/>
              <a:t>enters</a:t>
            </a:r>
            <a:r>
              <a:rPr lang="de-DE" dirty="0" smtClean="0"/>
              <a:t> </a:t>
            </a:r>
            <a:r>
              <a:rPr lang="de-DE" dirty="0" err="1" smtClean="0"/>
              <a:t>and</a:t>
            </a:r>
            <a:r>
              <a:rPr lang="de-DE" dirty="0" smtClean="0"/>
              <a:t> </a:t>
            </a:r>
            <a:r>
              <a:rPr lang="de-DE" dirty="0" err="1" smtClean="0"/>
              <a:t>leaves</a:t>
            </a:r>
            <a:r>
              <a:rPr lang="de-DE" dirty="0" smtClean="0"/>
              <a:t> </a:t>
            </a:r>
            <a:r>
              <a:rPr lang="de-DE" dirty="0" err="1" smtClean="0"/>
              <a:t>the</a:t>
            </a:r>
            <a:r>
              <a:rPr lang="de-DE" dirty="0" smtClean="0"/>
              <a:t> </a:t>
            </a:r>
            <a:r>
              <a:rPr lang="de-DE" dirty="0" err="1" smtClean="0"/>
              <a:t>fork</a:t>
            </a:r>
            <a:r>
              <a:rPr lang="de-DE" dirty="0" smtClean="0"/>
              <a:t>-lift </a:t>
            </a:r>
            <a:r>
              <a:rPr lang="de-DE" dirty="0" err="1" smtClean="0"/>
              <a:t>truck</a:t>
            </a:r>
            <a:r>
              <a:rPr lang="de-DE" dirty="0" smtClean="0"/>
              <a:t>. </a:t>
            </a:r>
            <a:r>
              <a:rPr lang="de-DE" dirty="0" err="1" smtClean="0"/>
              <a:t>Despite</a:t>
            </a:r>
            <a:r>
              <a:rPr lang="de-DE" dirty="0" smtClean="0"/>
              <a:t> </a:t>
            </a:r>
            <a:r>
              <a:rPr lang="de-DE" dirty="0" err="1" smtClean="0"/>
              <a:t>the</a:t>
            </a:r>
            <a:r>
              <a:rPr lang="de-DE" dirty="0" smtClean="0"/>
              <a:t> </a:t>
            </a:r>
            <a:r>
              <a:rPr lang="de-DE" dirty="0" err="1" smtClean="0"/>
              <a:t>device</a:t>
            </a:r>
            <a:r>
              <a:rPr lang="de-DE" dirty="0" smtClean="0"/>
              <a:t>, </a:t>
            </a:r>
            <a:r>
              <a:rPr lang="de-DE" dirty="0" err="1" smtClean="0"/>
              <a:t>the</a:t>
            </a:r>
            <a:r>
              <a:rPr lang="de-DE" dirty="0" smtClean="0"/>
              <a:t> </a:t>
            </a:r>
            <a:r>
              <a:rPr lang="de-DE" dirty="0" err="1" smtClean="0"/>
              <a:t>driver</a:t>
            </a:r>
            <a:r>
              <a:rPr lang="de-DE" dirty="0" smtClean="0"/>
              <a:t> </a:t>
            </a:r>
            <a:r>
              <a:rPr lang="de-DE" dirty="0" err="1" smtClean="0"/>
              <a:t>enjoys</a:t>
            </a:r>
            <a:r>
              <a:rPr lang="de-DE" dirty="0" smtClean="0"/>
              <a:t> </a:t>
            </a:r>
            <a:r>
              <a:rPr lang="de-DE" dirty="0" err="1" smtClean="0"/>
              <a:t>maximum</a:t>
            </a:r>
            <a:r>
              <a:rPr lang="de-DE" dirty="0" smtClean="0"/>
              <a:t> </a:t>
            </a:r>
            <a:r>
              <a:rPr lang="de-DE" dirty="0" err="1" smtClean="0"/>
              <a:t>freedom</a:t>
            </a:r>
            <a:r>
              <a:rPr lang="de-DE" dirty="0" smtClean="0"/>
              <a:t> </a:t>
            </a:r>
            <a:r>
              <a:rPr lang="de-DE" dirty="0" err="1" smtClean="0"/>
              <a:t>of</a:t>
            </a:r>
            <a:r>
              <a:rPr lang="de-DE" dirty="0" smtClean="0"/>
              <a:t> </a:t>
            </a:r>
            <a:r>
              <a:rPr lang="de-DE" dirty="0" err="1" smtClean="0"/>
              <a:t>movement</a:t>
            </a:r>
            <a:r>
              <a:rPr lang="de-DE" dirty="0" smtClean="0"/>
              <a:t>. Operation </a:t>
            </a:r>
            <a:r>
              <a:rPr lang="de-DE" dirty="0" err="1" smtClean="0"/>
              <a:t>by</a:t>
            </a:r>
            <a:r>
              <a:rPr lang="de-DE" dirty="0" smtClean="0"/>
              <a:t> </a:t>
            </a:r>
            <a:r>
              <a:rPr lang="de-DE" dirty="0" err="1" smtClean="0"/>
              <a:t>means</a:t>
            </a:r>
            <a:r>
              <a:rPr lang="de-DE" dirty="0" smtClean="0"/>
              <a:t> </a:t>
            </a:r>
            <a:r>
              <a:rPr lang="de-DE" dirty="0" err="1" smtClean="0"/>
              <a:t>of</a:t>
            </a:r>
            <a:r>
              <a:rPr lang="de-DE" dirty="0" smtClean="0"/>
              <a:t> </a:t>
            </a:r>
            <a:r>
              <a:rPr lang="de-DE" dirty="0" err="1" smtClean="0"/>
              <a:t>the</a:t>
            </a:r>
            <a:r>
              <a:rPr lang="de-DE" dirty="0" smtClean="0"/>
              <a:t> </a:t>
            </a:r>
            <a:r>
              <a:rPr lang="de-DE" dirty="0" err="1" smtClean="0"/>
              <a:t>sensor</a:t>
            </a:r>
            <a:r>
              <a:rPr lang="de-DE" dirty="0" smtClean="0"/>
              <a:t> </a:t>
            </a:r>
            <a:r>
              <a:rPr lang="de-DE" dirty="0" err="1" smtClean="0"/>
              <a:t>is</a:t>
            </a:r>
            <a:r>
              <a:rPr lang="de-DE" dirty="0" smtClean="0"/>
              <a:t> also </a:t>
            </a:r>
            <a:r>
              <a:rPr lang="de-DE" dirty="0" err="1" smtClean="0"/>
              <a:t>very</a:t>
            </a:r>
            <a:r>
              <a:rPr lang="de-DE" dirty="0" smtClean="0"/>
              <a:t> simple. </a:t>
            </a:r>
            <a:r>
              <a:rPr lang="de-DE" dirty="0" err="1" smtClean="0"/>
              <a:t>If</a:t>
            </a:r>
            <a:r>
              <a:rPr lang="de-DE" dirty="0" smtClean="0"/>
              <a:t> </a:t>
            </a:r>
            <a:r>
              <a:rPr lang="de-DE" dirty="0" err="1" smtClean="0"/>
              <a:t>the</a:t>
            </a:r>
            <a:r>
              <a:rPr lang="de-DE" dirty="0" smtClean="0"/>
              <a:t> </a:t>
            </a:r>
            <a:r>
              <a:rPr lang="de-DE" dirty="0" err="1" smtClean="0"/>
              <a:t>net</a:t>
            </a:r>
            <a:r>
              <a:rPr lang="de-DE" dirty="0" smtClean="0"/>
              <a:t> </a:t>
            </a:r>
            <a:r>
              <a:rPr lang="de-DE" dirty="0" err="1" smtClean="0"/>
              <a:t>is</a:t>
            </a:r>
            <a:r>
              <a:rPr lang="de-DE" dirty="0" smtClean="0"/>
              <a:t> not </a:t>
            </a:r>
            <a:r>
              <a:rPr lang="de-DE" dirty="0" err="1" smtClean="0"/>
              <a:t>closed</a:t>
            </a:r>
            <a:r>
              <a:rPr lang="de-DE" dirty="0" smtClean="0"/>
              <a:t>, </a:t>
            </a:r>
            <a:r>
              <a:rPr lang="de-DE" dirty="0" err="1" smtClean="0"/>
              <a:t>the</a:t>
            </a:r>
            <a:r>
              <a:rPr lang="de-DE" dirty="0" smtClean="0"/>
              <a:t> </a:t>
            </a:r>
            <a:r>
              <a:rPr lang="de-DE" dirty="0" err="1" smtClean="0"/>
              <a:t>driver</a:t>
            </a:r>
            <a:r>
              <a:rPr lang="de-DE" dirty="0" smtClean="0"/>
              <a:t> </a:t>
            </a:r>
            <a:r>
              <a:rPr lang="de-DE" dirty="0" err="1" smtClean="0"/>
              <a:t>first</a:t>
            </a:r>
            <a:r>
              <a:rPr lang="de-DE" dirty="0" smtClean="0"/>
              <a:t> </a:t>
            </a:r>
            <a:r>
              <a:rPr lang="de-DE" dirty="0" err="1" smtClean="0"/>
              <a:t>receives</a:t>
            </a:r>
            <a:r>
              <a:rPr lang="de-DE" dirty="0" smtClean="0"/>
              <a:t> a </a:t>
            </a:r>
            <a:r>
              <a:rPr lang="de-DE" dirty="0" err="1" smtClean="0"/>
              <a:t>visual</a:t>
            </a:r>
            <a:r>
              <a:rPr lang="de-DE" dirty="0" smtClean="0"/>
              <a:t> </a:t>
            </a:r>
            <a:r>
              <a:rPr lang="de-DE" dirty="0" err="1" smtClean="0"/>
              <a:t>warning</a:t>
            </a:r>
            <a:r>
              <a:rPr lang="de-DE" dirty="0" smtClean="0"/>
              <a:t> </a:t>
            </a:r>
            <a:r>
              <a:rPr lang="de-DE" dirty="0" err="1" smtClean="0"/>
              <a:t>when</a:t>
            </a:r>
            <a:r>
              <a:rPr lang="de-DE" dirty="0" smtClean="0"/>
              <a:t> he </a:t>
            </a:r>
            <a:r>
              <a:rPr lang="de-DE" dirty="0" err="1" smtClean="0"/>
              <a:t>or</a:t>
            </a:r>
            <a:r>
              <a:rPr lang="de-DE" dirty="0" smtClean="0"/>
              <a:t> </a:t>
            </a:r>
            <a:r>
              <a:rPr lang="de-DE" dirty="0" err="1" smtClean="0"/>
              <a:t>she</a:t>
            </a:r>
            <a:r>
              <a:rPr lang="de-DE" dirty="0" smtClean="0"/>
              <a:t> </a:t>
            </a:r>
            <a:r>
              <a:rPr lang="de-DE" dirty="0" err="1" smtClean="0"/>
              <a:t>drives</a:t>
            </a:r>
            <a:r>
              <a:rPr lang="de-DE" dirty="0" smtClean="0"/>
              <a:t> off. </a:t>
            </a:r>
            <a:r>
              <a:rPr lang="de-DE" dirty="0" err="1" smtClean="0"/>
              <a:t>If</a:t>
            </a:r>
            <a:r>
              <a:rPr lang="de-DE" dirty="0" smtClean="0"/>
              <a:t> </a:t>
            </a:r>
            <a:r>
              <a:rPr lang="de-DE" dirty="0" err="1" smtClean="0"/>
              <a:t>the</a:t>
            </a:r>
            <a:r>
              <a:rPr lang="de-DE" dirty="0" smtClean="0"/>
              <a:t> </a:t>
            </a:r>
            <a:r>
              <a:rPr lang="de-DE" dirty="0" err="1" smtClean="0"/>
              <a:t>retaining</a:t>
            </a:r>
            <a:r>
              <a:rPr lang="de-DE" dirty="0" smtClean="0"/>
              <a:t> bar </a:t>
            </a:r>
            <a:r>
              <a:rPr lang="de-DE" dirty="0" err="1" smtClean="0"/>
              <a:t>is</a:t>
            </a:r>
            <a:r>
              <a:rPr lang="de-DE" dirty="0" smtClean="0"/>
              <a:t> not </a:t>
            </a:r>
            <a:r>
              <a:rPr lang="de-DE" dirty="0" err="1" smtClean="0"/>
              <a:t>closed</a:t>
            </a:r>
            <a:r>
              <a:rPr lang="de-DE" dirty="0" smtClean="0"/>
              <a:t> </a:t>
            </a:r>
            <a:r>
              <a:rPr lang="de-DE" dirty="0" err="1" smtClean="0"/>
              <a:t>and</a:t>
            </a:r>
            <a:r>
              <a:rPr lang="de-DE" dirty="0" smtClean="0"/>
              <a:t> </a:t>
            </a:r>
            <a:r>
              <a:rPr lang="de-DE" dirty="0" err="1" smtClean="0"/>
              <a:t>the</a:t>
            </a:r>
            <a:r>
              <a:rPr lang="de-DE" dirty="0" smtClean="0"/>
              <a:t> </a:t>
            </a:r>
            <a:r>
              <a:rPr lang="de-DE" dirty="0" err="1" smtClean="0"/>
              <a:t>protective</a:t>
            </a:r>
            <a:r>
              <a:rPr lang="de-DE" dirty="0" smtClean="0"/>
              <a:t> </a:t>
            </a:r>
            <a:r>
              <a:rPr lang="de-DE" dirty="0" err="1" smtClean="0"/>
              <a:t>net</a:t>
            </a:r>
            <a:r>
              <a:rPr lang="de-DE" dirty="0" smtClean="0"/>
              <a:t> </a:t>
            </a:r>
            <a:r>
              <a:rPr lang="de-DE" dirty="0" err="1" smtClean="0"/>
              <a:t>is</a:t>
            </a:r>
            <a:r>
              <a:rPr lang="de-DE" dirty="0" smtClean="0"/>
              <a:t> not </a:t>
            </a:r>
            <a:r>
              <a:rPr lang="de-DE" dirty="0" err="1" smtClean="0"/>
              <a:t>under</a:t>
            </a:r>
            <a:r>
              <a:rPr lang="de-DE" dirty="0" smtClean="0"/>
              <a:t> </a:t>
            </a:r>
            <a:r>
              <a:rPr lang="de-DE" dirty="0" err="1" smtClean="0"/>
              <a:t>tension</a:t>
            </a:r>
            <a:r>
              <a:rPr lang="de-DE" dirty="0" smtClean="0"/>
              <a:t>, </a:t>
            </a:r>
            <a:r>
              <a:rPr lang="de-DE" dirty="0" err="1" smtClean="0"/>
              <a:t>the</a:t>
            </a:r>
            <a:r>
              <a:rPr lang="de-DE" dirty="0" smtClean="0"/>
              <a:t> </a:t>
            </a:r>
            <a:r>
              <a:rPr lang="de-DE" dirty="0" err="1" smtClean="0"/>
              <a:t>speed</a:t>
            </a:r>
            <a:r>
              <a:rPr lang="de-DE" dirty="0" smtClean="0"/>
              <a:t> </a:t>
            </a:r>
            <a:r>
              <a:rPr lang="de-DE" dirty="0" err="1" smtClean="0"/>
              <a:t>of</a:t>
            </a:r>
            <a:r>
              <a:rPr lang="de-DE" dirty="0" smtClean="0"/>
              <a:t> </a:t>
            </a:r>
            <a:r>
              <a:rPr lang="de-DE" dirty="0" err="1" smtClean="0"/>
              <a:t>the</a:t>
            </a:r>
            <a:r>
              <a:rPr lang="de-DE" dirty="0" smtClean="0"/>
              <a:t> </a:t>
            </a:r>
            <a:r>
              <a:rPr lang="de-DE" dirty="0" err="1" smtClean="0"/>
              <a:t>fork</a:t>
            </a:r>
            <a:r>
              <a:rPr lang="de-DE" dirty="0" smtClean="0"/>
              <a:t>-lift </a:t>
            </a:r>
            <a:r>
              <a:rPr lang="de-DE" dirty="0" err="1" smtClean="0"/>
              <a:t>truck</a:t>
            </a:r>
            <a:r>
              <a:rPr lang="de-DE" dirty="0" smtClean="0"/>
              <a:t> </a:t>
            </a:r>
            <a:r>
              <a:rPr lang="de-DE" dirty="0" err="1" smtClean="0"/>
              <a:t>is</a:t>
            </a:r>
            <a:r>
              <a:rPr lang="de-DE" dirty="0" smtClean="0"/>
              <a:t> limited </a:t>
            </a:r>
            <a:r>
              <a:rPr lang="de-DE" dirty="0" err="1" smtClean="0"/>
              <a:t>to</a:t>
            </a:r>
            <a:r>
              <a:rPr lang="de-DE" dirty="0" smtClean="0"/>
              <a:t> 5 km/h; at </a:t>
            </a:r>
            <a:r>
              <a:rPr lang="de-DE" dirty="0" err="1" smtClean="0"/>
              <a:t>this</a:t>
            </a:r>
            <a:r>
              <a:rPr lang="de-DE" dirty="0" smtClean="0"/>
              <a:t> </a:t>
            </a:r>
            <a:r>
              <a:rPr lang="de-DE" dirty="0" err="1" smtClean="0"/>
              <a:t>speed</a:t>
            </a:r>
            <a:r>
              <a:rPr lang="de-DE" dirty="0" smtClean="0"/>
              <a:t>, </a:t>
            </a:r>
            <a:r>
              <a:rPr lang="de-DE" dirty="0" err="1" smtClean="0"/>
              <a:t>tipping</a:t>
            </a:r>
            <a:r>
              <a:rPr lang="de-DE" dirty="0" smtClean="0"/>
              <a:t> </a:t>
            </a:r>
            <a:r>
              <a:rPr lang="de-DE" dirty="0" err="1" smtClean="0"/>
              <a:t>of</a:t>
            </a:r>
            <a:r>
              <a:rPr lang="de-DE" dirty="0" smtClean="0"/>
              <a:t> </a:t>
            </a:r>
            <a:r>
              <a:rPr lang="de-DE" dirty="0" err="1" smtClean="0"/>
              <a:t>the</a:t>
            </a:r>
            <a:r>
              <a:rPr lang="de-DE" dirty="0" smtClean="0"/>
              <a:t> </a:t>
            </a:r>
            <a:r>
              <a:rPr lang="de-DE" dirty="0" err="1" smtClean="0"/>
              <a:t>fork</a:t>
            </a:r>
            <a:r>
              <a:rPr lang="de-DE" dirty="0" smtClean="0"/>
              <a:t>-lift </a:t>
            </a:r>
            <a:r>
              <a:rPr lang="de-DE" dirty="0" err="1" smtClean="0"/>
              <a:t>truck</a:t>
            </a:r>
            <a:r>
              <a:rPr lang="de-DE" dirty="0" smtClean="0"/>
              <a:t> </a:t>
            </a:r>
            <a:r>
              <a:rPr lang="de-DE" dirty="0" err="1" smtClean="0"/>
              <a:t>need</a:t>
            </a:r>
            <a:r>
              <a:rPr lang="de-DE" dirty="0" smtClean="0"/>
              <a:t> not </a:t>
            </a:r>
            <a:r>
              <a:rPr lang="de-DE" dirty="0" err="1" smtClean="0"/>
              <a:t>be</a:t>
            </a:r>
            <a:r>
              <a:rPr lang="de-DE" dirty="0" smtClean="0"/>
              <a:t> </a:t>
            </a:r>
            <a:r>
              <a:rPr lang="de-DE" dirty="0" err="1" smtClean="0"/>
              <a:t>anticipated</a:t>
            </a:r>
            <a:r>
              <a:rPr lang="de-DE" dirty="0" smtClean="0"/>
              <a:t>. </a:t>
            </a:r>
            <a:r>
              <a:rPr lang="de-DE" dirty="0" err="1" smtClean="0"/>
              <a:t>Alternatively</a:t>
            </a:r>
            <a:r>
              <a:rPr lang="de-DE" dirty="0" smtClean="0"/>
              <a:t>, </a:t>
            </a:r>
            <a:r>
              <a:rPr lang="de-DE" dirty="0" err="1" smtClean="0"/>
              <a:t>the</a:t>
            </a:r>
            <a:r>
              <a:rPr lang="de-DE" dirty="0" smtClean="0"/>
              <a:t> </a:t>
            </a:r>
            <a:r>
              <a:rPr lang="de-DE" dirty="0" err="1" smtClean="0"/>
              <a:t>protective</a:t>
            </a:r>
            <a:r>
              <a:rPr lang="de-DE" dirty="0" smtClean="0"/>
              <a:t> </a:t>
            </a:r>
            <a:r>
              <a:rPr lang="de-DE" dirty="0" err="1" smtClean="0"/>
              <a:t>equipment</a:t>
            </a:r>
            <a:r>
              <a:rPr lang="de-DE" dirty="0" smtClean="0"/>
              <a:t> </a:t>
            </a:r>
            <a:r>
              <a:rPr lang="de-DE" dirty="0" err="1" smtClean="0"/>
              <a:t>can</a:t>
            </a:r>
            <a:r>
              <a:rPr lang="de-DE" dirty="0" smtClean="0"/>
              <a:t> </a:t>
            </a:r>
            <a:r>
              <a:rPr lang="de-DE" dirty="0" err="1" smtClean="0"/>
              <a:t>be</a:t>
            </a:r>
            <a:r>
              <a:rPr lang="de-DE" dirty="0" smtClean="0"/>
              <a:t> </a:t>
            </a:r>
            <a:r>
              <a:rPr lang="de-DE" dirty="0" err="1" smtClean="0"/>
              <a:t>closed</a:t>
            </a:r>
            <a:r>
              <a:rPr lang="de-DE" dirty="0" smtClean="0"/>
              <a:t> </a:t>
            </a:r>
            <a:r>
              <a:rPr lang="de-DE" dirty="0" err="1" smtClean="0"/>
              <a:t>automatically</a:t>
            </a:r>
            <a:r>
              <a:rPr lang="de-DE" dirty="0" smtClean="0"/>
              <a:t> </a:t>
            </a:r>
            <a:r>
              <a:rPr lang="de-DE" dirty="0" err="1" smtClean="0"/>
              <a:t>when</a:t>
            </a:r>
            <a:r>
              <a:rPr lang="de-DE" dirty="0" smtClean="0"/>
              <a:t> a </a:t>
            </a:r>
            <a:r>
              <a:rPr lang="de-DE" dirty="0" err="1" smtClean="0"/>
              <a:t>certain</a:t>
            </a:r>
            <a:r>
              <a:rPr lang="de-DE" dirty="0" smtClean="0"/>
              <a:t> </a:t>
            </a:r>
            <a:r>
              <a:rPr lang="de-DE" dirty="0" err="1" smtClean="0"/>
              <a:t>speed</a:t>
            </a:r>
            <a:r>
              <a:rPr lang="de-DE" dirty="0" smtClean="0"/>
              <a:t> </a:t>
            </a:r>
            <a:r>
              <a:rPr lang="de-DE" dirty="0" err="1" smtClean="0"/>
              <a:t>is</a:t>
            </a:r>
            <a:r>
              <a:rPr lang="de-DE" dirty="0" smtClean="0"/>
              <a:t> </a:t>
            </a:r>
            <a:r>
              <a:rPr lang="de-DE" dirty="0" err="1" smtClean="0"/>
              <a:t>reached</a:t>
            </a:r>
            <a:r>
              <a:rPr lang="de-DE" dirty="0" smtClean="0"/>
              <a:t> (</a:t>
            </a:r>
            <a:r>
              <a:rPr lang="de-DE" dirty="0" err="1" smtClean="0"/>
              <a:t>up</a:t>
            </a:r>
            <a:r>
              <a:rPr lang="de-DE" dirty="0" smtClean="0"/>
              <a:t> </a:t>
            </a:r>
            <a:r>
              <a:rPr lang="de-DE" dirty="0" err="1" smtClean="0"/>
              <a:t>to</a:t>
            </a:r>
            <a:r>
              <a:rPr lang="de-DE" dirty="0" smtClean="0"/>
              <a:t> a </a:t>
            </a:r>
            <a:r>
              <a:rPr lang="de-DE" dirty="0" err="1" smtClean="0"/>
              <a:t>maximum</a:t>
            </a:r>
            <a:r>
              <a:rPr lang="de-DE" dirty="0" smtClean="0"/>
              <a:t> </a:t>
            </a:r>
            <a:r>
              <a:rPr lang="de-DE" dirty="0" err="1" smtClean="0"/>
              <a:t>of</a:t>
            </a:r>
            <a:r>
              <a:rPr lang="de-DE" dirty="0" smtClean="0"/>
              <a:t> 5 km/h). These </a:t>
            </a:r>
            <a:r>
              <a:rPr lang="de-DE" dirty="0" err="1" smtClean="0"/>
              <a:t>benefits</a:t>
            </a:r>
            <a:r>
              <a:rPr lang="de-DE" dirty="0" smtClean="0"/>
              <a:t> </a:t>
            </a:r>
            <a:r>
              <a:rPr lang="de-DE" dirty="0" err="1" smtClean="0"/>
              <a:t>result</a:t>
            </a:r>
            <a:r>
              <a:rPr lang="de-DE" dirty="0" smtClean="0"/>
              <a:t> in </a:t>
            </a:r>
            <a:r>
              <a:rPr lang="de-DE" dirty="0" err="1" smtClean="0"/>
              <a:t>greater</a:t>
            </a:r>
            <a:r>
              <a:rPr lang="de-DE" dirty="0" smtClean="0"/>
              <a:t> </a:t>
            </a:r>
            <a:r>
              <a:rPr lang="de-DE" dirty="0" err="1" smtClean="0"/>
              <a:t>acceptance</a:t>
            </a:r>
            <a:r>
              <a:rPr lang="de-DE" dirty="0" smtClean="0"/>
              <a:t> </a:t>
            </a:r>
            <a:r>
              <a:rPr lang="de-DE" dirty="0" err="1" smtClean="0"/>
              <a:t>among</a:t>
            </a:r>
            <a:r>
              <a:rPr lang="de-DE" dirty="0" smtClean="0"/>
              <a:t> </a:t>
            </a:r>
            <a:r>
              <a:rPr lang="de-DE" dirty="0" err="1" smtClean="0"/>
              <a:t>drivers</a:t>
            </a:r>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19</a:t>
            </a:fld>
            <a:endParaRPr lang="de-DE" dirty="0"/>
          </a:p>
        </p:txBody>
      </p:sp>
    </p:spTree>
    <p:extLst>
      <p:ext uri="{BB962C8B-B14F-4D97-AF65-F5344CB8AC3E}">
        <p14:creationId xmlns:p14="http://schemas.microsoft.com/office/powerpoint/2010/main" val="414517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830" eaLnBrk="0" hangingPunct="0">
              <a:spcBef>
                <a:spcPct val="30000"/>
              </a:spcBef>
              <a:defRPr sz="1200">
                <a:solidFill>
                  <a:schemeClr val="tx1"/>
                </a:solidFill>
                <a:latin typeface="Times New Roman" pitchFamily="18" charset="0"/>
              </a:defRPr>
            </a:lvl1pPr>
            <a:lvl2pPr marL="716872" indent="-275720" defTabSz="955830" eaLnBrk="0" hangingPunct="0">
              <a:spcBef>
                <a:spcPct val="30000"/>
              </a:spcBef>
              <a:defRPr sz="1200">
                <a:solidFill>
                  <a:schemeClr val="tx1"/>
                </a:solidFill>
                <a:latin typeface="Times New Roman" pitchFamily="18" charset="0"/>
              </a:defRPr>
            </a:lvl2pPr>
            <a:lvl3pPr marL="1102881" indent="-220576" defTabSz="955830" eaLnBrk="0" hangingPunct="0">
              <a:spcBef>
                <a:spcPct val="30000"/>
              </a:spcBef>
              <a:defRPr sz="1200">
                <a:solidFill>
                  <a:schemeClr val="tx1"/>
                </a:solidFill>
                <a:latin typeface="Times New Roman" pitchFamily="18" charset="0"/>
              </a:defRPr>
            </a:lvl3pPr>
            <a:lvl4pPr marL="1544033" indent="-220576" defTabSz="955830" eaLnBrk="0" hangingPunct="0">
              <a:spcBef>
                <a:spcPct val="30000"/>
              </a:spcBef>
              <a:defRPr sz="1200">
                <a:solidFill>
                  <a:schemeClr val="tx1"/>
                </a:solidFill>
                <a:latin typeface="Times New Roman" pitchFamily="18" charset="0"/>
              </a:defRPr>
            </a:lvl4pPr>
            <a:lvl5pPr marL="1985185" indent="-220576" defTabSz="955830" eaLnBrk="0" hangingPunct="0">
              <a:spcBef>
                <a:spcPct val="30000"/>
              </a:spcBef>
              <a:defRPr sz="1200">
                <a:solidFill>
                  <a:schemeClr val="tx1"/>
                </a:solidFill>
                <a:latin typeface="Times New Roman" pitchFamily="18" charset="0"/>
              </a:defRPr>
            </a:lvl5pPr>
            <a:lvl6pPr marL="2426338" indent="-220576" defTabSz="955830" eaLnBrk="0" fontAlgn="base" hangingPunct="0">
              <a:spcBef>
                <a:spcPct val="30000"/>
              </a:spcBef>
              <a:spcAft>
                <a:spcPct val="0"/>
              </a:spcAft>
              <a:defRPr sz="1200">
                <a:solidFill>
                  <a:schemeClr val="tx1"/>
                </a:solidFill>
                <a:latin typeface="Times New Roman" pitchFamily="18" charset="0"/>
              </a:defRPr>
            </a:lvl6pPr>
            <a:lvl7pPr marL="2867490" indent="-220576" defTabSz="955830" eaLnBrk="0" fontAlgn="base" hangingPunct="0">
              <a:spcBef>
                <a:spcPct val="30000"/>
              </a:spcBef>
              <a:spcAft>
                <a:spcPct val="0"/>
              </a:spcAft>
              <a:defRPr sz="1200">
                <a:solidFill>
                  <a:schemeClr val="tx1"/>
                </a:solidFill>
                <a:latin typeface="Times New Roman" pitchFamily="18" charset="0"/>
              </a:defRPr>
            </a:lvl7pPr>
            <a:lvl8pPr marL="3308642" indent="-220576" defTabSz="955830" eaLnBrk="0" fontAlgn="base" hangingPunct="0">
              <a:spcBef>
                <a:spcPct val="30000"/>
              </a:spcBef>
              <a:spcAft>
                <a:spcPct val="0"/>
              </a:spcAft>
              <a:defRPr sz="1200">
                <a:solidFill>
                  <a:schemeClr val="tx1"/>
                </a:solidFill>
                <a:latin typeface="Times New Roman" pitchFamily="18" charset="0"/>
              </a:defRPr>
            </a:lvl8pPr>
            <a:lvl9pPr marL="3749794" indent="-220576" defTabSz="9558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66F18E7-3038-458F-B63D-87D1C661FC42}" type="slidenum">
              <a:rPr lang="de-DE" altLang="de-DE" sz="1300">
                <a:latin typeface="Arial" charset="0"/>
              </a:rPr>
              <a:pPr eaLnBrk="1" hangingPunct="1">
                <a:spcBef>
                  <a:spcPct val="0"/>
                </a:spcBef>
              </a:pPr>
              <a:t>2</a:t>
            </a:fld>
            <a:endParaRPr lang="de-DE" altLang="de-DE" sz="1300" dirty="0">
              <a:latin typeface="Arial" charset="0"/>
            </a:endParaRPr>
          </a:p>
        </p:txBody>
      </p:sp>
      <p:sp>
        <p:nvSpPr>
          <p:cNvPr id="18435" name="Rectangle 2"/>
          <p:cNvSpPr>
            <a:spLocks noGrp="1" noRot="1" noChangeAspect="1" noChangeArrowheads="1" noTextEdit="1"/>
          </p:cNvSpPr>
          <p:nvPr>
            <p:ph type="sldImg"/>
          </p:nvPr>
        </p:nvSpPr>
        <p:spPr>
          <a:xfrm>
            <a:off x="3263900" y="509588"/>
            <a:ext cx="3398838" cy="254952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smtClean="0"/>
              <a:t>Briefly introduce the concept of preventing defeating, based upon the three steps of:</a:t>
            </a:r>
          </a:p>
          <a:p>
            <a:pPr marL="171450" indent="-171450" eaLnBrk="1" hangingPunct="1">
              <a:buFontTx/>
              <a:buChar char="-"/>
            </a:pPr>
            <a:r>
              <a:rPr lang="de-DE" altLang="de-DE" baseline="0" dirty="0" smtClean="0"/>
              <a:t>Avoiding the (incentive for) defeating</a:t>
            </a:r>
          </a:p>
          <a:p>
            <a:pPr marL="171450" indent="-171450" eaLnBrk="1" hangingPunct="1">
              <a:buFontTx/>
              <a:buChar char="-"/>
            </a:pPr>
            <a:r>
              <a:rPr lang="de-DE" altLang="de-DE" baseline="0" dirty="0" smtClean="0"/>
              <a:t>Obstructing defeating</a:t>
            </a:r>
          </a:p>
          <a:p>
            <a:pPr marL="171450" indent="-171450" eaLnBrk="1" hangingPunct="1">
              <a:buFontTx/>
              <a:buChar char="-"/>
            </a:pPr>
            <a:r>
              <a:rPr lang="de-DE" altLang="de-DE" baseline="0" dirty="0" smtClean="0"/>
              <a:t>Detecting defeating</a:t>
            </a:r>
          </a:p>
          <a:p>
            <a:pPr marL="0" indent="0" eaLnBrk="1" hangingPunct="1">
              <a:buFontTx/>
              <a:buNone/>
            </a:pPr>
            <a:r>
              <a:rPr lang="de-DE" altLang="de-DE" baseline="0" dirty="0" smtClean="0"/>
              <a:t> It is not necessary to discuss these in depth at this stage; what is meant by each step will be explained in the examples on the following slides.</a:t>
            </a:r>
            <a:endParaRPr lang="de-DE" altLang="de-DE" dirty="0" smtClean="0"/>
          </a:p>
        </p:txBody>
      </p:sp>
    </p:spTree>
    <p:extLst>
      <p:ext uri="{BB962C8B-B14F-4D97-AF65-F5344CB8AC3E}">
        <p14:creationId xmlns:p14="http://schemas.microsoft.com/office/powerpoint/2010/main" val="3803395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smtClean="0"/>
              <a:t>The problem</a:t>
            </a:r>
            <a:r>
              <a:rPr lang="de-DE" dirty="0" smtClean="0"/>
              <a:t>:</a:t>
            </a:r>
          </a:p>
          <a:p>
            <a:endParaRPr lang="de-DE" dirty="0" smtClean="0"/>
          </a:p>
          <a:p>
            <a:r>
              <a:rPr lang="de-DE" dirty="0" smtClean="0"/>
              <a:t>Counter-rotating rollers present a risk of parts of the body being trapped. The entrapment point must therefore be safeguarded in a suitable way. Some standards make provision for fixed guards for this purpose. This however is frequently in conflict with the production/process needs of users. Startup of the installation is made considerably more difficult by these guards. It must also be possible for </a:t>
            </a:r>
            <a:r>
              <a:rPr lang="de-DE" dirty="0" err="1" smtClean="0"/>
              <a:t>caking of product</a:t>
            </a:r>
            <a:r>
              <a:rPr lang="de-DE" dirty="0" smtClean="0"/>
              <a:t> on the rollers to be removed manually whilst the machine is running.</a:t>
            </a:r>
          </a:p>
          <a:p>
            <a:r>
              <a:rPr lang="de-DE" dirty="0" smtClean="0"/>
              <a:t> </a:t>
            </a: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20</a:t>
            </a:fld>
            <a:endParaRPr lang="de-DE" dirty="0"/>
          </a:p>
        </p:txBody>
      </p:sp>
    </p:spTree>
    <p:extLst>
      <p:ext uri="{BB962C8B-B14F-4D97-AF65-F5344CB8AC3E}">
        <p14:creationId xmlns:p14="http://schemas.microsoft.com/office/powerpoint/2010/main" val="2986810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err="1"/>
              <a:t>Measure</a:t>
            </a:r>
            <a:r>
              <a:rPr lang="de-DE" dirty="0"/>
              <a:t>:</a:t>
            </a:r>
          </a:p>
          <a:p>
            <a:r>
              <a:rPr lang="de-DE" dirty="0"/>
              <a:t> </a:t>
            </a:r>
          </a:p>
          <a:p>
            <a:r>
              <a:rPr lang="de-DE" dirty="0" err="1" smtClean="0"/>
              <a:t>Automatic</a:t>
            </a:r>
            <a:r>
              <a:rPr lang="de-DE" dirty="0" smtClean="0"/>
              <a:t> </a:t>
            </a:r>
            <a:r>
              <a:rPr lang="de-DE" dirty="0" err="1" smtClean="0"/>
              <a:t>activation</a:t>
            </a:r>
            <a:r>
              <a:rPr lang="de-DE" dirty="0" smtClean="0"/>
              <a:t> </a:t>
            </a:r>
            <a:r>
              <a:rPr lang="de-DE" dirty="0" err="1" smtClean="0"/>
              <a:t>of</a:t>
            </a:r>
            <a:r>
              <a:rPr lang="de-DE" dirty="0" smtClean="0"/>
              <a:t> </a:t>
            </a:r>
            <a:r>
              <a:rPr lang="de-DE" dirty="0" err="1" smtClean="0"/>
              <a:t>protective</a:t>
            </a:r>
            <a:r>
              <a:rPr lang="de-DE" dirty="0" smtClean="0"/>
              <a:t> </a:t>
            </a:r>
            <a:r>
              <a:rPr lang="de-DE" dirty="0" err="1" smtClean="0"/>
              <a:t>equipment</a:t>
            </a:r>
            <a:r>
              <a:rPr lang="de-DE" dirty="0" smtClean="0"/>
              <a:t> </a:t>
            </a:r>
            <a:r>
              <a:rPr lang="de-DE" dirty="0" err="1" smtClean="0"/>
              <a:t>when</a:t>
            </a:r>
            <a:r>
              <a:rPr lang="de-DE" dirty="0" smtClean="0"/>
              <a:t> </a:t>
            </a:r>
            <a:r>
              <a:rPr lang="de-DE" dirty="0" err="1" smtClean="0"/>
              <a:t>persons</a:t>
            </a:r>
            <a:r>
              <a:rPr lang="de-DE" dirty="0" smtClean="0"/>
              <a:t> </a:t>
            </a:r>
            <a:r>
              <a:rPr lang="de-DE" dirty="0" err="1" smtClean="0"/>
              <a:t>approach</a:t>
            </a:r>
            <a:r>
              <a:rPr lang="de-DE" dirty="0" smtClean="0"/>
              <a:t> </a:t>
            </a:r>
            <a:r>
              <a:rPr lang="de-DE" dirty="0" err="1" smtClean="0"/>
              <a:t>the</a:t>
            </a:r>
            <a:r>
              <a:rPr lang="de-DE" dirty="0" smtClean="0"/>
              <a:t> </a:t>
            </a:r>
            <a:r>
              <a:rPr lang="de-DE" dirty="0" err="1" smtClean="0"/>
              <a:t>hazardous</a:t>
            </a:r>
            <a:r>
              <a:rPr lang="de-DE" dirty="0" smtClean="0"/>
              <a:t> </a:t>
            </a:r>
            <a:r>
              <a:rPr lang="de-DE" dirty="0" err="1" smtClean="0"/>
              <a:t>zone</a:t>
            </a:r>
            <a:r>
              <a:rPr lang="de-DE" dirty="0" smtClean="0"/>
              <a:t> </a:t>
            </a:r>
            <a:r>
              <a:rPr lang="de-DE" dirty="0" err="1" smtClean="0"/>
              <a:t>provides</a:t>
            </a:r>
            <a:r>
              <a:rPr lang="de-DE" dirty="0" smtClean="0"/>
              <a:t> </a:t>
            </a:r>
            <a:r>
              <a:rPr lang="de-DE" dirty="0" err="1" smtClean="0"/>
              <a:t>effective</a:t>
            </a:r>
            <a:r>
              <a:rPr lang="de-DE" dirty="0" smtClean="0"/>
              <a:t> </a:t>
            </a:r>
            <a:r>
              <a:rPr lang="de-DE" dirty="0" err="1" smtClean="0"/>
              <a:t>safeguarding</a:t>
            </a:r>
            <a:r>
              <a:rPr lang="de-DE" dirty="0" smtClean="0"/>
              <a:t> </a:t>
            </a:r>
            <a:r>
              <a:rPr lang="de-DE" dirty="0" err="1" smtClean="0"/>
              <a:t>whilst</a:t>
            </a:r>
            <a:r>
              <a:rPr lang="de-DE" dirty="0" smtClean="0"/>
              <a:t> at </a:t>
            </a:r>
            <a:r>
              <a:rPr lang="de-DE" dirty="0" err="1" smtClean="0"/>
              <a:t>the</a:t>
            </a:r>
            <a:r>
              <a:rPr lang="de-DE" dirty="0" smtClean="0"/>
              <a:t> same time not </a:t>
            </a:r>
            <a:r>
              <a:rPr lang="de-DE" dirty="0" err="1" smtClean="0"/>
              <a:t>obstructing</a:t>
            </a:r>
            <a:r>
              <a:rPr lang="de-DE" dirty="0" smtClean="0"/>
              <a:t> </a:t>
            </a:r>
            <a:r>
              <a:rPr lang="de-DE" dirty="0" err="1" smtClean="0"/>
              <a:t>operation</a:t>
            </a:r>
            <a:r>
              <a:rPr lang="de-DE" dirty="0" smtClean="0"/>
              <a:t> </a:t>
            </a:r>
            <a:r>
              <a:rPr lang="de-DE" dirty="0" err="1" smtClean="0"/>
              <a:t>of</a:t>
            </a:r>
            <a:r>
              <a:rPr lang="de-DE" dirty="0" smtClean="0"/>
              <a:t> </a:t>
            </a:r>
            <a:r>
              <a:rPr lang="de-DE" dirty="0" err="1" smtClean="0"/>
              <a:t>the</a:t>
            </a:r>
            <a:r>
              <a:rPr lang="de-DE" dirty="0" smtClean="0"/>
              <a:t> </a:t>
            </a:r>
            <a:r>
              <a:rPr lang="de-DE" dirty="0" err="1" smtClean="0"/>
              <a:t>machine</a:t>
            </a:r>
            <a:r>
              <a:rPr lang="de-DE" dirty="0" smtClean="0"/>
              <a:t>. An </a:t>
            </a:r>
            <a:r>
              <a:rPr lang="de-DE" dirty="0" err="1" smtClean="0"/>
              <a:t>incentive</a:t>
            </a:r>
            <a:r>
              <a:rPr lang="de-DE" dirty="0" smtClean="0"/>
              <a:t> </a:t>
            </a:r>
            <a:r>
              <a:rPr lang="de-DE" dirty="0" err="1" smtClean="0"/>
              <a:t>for</a:t>
            </a:r>
            <a:r>
              <a:rPr lang="de-DE" dirty="0" smtClean="0"/>
              <a:t> </a:t>
            </a:r>
            <a:r>
              <a:rPr lang="de-DE" dirty="0" err="1" smtClean="0"/>
              <a:t>defeating</a:t>
            </a:r>
            <a:r>
              <a:rPr lang="de-DE" dirty="0" smtClean="0"/>
              <a:t> </a:t>
            </a:r>
            <a:r>
              <a:rPr lang="de-DE" dirty="0" err="1" smtClean="0"/>
              <a:t>of</a:t>
            </a:r>
            <a:r>
              <a:rPr lang="de-DE" dirty="0" smtClean="0"/>
              <a:t> </a:t>
            </a:r>
            <a:r>
              <a:rPr lang="de-DE" dirty="0" err="1" smtClean="0"/>
              <a:t>the</a:t>
            </a:r>
            <a:r>
              <a:rPr lang="de-DE" dirty="0" smtClean="0"/>
              <a:t> </a:t>
            </a:r>
            <a:r>
              <a:rPr lang="de-DE" dirty="0" err="1" smtClean="0"/>
              <a:t>protective</a:t>
            </a:r>
            <a:r>
              <a:rPr lang="de-DE" dirty="0" smtClean="0"/>
              <a:t> </a:t>
            </a:r>
            <a:r>
              <a:rPr lang="de-DE" dirty="0" err="1" smtClean="0"/>
              <a:t>equipment</a:t>
            </a:r>
            <a:r>
              <a:rPr lang="de-DE" dirty="0" smtClean="0"/>
              <a:t> </a:t>
            </a:r>
            <a:r>
              <a:rPr lang="de-DE" dirty="0" err="1" smtClean="0"/>
              <a:t>does</a:t>
            </a:r>
            <a:r>
              <a:rPr lang="de-DE" dirty="0" smtClean="0"/>
              <a:t> not </a:t>
            </a:r>
            <a:r>
              <a:rPr lang="de-DE" dirty="0" err="1" smtClean="0"/>
              <a:t>therefore</a:t>
            </a:r>
            <a:r>
              <a:rPr lang="de-DE" dirty="0" smtClean="0"/>
              <a:t> </a:t>
            </a:r>
            <a:r>
              <a:rPr lang="de-DE" dirty="0" err="1" smtClean="0"/>
              <a:t>exist</a:t>
            </a:r>
            <a:r>
              <a:rPr lang="de-DE" dirty="0" smtClean="0"/>
              <a:t>. A </a:t>
            </a:r>
            <a:r>
              <a:rPr lang="de-DE" dirty="0" err="1" smtClean="0"/>
              <a:t>proven</a:t>
            </a:r>
            <a:r>
              <a:rPr lang="de-DE" dirty="0" smtClean="0"/>
              <a:t> </a:t>
            </a:r>
            <a:r>
              <a:rPr lang="de-DE" dirty="0" err="1" smtClean="0"/>
              <a:t>solution</a:t>
            </a:r>
            <a:r>
              <a:rPr lang="de-DE" dirty="0" smtClean="0"/>
              <a:t> </a:t>
            </a:r>
            <a:r>
              <a:rPr lang="de-DE" dirty="0" err="1" smtClean="0"/>
              <a:t>for</a:t>
            </a:r>
            <a:r>
              <a:rPr lang="de-DE" dirty="0" smtClean="0"/>
              <a:t> </a:t>
            </a:r>
            <a:r>
              <a:rPr lang="de-DE" dirty="0" err="1" smtClean="0"/>
              <a:t>automatic</a:t>
            </a:r>
            <a:r>
              <a:rPr lang="de-DE" dirty="0" smtClean="0"/>
              <a:t> </a:t>
            </a:r>
            <a:r>
              <a:rPr lang="de-DE" dirty="0" err="1" smtClean="0"/>
              <a:t>mode</a:t>
            </a:r>
            <a:r>
              <a:rPr lang="de-DE" dirty="0" smtClean="0"/>
              <a:t> </a:t>
            </a:r>
            <a:r>
              <a:rPr lang="de-DE" dirty="0" err="1" smtClean="0"/>
              <a:t>is</a:t>
            </a:r>
            <a:r>
              <a:rPr lang="de-DE" dirty="0" smtClean="0"/>
              <a:t> </a:t>
            </a:r>
            <a:r>
              <a:rPr lang="de-DE" dirty="0" err="1" smtClean="0"/>
              <a:t>the</a:t>
            </a:r>
            <a:r>
              <a:rPr lang="de-DE" dirty="0" smtClean="0"/>
              <a:t> </a:t>
            </a:r>
            <a:r>
              <a:rPr lang="de-DE" dirty="0" err="1" smtClean="0"/>
              <a:t>combination</a:t>
            </a:r>
            <a:r>
              <a:rPr lang="de-DE" dirty="0" smtClean="0"/>
              <a:t> </a:t>
            </a:r>
            <a:r>
              <a:rPr lang="de-DE" dirty="0" err="1" smtClean="0"/>
              <a:t>of</a:t>
            </a:r>
            <a:r>
              <a:rPr lang="de-DE" dirty="0" smtClean="0"/>
              <a:t> a </a:t>
            </a:r>
            <a:r>
              <a:rPr lang="de-DE" dirty="0" err="1" smtClean="0"/>
              <a:t>pressure</a:t>
            </a:r>
            <a:r>
              <a:rPr lang="de-DE" dirty="0" smtClean="0"/>
              <a:t>-sensitive </a:t>
            </a:r>
            <a:r>
              <a:rPr lang="de-DE" dirty="0" err="1" smtClean="0"/>
              <a:t>mat</a:t>
            </a:r>
            <a:r>
              <a:rPr lang="de-DE" dirty="0" smtClean="0"/>
              <a:t> </a:t>
            </a:r>
            <a:r>
              <a:rPr lang="de-DE" dirty="0" err="1" smtClean="0"/>
              <a:t>and</a:t>
            </a:r>
            <a:r>
              <a:rPr lang="de-DE" dirty="0" smtClean="0"/>
              <a:t> a light </a:t>
            </a:r>
            <a:r>
              <a:rPr lang="de-DE" dirty="0" err="1" smtClean="0"/>
              <a:t>barrier</a:t>
            </a:r>
            <a:r>
              <a:rPr lang="de-DE" dirty="0" smtClean="0"/>
              <a:t> </a:t>
            </a:r>
            <a:r>
              <a:rPr lang="de-DE" dirty="0" err="1" smtClean="0"/>
              <a:t>or</a:t>
            </a:r>
            <a:r>
              <a:rPr lang="de-DE" dirty="0" smtClean="0"/>
              <a:t> </a:t>
            </a:r>
            <a:r>
              <a:rPr lang="de-DE" dirty="0" err="1" smtClean="0"/>
              <a:t>flap</a:t>
            </a:r>
            <a:r>
              <a:rPr lang="de-DE" dirty="0" smtClean="0"/>
              <a:t> in front </a:t>
            </a:r>
            <a:r>
              <a:rPr lang="de-DE" dirty="0" err="1" smtClean="0"/>
              <a:t>of</a:t>
            </a:r>
            <a:r>
              <a:rPr lang="de-DE" dirty="0" smtClean="0"/>
              <a:t> </a:t>
            </a:r>
            <a:r>
              <a:rPr lang="de-DE" dirty="0" err="1" smtClean="0"/>
              <a:t>the</a:t>
            </a:r>
            <a:r>
              <a:rPr lang="de-DE" dirty="0" smtClean="0"/>
              <a:t> </a:t>
            </a:r>
            <a:r>
              <a:rPr lang="de-DE" dirty="0" err="1" smtClean="0"/>
              <a:t>intake</a:t>
            </a:r>
            <a:r>
              <a:rPr lang="de-DE" dirty="0" smtClean="0"/>
              <a:t> </a:t>
            </a:r>
            <a:r>
              <a:rPr lang="de-DE" dirty="0" err="1" smtClean="0"/>
              <a:t>point</a:t>
            </a:r>
            <a:r>
              <a:rPr lang="de-DE" dirty="0" smtClean="0"/>
              <a:t>. Other </a:t>
            </a:r>
            <a:r>
              <a:rPr lang="de-DE" dirty="0" err="1" smtClean="0"/>
              <a:t>operating</a:t>
            </a:r>
            <a:r>
              <a:rPr lang="de-DE" dirty="0" smtClean="0"/>
              <a:t> </a:t>
            </a:r>
            <a:r>
              <a:rPr lang="de-DE" dirty="0" err="1" smtClean="0"/>
              <a:t>modes</a:t>
            </a:r>
            <a:r>
              <a:rPr lang="de-DE" dirty="0" smtClean="0"/>
              <a:t>, such </a:t>
            </a:r>
            <a:r>
              <a:rPr lang="de-DE" dirty="0" err="1" smtClean="0"/>
              <a:t>as</a:t>
            </a:r>
            <a:r>
              <a:rPr lang="de-DE" dirty="0" smtClean="0"/>
              <a:t> </a:t>
            </a:r>
            <a:r>
              <a:rPr lang="de-DE" dirty="0" err="1" smtClean="0"/>
              <a:t>setup</a:t>
            </a:r>
            <a:r>
              <a:rPr lang="de-DE" dirty="0" smtClean="0"/>
              <a:t> </a:t>
            </a:r>
            <a:r>
              <a:rPr lang="de-DE" dirty="0" err="1" smtClean="0"/>
              <a:t>and</a:t>
            </a:r>
            <a:r>
              <a:rPr lang="de-DE" dirty="0" smtClean="0"/>
              <a:t> </a:t>
            </a:r>
            <a:r>
              <a:rPr lang="de-DE" dirty="0" err="1" smtClean="0"/>
              <a:t>startup</a:t>
            </a:r>
            <a:r>
              <a:rPr lang="de-DE" dirty="0" smtClean="0"/>
              <a:t>, </a:t>
            </a:r>
            <a:r>
              <a:rPr lang="de-DE" dirty="0" err="1" smtClean="0"/>
              <a:t>require</a:t>
            </a:r>
            <a:r>
              <a:rPr lang="de-DE" dirty="0" smtClean="0"/>
              <a:t> </a:t>
            </a:r>
            <a:r>
              <a:rPr lang="de-DE" dirty="0" err="1" smtClean="0"/>
              <a:t>other</a:t>
            </a:r>
            <a:r>
              <a:rPr lang="de-DE" dirty="0" smtClean="0"/>
              <a:t> </a:t>
            </a:r>
            <a:r>
              <a:rPr lang="de-DE" dirty="0" err="1" smtClean="0"/>
              <a:t>protective</a:t>
            </a:r>
            <a:r>
              <a:rPr lang="de-DE" dirty="0" smtClean="0"/>
              <a:t> </a:t>
            </a:r>
            <a:r>
              <a:rPr lang="de-DE" dirty="0" err="1" smtClean="0"/>
              <a:t>measures</a:t>
            </a:r>
            <a:r>
              <a:rPr lang="de-DE" dirty="0" smtClean="0"/>
              <a:t> (such </a:t>
            </a:r>
            <a:r>
              <a:rPr lang="de-DE" dirty="0" err="1" smtClean="0"/>
              <a:t>as</a:t>
            </a:r>
            <a:r>
              <a:rPr lang="de-DE" dirty="0" smtClean="0"/>
              <a:t> </a:t>
            </a:r>
            <a:r>
              <a:rPr lang="de-DE" dirty="0" err="1" smtClean="0"/>
              <a:t>inching</a:t>
            </a:r>
            <a:r>
              <a:rPr lang="de-DE" dirty="0" smtClean="0"/>
              <a:t> </a:t>
            </a:r>
            <a:r>
              <a:rPr lang="de-DE" dirty="0" err="1" smtClean="0"/>
              <a:t>mode</a:t>
            </a:r>
            <a:r>
              <a:rPr lang="de-DE" dirty="0" smtClean="0"/>
              <a:t>, </a:t>
            </a:r>
            <a:r>
              <a:rPr lang="de-DE" dirty="0" err="1" smtClean="0"/>
              <a:t>enabling</a:t>
            </a:r>
            <a:r>
              <a:rPr lang="de-DE" dirty="0" smtClean="0"/>
              <a:t> </a:t>
            </a:r>
            <a:r>
              <a:rPr lang="de-DE" dirty="0" err="1" smtClean="0"/>
              <a:t>mode</a:t>
            </a:r>
            <a:r>
              <a:rPr lang="de-DE" dirty="0" smtClean="0"/>
              <a:t>, </a:t>
            </a:r>
            <a:r>
              <a:rPr lang="de-DE" dirty="0" err="1" smtClean="0"/>
              <a:t>movements</a:t>
            </a:r>
            <a:r>
              <a:rPr lang="de-DE" dirty="0" smtClean="0"/>
              <a:t> </a:t>
            </a:r>
            <a:r>
              <a:rPr lang="de-DE" dirty="0" err="1" smtClean="0"/>
              <a:t>only</a:t>
            </a:r>
            <a:r>
              <a:rPr lang="de-DE" dirty="0" smtClean="0"/>
              <a:t> </a:t>
            </a:r>
            <a:r>
              <a:rPr lang="de-DE" dirty="0" err="1" smtClean="0"/>
              <a:t>with</a:t>
            </a:r>
            <a:r>
              <a:rPr lang="de-DE" dirty="0" smtClean="0"/>
              <a:t> </a:t>
            </a:r>
            <a:r>
              <a:rPr lang="de-DE" dirty="0" err="1" smtClean="0"/>
              <a:t>the</a:t>
            </a:r>
            <a:r>
              <a:rPr lang="de-DE" dirty="0" smtClean="0"/>
              <a:t> </a:t>
            </a:r>
            <a:r>
              <a:rPr lang="de-DE" dirty="0" err="1" smtClean="0"/>
              <a:t>rollers</a:t>
            </a:r>
            <a:r>
              <a:rPr lang="de-DE" dirty="0" smtClean="0"/>
              <a:t> </a:t>
            </a:r>
            <a:r>
              <a:rPr lang="de-DE" dirty="0" err="1" smtClean="0"/>
              <a:t>moved</a:t>
            </a:r>
            <a:r>
              <a:rPr lang="de-DE" dirty="0" smtClean="0"/>
              <a:t> apart).</a:t>
            </a:r>
          </a:p>
          <a:p>
            <a:endParaRPr lang="de-DE" dirty="0" smtClean="0"/>
          </a:p>
          <a:p>
            <a:r>
              <a:rPr lang="de-DE" u="sng" dirty="0" err="1" smtClean="0"/>
              <a:t>Example</a:t>
            </a:r>
            <a:r>
              <a:rPr lang="de-DE" u="sng" dirty="0" smtClean="0"/>
              <a:t> A</a:t>
            </a:r>
            <a:r>
              <a:rPr lang="de-DE" dirty="0" smtClean="0"/>
              <a:t>:</a:t>
            </a:r>
          </a:p>
          <a:p>
            <a:endParaRPr lang="de-DE" dirty="0" smtClean="0"/>
          </a:p>
          <a:p>
            <a:r>
              <a:rPr lang="de-DE" dirty="0" err="1" smtClean="0"/>
              <a:t>Safeguarding</a:t>
            </a:r>
            <a:r>
              <a:rPr lang="de-DE" dirty="0" smtClean="0"/>
              <a:t> </a:t>
            </a:r>
            <a:r>
              <a:rPr lang="de-DE" dirty="0" err="1" smtClean="0"/>
              <a:t>by</a:t>
            </a:r>
            <a:r>
              <a:rPr lang="de-DE" dirty="0" smtClean="0"/>
              <a:t> </a:t>
            </a:r>
            <a:r>
              <a:rPr lang="de-DE" dirty="0" err="1" smtClean="0"/>
              <a:t>means</a:t>
            </a:r>
            <a:r>
              <a:rPr lang="de-DE" dirty="0" smtClean="0"/>
              <a:t> </a:t>
            </a:r>
            <a:r>
              <a:rPr lang="de-DE" dirty="0" err="1" smtClean="0"/>
              <a:t>of</a:t>
            </a:r>
            <a:r>
              <a:rPr lang="de-DE" dirty="0" smtClean="0"/>
              <a:t> light </a:t>
            </a:r>
            <a:r>
              <a:rPr lang="de-DE" dirty="0" err="1" smtClean="0"/>
              <a:t>barriers</a:t>
            </a:r>
            <a:endParaRPr lang="de-DE" dirty="0" smtClean="0"/>
          </a:p>
          <a:p>
            <a:endParaRPr lang="de-DE" dirty="0" smtClean="0"/>
          </a:p>
          <a:p>
            <a:r>
              <a:rPr lang="de-DE" dirty="0" smtClean="0"/>
              <a:t>In </a:t>
            </a:r>
            <a:r>
              <a:rPr lang="de-DE" dirty="0" err="1" smtClean="0"/>
              <a:t>this</a:t>
            </a:r>
            <a:r>
              <a:rPr lang="de-DE" dirty="0" smtClean="0"/>
              <a:t> </a:t>
            </a:r>
            <a:r>
              <a:rPr lang="de-DE" dirty="0" err="1" smtClean="0"/>
              <a:t>safety</a:t>
            </a:r>
            <a:r>
              <a:rPr lang="de-DE" dirty="0" smtClean="0"/>
              <a:t> </a:t>
            </a:r>
            <a:r>
              <a:rPr lang="de-DE" dirty="0" err="1" smtClean="0"/>
              <a:t>concept</a:t>
            </a:r>
            <a:r>
              <a:rPr lang="de-DE" dirty="0" smtClean="0"/>
              <a:t>, a light </a:t>
            </a:r>
            <a:r>
              <a:rPr lang="de-DE" dirty="0" err="1" smtClean="0"/>
              <a:t>barrier</a:t>
            </a:r>
            <a:r>
              <a:rPr lang="de-DE" dirty="0" smtClean="0"/>
              <a:t> </a:t>
            </a:r>
            <a:r>
              <a:rPr lang="de-DE" dirty="0" err="1" smtClean="0"/>
              <a:t>is</a:t>
            </a:r>
            <a:r>
              <a:rPr lang="de-DE" dirty="0" smtClean="0"/>
              <a:t> </a:t>
            </a:r>
            <a:r>
              <a:rPr lang="de-DE" dirty="0" err="1" smtClean="0"/>
              <a:t>located</a:t>
            </a:r>
            <a:r>
              <a:rPr lang="de-DE" dirty="0" smtClean="0"/>
              <a:t> in front </a:t>
            </a:r>
            <a:r>
              <a:rPr lang="de-DE" dirty="0" err="1" smtClean="0"/>
              <a:t>of</a:t>
            </a:r>
            <a:r>
              <a:rPr lang="de-DE" dirty="0" smtClean="0"/>
              <a:t> </a:t>
            </a:r>
            <a:r>
              <a:rPr lang="de-DE" dirty="0" err="1" smtClean="0"/>
              <a:t>and</a:t>
            </a:r>
            <a:r>
              <a:rPr lang="de-DE" dirty="0" smtClean="0"/>
              <a:t> </a:t>
            </a:r>
            <a:r>
              <a:rPr lang="de-DE" dirty="0" err="1" smtClean="0"/>
              <a:t>as</a:t>
            </a:r>
            <a:r>
              <a:rPr lang="de-DE" dirty="0" smtClean="0"/>
              <a:t> </a:t>
            </a:r>
            <a:r>
              <a:rPr lang="de-DE" dirty="0" err="1" smtClean="0"/>
              <a:t>close</a:t>
            </a:r>
            <a:r>
              <a:rPr lang="de-DE" dirty="0" smtClean="0"/>
              <a:t> </a:t>
            </a:r>
            <a:r>
              <a:rPr lang="de-DE" dirty="0" err="1" smtClean="0"/>
              <a:t>as</a:t>
            </a:r>
            <a:r>
              <a:rPr lang="de-DE" dirty="0" smtClean="0"/>
              <a:t> </a:t>
            </a:r>
            <a:r>
              <a:rPr lang="de-DE" dirty="0" err="1" smtClean="0"/>
              <a:t>possible</a:t>
            </a:r>
            <a:r>
              <a:rPr lang="de-DE" dirty="0" smtClean="0"/>
              <a:t> </a:t>
            </a:r>
            <a:r>
              <a:rPr lang="de-DE" dirty="0" err="1" smtClean="0"/>
              <a:t>to</a:t>
            </a:r>
            <a:r>
              <a:rPr lang="de-DE" dirty="0" smtClean="0"/>
              <a:t> </a:t>
            </a:r>
            <a:r>
              <a:rPr lang="de-DE" dirty="0" err="1" smtClean="0"/>
              <a:t>the</a:t>
            </a:r>
            <a:r>
              <a:rPr lang="de-DE" dirty="0" smtClean="0"/>
              <a:t> </a:t>
            </a:r>
            <a:r>
              <a:rPr lang="de-DE" dirty="0" err="1" smtClean="0"/>
              <a:t>intake</a:t>
            </a:r>
            <a:r>
              <a:rPr lang="de-DE" dirty="0" smtClean="0"/>
              <a:t> </a:t>
            </a:r>
            <a:r>
              <a:rPr lang="de-DE" dirty="0" err="1" smtClean="0"/>
              <a:t>gap</a:t>
            </a:r>
            <a:r>
              <a:rPr lang="de-DE" dirty="0" smtClean="0"/>
              <a:t>. The light </a:t>
            </a:r>
            <a:r>
              <a:rPr lang="de-DE" dirty="0" err="1" smtClean="0"/>
              <a:t>barrier</a:t>
            </a:r>
            <a:r>
              <a:rPr lang="de-DE" dirty="0" smtClean="0"/>
              <a:t> </a:t>
            </a:r>
            <a:r>
              <a:rPr lang="de-DE" dirty="0" err="1" smtClean="0"/>
              <a:t>may</a:t>
            </a:r>
            <a:r>
              <a:rPr lang="de-DE" dirty="0" smtClean="0"/>
              <a:t> </a:t>
            </a:r>
            <a:r>
              <a:rPr lang="de-DE" dirty="0" err="1" smtClean="0"/>
              <a:t>be</a:t>
            </a:r>
            <a:r>
              <a:rPr lang="de-DE" dirty="0" smtClean="0"/>
              <a:t>:</a:t>
            </a:r>
          </a:p>
          <a:p>
            <a:endParaRPr lang="de-DE" dirty="0" smtClean="0"/>
          </a:p>
          <a:p>
            <a:r>
              <a:rPr lang="de-DE" dirty="0" smtClean="0"/>
              <a:t>-</a:t>
            </a:r>
            <a:r>
              <a:rPr lang="de-DE" baseline="0" dirty="0" smtClean="0"/>
              <a:t> </a:t>
            </a:r>
            <a:r>
              <a:rPr lang="de-DE" dirty="0" err="1" smtClean="0"/>
              <a:t>Activated</a:t>
            </a:r>
            <a:r>
              <a:rPr lang="de-DE" dirty="0" smtClean="0"/>
              <a:t> </a:t>
            </a:r>
            <a:r>
              <a:rPr lang="de-DE" dirty="0" err="1" smtClean="0"/>
              <a:t>permanently</a:t>
            </a:r>
            <a:endParaRPr lang="de-DE" dirty="0" smtClean="0"/>
          </a:p>
          <a:p>
            <a:r>
              <a:rPr lang="de-DE" dirty="0" smtClean="0"/>
              <a:t>-</a:t>
            </a:r>
            <a:r>
              <a:rPr lang="de-DE" baseline="0" dirty="0" smtClean="0"/>
              <a:t> </a:t>
            </a:r>
            <a:r>
              <a:rPr lang="de-DE" dirty="0" err="1" smtClean="0"/>
              <a:t>Activated</a:t>
            </a:r>
            <a:r>
              <a:rPr lang="de-DE" dirty="0" smtClean="0"/>
              <a:t> </a:t>
            </a:r>
            <a:r>
              <a:rPr lang="de-DE" dirty="0" err="1" smtClean="0"/>
              <a:t>by</a:t>
            </a:r>
            <a:r>
              <a:rPr lang="de-DE" dirty="0" smtClean="0"/>
              <a:t> a </a:t>
            </a:r>
            <a:r>
              <a:rPr lang="de-DE" dirty="0" err="1" smtClean="0"/>
              <a:t>switching</a:t>
            </a:r>
            <a:r>
              <a:rPr lang="de-DE" dirty="0" smtClean="0"/>
              <a:t> </a:t>
            </a:r>
            <a:r>
              <a:rPr lang="de-DE" dirty="0" err="1" smtClean="0"/>
              <a:t>plate</a:t>
            </a:r>
            <a:r>
              <a:rPr lang="de-DE" dirty="0" smtClean="0"/>
              <a:t> (</a:t>
            </a:r>
            <a:r>
              <a:rPr lang="de-DE" dirty="0" err="1" smtClean="0"/>
              <a:t>Figure</a:t>
            </a:r>
            <a:r>
              <a:rPr lang="de-DE" dirty="0" smtClean="0"/>
              <a:t> 1)</a:t>
            </a:r>
          </a:p>
          <a:p>
            <a:pPr marL="165432" indent="-165432">
              <a:buFontTx/>
              <a:buChar char="-"/>
            </a:pPr>
            <a:endParaRPr lang="de-DE" dirty="0" smtClean="0"/>
          </a:p>
          <a:p>
            <a:r>
              <a:rPr lang="de-DE" dirty="0" smtClean="0"/>
              <a:t>The </a:t>
            </a:r>
            <a:r>
              <a:rPr lang="de-DE" dirty="0" err="1" smtClean="0"/>
              <a:t>latter</a:t>
            </a:r>
            <a:r>
              <a:rPr lang="de-DE" dirty="0" smtClean="0"/>
              <a:t> </a:t>
            </a:r>
            <a:r>
              <a:rPr lang="de-DE" dirty="0" err="1" smtClean="0"/>
              <a:t>of</a:t>
            </a:r>
            <a:r>
              <a:rPr lang="de-DE" dirty="0" smtClean="0"/>
              <a:t> </a:t>
            </a:r>
            <a:r>
              <a:rPr lang="de-DE" dirty="0" err="1" smtClean="0"/>
              <a:t>these</a:t>
            </a:r>
            <a:r>
              <a:rPr lang="de-DE" dirty="0" smtClean="0"/>
              <a:t> </a:t>
            </a:r>
            <a:r>
              <a:rPr lang="de-DE" dirty="0" err="1" smtClean="0"/>
              <a:t>options</a:t>
            </a:r>
            <a:r>
              <a:rPr lang="de-DE" dirty="0" smtClean="0"/>
              <a:t> </a:t>
            </a:r>
            <a:r>
              <a:rPr lang="de-DE" dirty="0" err="1" smtClean="0"/>
              <a:t>is</a:t>
            </a:r>
            <a:r>
              <a:rPr lang="de-DE" dirty="0" smtClean="0"/>
              <a:t> </a:t>
            </a:r>
            <a:r>
              <a:rPr lang="de-DE" dirty="0" err="1" smtClean="0"/>
              <a:t>preferable</a:t>
            </a:r>
            <a:r>
              <a:rPr lang="de-DE" dirty="0" smtClean="0"/>
              <a:t>, </a:t>
            </a:r>
            <a:r>
              <a:rPr lang="de-DE" dirty="0" err="1" smtClean="0"/>
              <a:t>since</a:t>
            </a:r>
            <a:r>
              <a:rPr lang="de-DE" dirty="0" smtClean="0"/>
              <a:t> </a:t>
            </a:r>
            <a:r>
              <a:rPr lang="de-DE" dirty="0" err="1" smtClean="0"/>
              <a:t>it</a:t>
            </a:r>
            <a:r>
              <a:rPr lang="de-DE" dirty="0" smtClean="0"/>
              <a:t> </a:t>
            </a:r>
            <a:r>
              <a:rPr lang="de-DE" dirty="0" err="1" smtClean="0"/>
              <a:t>largely</a:t>
            </a:r>
            <a:r>
              <a:rPr lang="de-DE" dirty="0" smtClean="0"/>
              <a:t> </a:t>
            </a:r>
            <a:r>
              <a:rPr lang="de-DE" dirty="0" err="1" smtClean="0"/>
              <a:t>prevents</a:t>
            </a:r>
            <a:r>
              <a:rPr lang="de-DE" dirty="0" smtClean="0"/>
              <a:t> </a:t>
            </a:r>
            <a:r>
              <a:rPr lang="de-DE" dirty="0" err="1" smtClean="0"/>
              <a:t>the</a:t>
            </a:r>
            <a:r>
              <a:rPr lang="de-DE" dirty="0" smtClean="0"/>
              <a:t> </a:t>
            </a:r>
            <a:r>
              <a:rPr lang="de-DE" dirty="0" err="1" smtClean="0"/>
              <a:t>safety</a:t>
            </a:r>
            <a:r>
              <a:rPr lang="de-DE" dirty="0" smtClean="0"/>
              <a:t> </a:t>
            </a:r>
            <a:r>
              <a:rPr lang="de-DE" dirty="0" err="1" smtClean="0"/>
              <a:t>function</a:t>
            </a:r>
            <a:r>
              <a:rPr lang="de-DE" dirty="0" smtClean="0"/>
              <a:t> </a:t>
            </a:r>
            <a:r>
              <a:rPr lang="de-DE" dirty="0" err="1" smtClean="0"/>
              <a:t>being</a:t>
            </a:r>
            <a:r>
              <a:rPr lang="de-DE" dirty="0" smtClean="0"/>
              <a:t> </a:t>
            </a:r>
            <a:r>
              <a:rPr lang="de-DE" dirty="0" err="1" smtClean="0"/>
              <a:t>tripped</a:t>
            </a:r>
            <a:r>
              <a:rPr lang="de-DE" dirty="0" smtClean="0"/>
              <a:t> </a:t>
            </a:r>
            <a:r>
              <a:rPr lang="de-DE" dirty="0" err="1" smtClean="0"/>
              <a:t>by</a:t>
            </a:r>
            <a:r>
              <a:rPr lang="de-DE" dirty="0" smtClean="0"/>
              <a:t> </a:t>
            </a:r>
            <a:r>
              <a:rPr lang="de-DE" dirty="0" err="1" smtClean="0"/>
              <a:t>the</a:t>
            </a:r>
            <a:r>
              <a:rPr lang="de-DE" dirty="0" smtClean="0"/>
              <a:t> material </a:t>
            </a:r>
            <a:r>
              <a:rPr lang="de-DE" dirty="0" err="1" smtClean="0"/>
              <a:t>being</a:t>
            </a:r>
            <a:r>
              <a:rPr lang="de-DE" dirty="0" smtClean="0"/>
              <a:t> </a:t>
            </a:r>
            <a:r>
              <a:rPr lang="de-DE" dirty="0" err="1" smtClean="0"/>
              <a:t>processed</a:t>
            </a:r>
            <a:r>
              <a:rPr lang="de-DE" dirty="0" smtClean="0"/>
              <a:t>. The light </a:t>
            </a:r>
            <a:r>
              <a:rPr lang="de-DE" dirty="0" err="1" smtClean="0"/>
              <a:t>barrier</a:t>
            </a:r>
            <a:r>
              <a:rPr lang="de-DE" dirty="0" smtClean="0"/>
              <a:t> must </a:t>
            </a:r>
            <a:r>
              <a:rPr lang="de-DE" dirty="0" err="1" smtClean="0"/>
              <a:t>trigger</a:t>
            </a:r>
            <a:r>
              <a:rPr lang="de-DE" dirty="0" smtClean="0"/>
              <a:t> rapid </a:t>
            </a:r>
            <a:r>
              <a:rPr lang="de-DE" dirty="0" err="1" smtClean="0"/>
              <a:t>separation</a:t>
            </a:r>
            <a:r>
              <a:rPr lang="de-DE" dirty="0" smtClean="0"/>
              <a:t> </a:t>
            </a:r>
            <a:r>
              <a:rPr lang="de-DE" dirty="0" err="1" smtClean="0"/>
              <a:t>of</a:t>
            </a:r>
            <a:r>
              <a:rPr lang="de-DE" dirty="0" smtClean="0"/>
              <a:t> </a:t>
            </a:r>
            <a:r>
              <a:rPr lang="de-DE" dirty="0" err="1" smtClean="0"/>
              <a:t>the</a:t>
            </a:r>
            <a:r>
              <a:rPr lang="de-DE" dirty="0" smtClean="0"/>
              <a:t> </a:t>
            </a:r>
            <a:r>
              <a:rPr lang="de-DE" dirty="0" err="1" smtClean="0"/>
              <a:t>rollers</a:t>
            </a:r>
            <a:r>
              <a:rPr lang="de-DE" dirty="0" smtClean="0"/>
              <a:t> (</a:t>
            </a:r>
            <a:r>
              <a:rPr lang="de-DE" dirty="0" err="1" smtClean="0"/>
              <a:t>see</a:t>
            </a:r>
            <a:r>
              <a:rPr lang="de-DE" dirty="0" smtClean="0"/>
              <a:t> </a:t>
            </a:r>
            <a:r>
              <a:rPr lang="de-DE" dirty="0" err="1" smtClean="0"/>
              <a:t>Figure</a:t>
            </a:r>
            <a:r>
              <a:rPr lang="de-DE" dirty="0" smtClean="0"/>
              <a:t> 2).</a:t>
            </a:r>
          </a:p>
          <a:p>
            <a:endParaRPr lang="de-DE" dirty="0" smtClean="0"/>
          </a:p>
          <a:p>
            <a:r>
              <a:rPr lang="de-DE" dirty="0" err="1" smtClean="0"/>
              <a:t>Owing</a:t>
            </a:r>
            <a:r>
              <a:rPr lang="de-DE" dirty="0" smtClean="0"/>
              <a:t> </a:t>
            </a:r>
            <a:r>
              <a:rPr lang="de-DE" dirty="0" err="1" smtClean="0"/>
              <a:t>to</a:t>
            </a:r>
            <a:r>
              <a:rPr lang="de-DE" dirty="0" smtClean="0"/>
              <a:t> </a:t>
            </a:r>
            <a:r>
              <a:rPr lang="de-DE" dirty="0" err="1" smtClean="0"/>
              <a:t>the</a:t>
            </a:r>
            <a:r>
              <a:rPr lang="de-DE" dirty="0" smtClean="0"/>
              <a:t> high </a:t>
            </a:r>
            <a:r>
              <a:rPr lang="de-DE" dirty="0" err="1" smtClean="0"/>
              <a:t>production</a:t>
            </a:r>
            <a:r>
              <a:rPr lang="de-DE" dirty="0" smtClean="0"/>
              <a:t> </a:t>
            </a:r>
            <a:r>
              <a:rPr lang="de-DE" dirty="0" err="1" smtClean="0"/>
              <a:t>speeds</a:t>
            </a:r>
            <a:r>
              <a:rPr lang="de-DE" dirty="0" smtClean="0"/>
              <a:t>, rapid </a:t>
            </a:r>
            <a:r>
              <a:rPr lang="de-DE" dirty="0" err="1" smtClean="0"/>
              <a:t>braking</a:t>
            </a:r>
            <a:r>
              <a:rPr lang="de-DE" dirty="0" smtClean="0"/>
              <a:t> </a:t>
            </a:r>
            <a:r>
              <a:rPr lang="de-DE" dirty="0" err="1" smtClean="0"/>
              <a:t>of</a:t>
            </a:r>
            <a:r>
              <a:rPr lang="de-DE" dirty="0" smtClean="0"/>
              <a:t> </a:t>
            </a:r>
            <a:r>
              <a:rPr lang="de-DE" dirty="0" err="1" smtClean="0"/>
              <a:t>the</a:t>
            </a:r>
            <a:r>
              <a:rPr lang="de-DE" dirty="0" smtClean="0"/>
              <a:t> </a:t>
            </a:r>
            <a:r>
              <a:rPr lang="de-DE" dirty="0" err="1" smtClean="0"/>
              <a:t>rollers</a:t>
            </a:r>
            <a:r>
              <a:rPr lang="de-DE" dirty="0" smtClean="0"/>
              <a:t> </a:t>
            </a:r>
            <a:r>
              <a:rPr lang="de-DE" dirty="0" err="1" smtClean="0"/>
              <a:t>is</a:t>
            </a:r>
            <a:r>
              <a:rPr lang="de-DE" dirty="0" smtClean="0"/>
              <a:t> not </a:t>
            </a:r>
            <a:r>
              <a:rPr lang="de-DE" dirty="0" err="1" smtClean="0"/>
              <a:t>possible</a:t>
            </a:r>
            <a:r>
              <a:rPr lang="de-DE" dirty="0" smtClean="0"/>
              <a:t>. In </a:t>
            </a:r>
            <a:r>
              <a:rPr lang="de-DE" dirty="0" err="1" smtClean="0"/>
              <a:t>order</a:t>
            </a:r>
            <a:r>
              <a:rPr lang="de-DE" dirty="0" smtClean="0"/>
              <a:t> </a:t>
            </a:r>
            <a:r>
              <a:rPr lang="de-DE" dirty="0" err="1" smtClean="0"/>
              <a:t>to</a:t>
            </a:r>
            <a:r>
              <a:rPr lang="de-DE" dirty="0" smtClean="0"/>
              <a:t> </a:t>
            </a:r>
            <a:r>
              <a:rPr lang="de-DE" dirty="0" err="1" smtClean="0"/>
              <a:t>prevent</a:t>
            </a:r>
            <a:r>
              <a:rPr lang="de-DE" dirty="0" smtClean="0"/>
              <a:t> </a:t>
            </a:r>
            <a:r>
              <a:rPr lang="de-DE" dirty="0" err="1" smtClean="0"/>
              <a:t>nuisance</a:t>
            </a:r>
            <a:r>
              <a:rPr lang="de-DE" dirty="0" smtClean="0"/>
              <a:t> </a:t>
            </a:r>
            <a:r>
              <a:rPr lang="de-DE" dirty="0" err="1" smtClean="0"/>
              <a:t>tripping</a:t>
            </a:r>
            <a:r>
              <a:rPr lang="de-DE" dirty="0" smtClean="0"/>
              <a:t> </a:t>
            </a:r>
            <a:r>
              <a:rPr lang="de-DE" dirty="0" err="1" smtClean="0"/>
              <a:t>of</a:t>
            </a:r>
            <a:r>
              <a:rPr lang="de-DE" dirty="0" smtClean="0"/>
              <a:t> </a:t>
            </a:r>
            <a:r>
              <a:rPr lang="de-DE" dirty="0" err="1" smtClean="0"/>
              <a:t>the</a:t>
            </a:r>
            <a:r>
              <a:rPr lang="de-DE" dirty="0" smtClean="0"/>
              <a:t> </a:t>
            </a:r>
            <a:r>
              <a:rPr lang="de-DE" dirty="0" err="1" smtClean="0"/>
              <a:t>safety</a:t>
            </a:r>
            <a:r>
              <a:rPr lang="de-DE" dirty="0" smtClean="0"/>
              <a:t> </a:t>
            </a:r>
            <a:r>
              <a:rPr lang="de-DE" dirty="0" err="1" smtClean="0"/>
              <a:t>function</a:t>
            </a:r>
            <a:r>
              <a:rPr lang="de-DE" dirty="0" smtClean="0"/>
              <a:t> </a:t>
            </a:r>
            <a:r>
              <a:rPr lang="de-DE" dirty="0" err="1" smtClean="0"/>
              <a:t>by</a:t>
            </a:r>
            <a:r>
              <a:rPr lang="de-DE" dirty="0" smtClean="0"/>
              <a:t> </a:t>
            </a:r>
            <a:r>
              <a:rPr lang="de-DE" dirty="0" err="1" smtClean="0"/>
              <a:t>inadvertent</a:t>
            </a:r>
            <a:r>
              <a:rPr lang="de-DE" dirty="0" smtClean="0"/>
              <a:t> </a:t>
            </a:r>
            <a:r>
              <a:rPr lang="de-DE" dirty="0" err="1" smtClean="0"/>
              <a:t>reaching</a:t>
            </a:r>
            <a:r>
              <a:rPr lang="de-DE" dirty="0" smtClean="0"/>
              <a:t> </a:t>
            </a:r>
            <a:r>
              <a:rPr lang="de-DE" dirty="0" err="1" smtClean="0"/>
              <a:t>through</a:t>
            </a:r>
            <a:r>
              <a:rPr lang="de-DE" dirty="0" smtClean="0"/>
              <a:t> </a:t>
            </a:r>
            <a:r>
              <a:rPr lang="de-DE" dirty="0" err="1" smtClean="0"/>
              <a:t>the</a:t>
            </a:r>
            <a:r>
              <a:rPr lang="de-DE" dirty="0" smtClean="0"/>
              <a:t> light </a:t>
            </a:r>
            <a:r>
              <a:rPr lang="de-DE" dirty="0" err="1" smtClean="0"/>
              <a:t>barrier</a:t>
            </a:r>
            <a:r>
              <a:rPr lang="de-DE" dirty="0" smtClean="0"/>
              <a:t>, a </a:t>
            </a:r>
            <a:r>
              <a:rPr lang="de-DE" dirty="0" err="1" smtClean="0"/>
              <a:t>visible</a:t>
            </a:r>
            <a:r>
              <a:rPr lang="de-DE" dirty="0" smtClean="0"/>
              <a:t> </a:t>
            </a:r>
            <a:r>
              <a:rPr lang="de-DE" dirty="0" err="1" smtClean="0"/>
              <a:t>marking</a:t>
            </a:r>
            <a:r>
              <a:rPr lang="de-DE" dirty="0" smtClean="0"/>
              <a:t> in </a:t>
            </a:r>
            <a:r>
              <a:rPr lang="de-DE" dirty="0" err="1" smtClean="0"/>
              <a:t>the</a:t>
            </a:r>
            <a:r>
              <a:rPr lang="de-DE" dirty="0" smtClean="0"/>
              <a:t> </a:t>
            </a:r>
            <a:r>
              <a:rPr lang="de-DE" dirty="0" err="1" smtClean="0"/>
              <a:t>proximity</a:t>
            </a:r>
            <a:r>
              <a:rPr lang="de-DE" dirty="0" smtClean="0"/>
              <a:t> </a:t>
            </a:r>
            <a:r>
              <a:rPr lang="de-DE" dirty="0" err="1" smtClean="0"/>
              <a:t>of</a:t>
            </a:r>
            <a:r>
              <a:rPr lang="de-DE" dirty="0" smtClean="0"/>
              <a:t> </a:t>
            </a:r>
            <a:r>
              <a:rPr lang="de-DE" dirty="0" err="1" smtClean="0"/>
              <a:t>the</a:t>
            </a:r>
            <a:r>
              <a:rPr lang="de-DE" dirty="0" smtClean="0"/>
              <a:t> light </a:t>
            </a:r>
            <a:r>
              <a:rPr lang="de-DE" dirty="0" err="1" smtClean="0"/>
              <a:t>barrier</a:t>
            </a:r>
            <a:r>
              <a:rPr lang="de-DE" dirty="0" smtClean="0"/>
              <a:t> </a:t>
            </a:r>
            <a:r>
              <a:rPr lang="de-DE" dirty="0" err="1" smtClean="0"/>
              <a:t>should</a:t>
            </a:r>
            <a:r>
              <a:rPr lang="de-DE" dirty="0" smtClean="0"/>
              <a:t> </a:t>
            </a:r>
            <a:r>
              <a:rPr lang="de-DE" dirty="0" err="1" smtClean="0"/>
              <a:t>draw</a:t>
            </a:r>
            <a:r>
              <a:rPr lang="de-DE" dirty="0" smtClean="0"/>
              <a:t> </a:t>
            </a:r>
            <a:r>
              <a:rPr lang="de-DE" dirty="0" err="1" smtClean="0"/>
              <a:t>attention</a:t>
            </a:r>
            <a:r>
              <a:rPr lang="de-DE" dirty="0" smtClean="0"/>
              <a:t> </a:t>
            </a:r>
            <a:r>
              <a:rPr lang="de-DE" dirty="0" err="1" smtClean="0"/>
              <a:t>to</a:t>
            </a:r>
            <a:r>
              <a:rPr lang="de-DE" dirty="0" smtClean="0"/>
              <a:t> </a:t>
            </a:r>
            <a:r>
              <a:rPr lang="de-DE" dirty="0" err="1" smtClean="0"/>
              <a:t>the</a:t>
            </a:r>
            <a:r>
              <a:rPr lang="de-DE" dirty="0" smtClean="0"/>
              <a:t> </a:t>
            </a:r>
            <a:r>
              <a:rPr lang="de-DE" dirty="0" err="1" smtClean="0"/>
              <a:t>safeguarded</a:t>
            </a:r>
            <a:r>
              <a:rPr lang="de-DE" dirty="0" smtClean="0"/>
              <a:t> </a:t>
            </a:r>
            <a:r>
              <a:rPr lang="de-DE" dirty="0" err="1" smtClean="0"/>
              <a:t>zone</a:t>
            </a:r>
            <a:r>
              <a:rPr lang="de-DE" dirty="0" smtClean="0"/>
              <a:t> (</a:t>
            </a:r>
            <a:r>
              <a:rPr lang="de-DE" dirty="0" err="1" smtClean="0"/>
              <a:t>for</a:t>
            </a:r>
            <a:r>
              <a:rPr lang="de-DE" dirty="0" smtClean="0"/>
              <a:t> </a:t>
            </a:r>
            <a:r>
              <a:rPr lang="de-DE" dirty="0" err="1" smtClean="0"/>
              <a:t>example</a:t>
            </a:r>
            <a:r>
              <a:rPr lang="de-DE" dirty="0" smtClean="0"/>
              <a:t> </a:t>
            </a:r>
            <a:r>
              <a:rPr lang="de-DE" dirty="0" err="1" smtClean="0"/>
              <a:t>by</a:t>
            </a:r>
            <a:r>
              <a:rPr lang="de-DE" dirty="0" smtClean="0"/>
              <a:t> </a:t>
            </a:r>
            <a:r>
              <a:rPr lang="de-DE" dirty="0" err="1" smtClean="0"/>
              <a:t>marking</a:t>
            </a:r>
            <a:r>
              <a:rPr lang="de-DE" dirty="0" smtClean="0"/>
              <a:t> on </a:t>
            </a:r>
            <a:r>
              <a:rPr lang="de-DE" dirty="0" err="1" smtClean="0"/>
              <a:t>the</a:t>
            </a:r>
            <a:r>
              <a:rPr lang="de-DE" dirty="0" smtClean="0"/>
              <a:t> </a:t>
            </a:r>
            <a:r>
              <a:rPr lang="de-DE" dirty="0" err="1" smtClean="0"/>
              <a:t>perimeter</a:t>
            </a:r>
            <a:r>
              <a:rPr lang="de-DE" dirty="0" smtClean="0"/>
              <a:t> </a:t>
            </a:r>
            <a:r>
              <a:rPr lang="de-DE" dirty="0" err="1" smtClean="0"/>
              <a:t>of</a:t>
            </a:r>
            <a:r>
              <a:rPr lang="de-DE" dirty="0" smtClean="0"/>
              <a:t> </a:t>
            </a:r>
            <a:r>
              <a:rPr lang="de-DE" dirty="0" err="1" smtClean="0"/>
              <a:t>the</a:t>
            </a:r>
            <a:r>
              <a:rPr lang="de-DE" dirty="0" smtClean="0"/>
              <a:t> </a:t>
            </a:r>
            <a:r>
              <a:rPr lang="de-DE" dirty="0" err="1" smtClean="0"/>
              <a:t>rollers</a:t>
            </a:r>
            <a:r>
              <a:rPr lang="de-DE" dirty="0" smtClean="0"/>
              <a:t> </a:t>
            </a:r>
            <a:r>
              <a:rPr lang="de-DE" dirty="0" err="1" smtClean="0"/>
              <a:t>with</a:t>
            </a:r>
            <a:r>
              <a:rPr lang="de-DE" dirty="0" smtClean="0"/>
              <a:t> </a:t>
            </a:r>
            <a:r>
              <a:rPr lang="de-DE" dirty="0" err="1" smtClean="0"/>
              <a:t>the</a:t>
            </a:r>
            <a:r>
              <a:rPr lang="de-DE" dirty="0" smtClean="0"/>
              <a:t> </a:t>
            </a:r>
            <a:r>
              <a:rPr lang="de-DE" dirty="0" err="1" smtClean="0"/>
              <a:t>aid</a:t>
            </a:r>
            <a:r>
              <a:rPr lang="de-DE" dirty="0" smtClean="0"/>
              <a:t> </a:t>
            </a:r>
            <a:r>
              <a:rPr lang="de-DE" dirty="0" err="1" smtClean="0"/>
              <a:t>of</a:t>
            </a:r>
            <a:r>
              <a:rPr lang="de-DE" dirty="0" smtClean="0"/>
              <a:t> </a:t>
            </a:r>
            <a:r>
              <a:rPr lang="de-DE" dirty="0" err="1" smtClean="0"/>
              <a:t>laser</a:t>
            </a:r>
            <a:r>
              <a:rPr lang="de-DE" dirty="0" smtClean="0"/>
              <a:t> </a:t>
            </a:r>
            <a:r>
              <a:rPr lang="de-DE" dirty="0" err="1" smtClean="0"/>
              <a:t>beams</a:t>
            </a:r>
            <a:r>
              <a:rPr lang="de-DE" dirty="0" smtClean="0"/>
              <a:t>).</a:t>
            </a:r>
          </a:p>
          <a:p>
            <a:endParaRPr lang="de-DE" dirty="0" smtClean="0"/>
          </a:p>
          <a:p>
            <a:r>
              <a:rPr lang="de-DE" dirty="0" smtClean="0"/>
              <a:t>The </a:t>
            </a:r>
            <a:r>
              <a:rPr lang="de-DE" dirty="0" err="1" smtClean="0"/>
              <a:t>use</a:t>
            </a:r>
            <a:r>
              <a:rPr lang="de-DE" dirty="0" smtClean="0"/>
              <a:t> </a:t>
            </a:r>
            <a:r>
              <a:rPr lang="de-DE" dirty="0" err="1" smtClean="0"/>
              <a:t>of</a:t>
            </a:r>
            <a:r>
              <a:rPr lang="de-DE" dirty="0" smtClean="0"/>
              <a:t> light </a:t>
            </a:r>
            <a:r>
              <a:rPr lang="de-DE" dirty="0" err="1" smtClean="0"/>
              <a:t>barriers</a:t>
            </a:r>
            <a:r>
              <a:rPr lang="de-DE" dirty="0" smtClean="0"/>
              <a:t> </a:t>
            </a:r>
            <a:r>
              <a:rPr lang="de-DE" dirty="0" err="1" smtClean="0"/>
              <a:t>is</a:t>
            </a:r>
            <a:r>
              <a:rPr lang="de-DE" dirty="0" smtClean="0"/>
              <a:t> not </a:t>
            </a:r>
            <a:r>
              <a:rPr lang="de-DE" dirty="0" err="1" smtClean="0"/>
              <a:t>recommended</a:t>
            </a:r>
            <a:r>
              <a:rPr lang="de-DE" dirty="0" smtClean="0"/>
              <a:t> </a:t>
            </a:r>
            <a:r>
              <a:rPr lang="de-DE" dirty="0" err="1" smtClean="0"/>
              <a:t>when</a:t>
            </a:r>
            <a:r>
              <a:rPr lang="de-DE" dirty="0" smtClean="0"/>
              <a:t> </a:t>
            </a:r>
            <a:r>
              <a:rPr lang="de-DE" dirty="0" err="1" smtClean="0"/>
              <a:t>materials</a:t>
            </a:r>
            <a:r>
              <a:rPr lang="de-DE" dirty="0" smtClean="0"/>
              <a:t> </a:t>
            </a:r>
            <a:r>
              <a:rPr lang="de-DE" dirty="0" err="1" smtClean="0"/>
              <a:t>being</a:t>
            </a:r>
            <a:r>
              <a:rPr lang="de-DE" dirty="0" smtClean="0"/>
              <a:t> </a:t>
            </a:r>
            <a:r>
              <a:rPr lang="de-DE" dirty="0" err="1" smtClean="0"/>
              <a:t>processed</a:t>
            </a:r>
            <a:r>
              <a:rPr lang="de-DE" dirty="0" smtClean="0"/>
              <a:t> </a:t>
            </a:r>
            <a:r>
              <a:rPr lang="de-DE" dirty="0" err="1" smtClean="0"/>
              <a:t>emit</a:t>
            </a:r>
            <a:r>
              <a:rPr lang="de-DE" dirty="0" smtClean="0"/>
              <a:t> substantial </a:t>
            </a:r>
            <a:r>
              <a:rPr lang="de-DE" dirty="0" err="1" smtClean="0"/>
              <a:t>vapour</a:t>
            </a:r>
            <a:r>
              <a:rPr lang="de-DE" dirty="0" smtClean="0"/>
              <a:t>, </a:t>
            </a:r>
            <a:r>
              <a:rPr lang="de-DE" dirty="0" err="1" smtClean="0"/>
              <a:t>since</a:t>
            </a:r>
            <a:r>
              <a:rPr lang="de-DE" dirty="0" smtClean="0"/>
              <a:t> </a:t>
            </a:r>
            <a:r>
              <a:rPr lang="de-DE" dirty="0" err="1" smtClean="0"/>
              <a:t>this</a:t>
            </a:r>
            <a:r>
              <a:rPr lang="de-DE" dirty="0" smtClean="0"/>
              <a:t> </a:t>
            </a:r>
            <a:r>
              <a:rPr lang="de-DE" dirty="0" err="1" smtClean="0"/>
              <a:t>can</a:t>
            </a:r>
            <a:r>
              <a:rPr lang="de-DE" dirty="0" smtClean="0"/>
              <a:t> also </a:t>
            </a:r>
            <a:r>
              <a:rPr lang="de-DE" dirty="0" err="1" smtClean="0"/>
              <a:t>cause</a:t>
            </a:r>
            <a:r>
              <a:rPr lang="de-DE" dirty="0" smtClean="0"/>
              <a:t> </a:t>
            </a:r>
            <a:r>
              <a:rPr lang="de-DE" dirty="0" err="1" smtClean="0"/>
              <a:t>nuisance</a:t>
            </a:r>
            <a:r>
              <a:rPr lang="de-DE" dirty="0" smtClean="0"/>
              <a:t> </a:t>
            </a:r>
            <a:r>
              <a:rPr lang="de-DE" dirty="0" err="1" smtClean="0"/>
              <a:t>tripping</a:t>
            </a:r>
            <a:r>
              <a:rPr lang="de-DE" dirty="0" smtClean="0"/>
              <a:t>. In </a:t>
            </a:r>
            <a:r>
              <a:rPr lang="de-DE" dirty="0" err="1" smtClean="0"/>
              <a:t>these</a:t>
            </a:r>
            <a:r>
              <a:rPr lang="de-DE" dirty="0" smtClean="0"/>
              <a:t> </a:t>
            </a:r>
            <a:r>
              <a:rPr lang="de-DE" dirty="0" err="1" smtClean="0"/>
              <a:t>cases</a:t>
            </a:r>
            <a:r>
              <a:rPr lang="de-DE" dirty="0" smtClean="0"/>
              <a:t>, </a:t>
            </a:r>
            <a:r>
              <a:rPr lang="de-DE" dirty="0" err="1" smtClean="0"/>
              <a:t>preference</a:t>
            </a:r>
            <a:r>
              <a:rPr lang="de-DE" dirty="0" smtClean="0"/>
              <a:t> </a:t>
            </a:r>
            <a:r>
              <a:rPr lang="de-DE" dirty="0" err="1" smtClean="0"/>
              <a:t>should</a:t>
            </a:r>
            <a:r>
              <a:rPr lang="de-DE" dirty="0" smtClean="0"/>
              <a:t> </a:t>
            </a:r>
            <a:r>
              <a:rPr lang="de-DE" dirty="0" err="1" smtClean="0"/>
              <a:t>be</a:t>
            </a:r>
            <a:r>
              <a:rPr lang="de-DE" dirty="0" smtClean="0"/>
              <a:t> </a:t>
            </a:r>
            <a:r>
              <a:rPr lang="de-DE" dirty="0" err="1" smtClean="0"/>
              <a:t>given</a:t>
            </a:r>
            <a:r>
              <a:rPr lang="de-DE" dirty="0" smtClean="0"/>
              <a:t> </a:t>
            </a:r>
            <a:r>
              <a:rPr lang="de-DE" dirty="0" err="1" smtClean="0"/>
              <a:t>to</a:t>
            </a:r>
            <a:r>
              <a:rPr lang="de-DE" dirty="0" smtClean="0"/>
              <a:t> </a:t>
            </a:r>
            <a:r>
              <a:rPr lang="de-DE" dirty="0" err="1" smtClean="0"/>
              <a:t>option</a:t>
            </a:r>
            <a:r>
              <a:rPr lang="de-DE" dirty="0" smtClean="0"/>
              <a:t> "B" </a:t>
            </a:r>
            <a:r>
              <a:rPr lang="de-DE" dirty="0" err="1" smtClean="0"/>
              <a:t>with</a:t>
            </a:r>
            <a:r>
              <a:rPr lang="de-DE" dirty="0" smtClean="0"/>
              <a:t> </a:t>
            </a:r>
            <a:r>
              <a:rPr lang="de-DE" dirty="0" err="1" smtClean="0"/>
              <a:t>the</a:t>
            </a:r>
            <a:r>
              <a:rPr lang="de-DE" dirty="0" smtClean="0"/>
              <a:t> </a:t>
            </a:r>
            <a:r>
              <a:rPr lang="de-DE" dirty="0" err="1" smtClean="0"/>
              <a:t>movable</a:t>
            </a:r>
            <a:r>
              <a:rPr lang="de-DE" dirty="0" smtClean="0"/>
              <a:t> </a:t>
            </a:r>
            <a:r>
              <a:rPr lang="de-DE" dirty="0" err="1" smtClean="0"/>
              <a:t>flap</a:t>
            </a:r>
            <a:r>
              <a:rPr lang="de-DE" dirty="0" smtClean="0"/>
              <a:t>.</a:t>
            </a:r>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21</a:t>
            </a:fld>
            <a:endParaRPr lang="de-DE" dirty="0"/>
          </a:p>
        </p:txBody>
      </p:sp>
    </p:spTree>
    <p:extLst>
      <p:ext uri="{BB962C8B-B14F-4D97-AF65-F5344CB8AC3E}">
        <p14:creationId xmlns:p14="http://schemas.microsoft.com/office/powerpoint/2010/main" val="3093228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smtClean="0"/>
              <a:t>Example B</a:t>
            </a:r>
            <a:r>
              <a:rPr lang="de-DE" smtClean="0"/>
              <a:t>: Safeguarding by means of a switching plate and flap with power drive</a:t>
            </a:r>
          </a:p>
          <a:p>
            <a:endParaRPr lang="de-DE" smtClean="0"/>
          </a:p>
          <a:p>
            <a:r>
              <a:rPr lang="de-DE" smtClean="0"/>
              <a:t>At the heart of this protection concept is a movable flap that, when swung aside, does not obstruct the manufacturing process (thereby avoiding the buildup of heat, for example) and that permits a good view of the work process. The flap (guard) automatically swings against the intake gap (see Figure </a:t>
            </a:r>
            <a:r>
              <a:rPr lang="de-DE" baseline="0" smtClean="0"/>
              <a:t>3</a:t>
            </a:r>
            <a:r>
              <a:rPr lang="de-DE" smtClean="0"/>
              <a:t>) when the switching plate is stepped upon.</a:t>
            </a:r>
          </a:p>
          <a:p>
            <a:endParaRPr lang="de-DE" smtClean="0"/>
          </a:p>
          <a:p>
            <a:r>
              <a:rPr lang="de-DE" smtClean="0"/>
              <a:t>The rollers can then be cleaned safely. Wide calenders can impair the mechanical strength of the flap. The flap must be prevented from presenting a hazard when swinging, for example by measures for force limitation.</a:t>
            </a:r>
            <a:endParaRPr lang="de-DE"/>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22</a:t>
            </a:fld>
            <a:endParaRPr lang="de-DE" dirty="0"/>
          </a:p>
        </p:txBody>
      </p:sp>
    </p:spTree>
    <p:extLst>
      <p:ext uri="{BB962C8B-B14F-4D97-AF65-F5344CB8AC3E}">
        <p14:creationId xmlns:p14="http://schemas.microsoft.com/office/powerpoint/2010/main" val="795717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smtClean="0"/>
              <a:t>The problem</a:t>
            </a:r>
            <a:r>
              <a:rPr lang="de-DE" dirty="0" smtClean="0"/>
              <a:t>:</a:t>
            </a:r>
          </a:p>
          <a:p>
            <a:r>
              <a:rPr lang="de-DE" dirty="0" smtClean="0"/>
              <a:t> </a:t>
            </a:r>
          </a:p>
          <a:p>
            <a:r>
              <a:rPr lang="de-DE" dirty="0" smtClean="0"/>
              <a:t>Some processes require continual visual monitoring by the operating personnel. Where a maintenance access point is provided on the machine, it can be engineered as a transparent movable guard that can be used not only for maintenance, but also for viewing of the running process. Where the process involves the generation of high quantities of dust, however, assurance of an unimpaired view may require the maintenance access point to be opened substantially more frequently for cleaning purposes than would be necessary for maintenance of the machine. Depending upon the maintenance interval, scale of dust generation and form of the protective equipment, this in turn gives rise to a number of incentives for tampering:</a:t>
            </a:r>
          </a:p>
          <a:p>
            <a:endParaRPr lang="de-DE" dirty="0" smtClean="0"/>
          </a:p>
          <a:p>
            <a:r>
              <a:rPr lang="de-DE" dirty="0" smtClean="0"/>
              <a:t>- If a tool or key are sufficient for opening the protective equipment, it must be assumed that under the circumstances described above, a possibility is created for the running process to be viewed unimpeded without loss of time. A key for example would typically simply be left in its lock.</a:t>
            </a:r>
          </a:p>
          <a:p>
            <a:endParaRPr lang="de-DE" dirty="0" smtClean="0"/>
          </a:p>
          <a:p>
            <a:r>
              <a:rPr lang="de-DE" dirty="0" smtClean="0"/>
              <a:t>Equally, if the protective equipment features an interlock that causes the machine to be halted automatically when it is opened, it can be assumed that the protective equipment will be defeated – for example by bridging of </a:t>
            </a:r>
            <a:r>
              <a:rPr lang="de-DE" dirty="0" err="1" smtClean="0"/>
              <a:t>the</a:t>
            </a:r>
            <a:r>
              <a:rPr lang="de-DE" dirty="0" smtClean="0"/>
              <a:t> </a:t>
            </a:r>
            <a:r>
              <a:rPr lang="de-DE" dirty="0" err="1" smtClean="0"/>
              <a:t>guard</a:t>
            </a:r>
            <a:r>
              <a:rPr lang="de-DE" dirty="0" smtClean="0"/>
              <a:t> switch – in a way that permits continued operation even when the protective equipment is open.</a:t>
            </a:r>
          </a:p>
          <a:p>
            <a:endParaRPr lang="de-DE" dirty="0" smtClean="0"/>
          </a:p>
          <a:p>
            <a:r>
              <a:rPr lang="de-DE" u="sng" dirty="0" smtClean="0"/>
              <a:t>Example</a:t>
            </a:r>
            <a:r>
              <a:rPr lang="de-DE" dirty="0" smtClean="0"/>
              <a:t>:</a:t>
            </a:r>
          </a:p>
          <a:p>
            <a:endParaRPr lang="de-DE" dirty="0" smtClean="0"/>
          </a:p>
          <a:p>
            <a:r>
              <a:rPr lang="de-DE" dirty="0" smtClean="0"/>
              <a:t>To permit visual inspection without the protective equipment having to be opened, the maintenance access point on a screw conveyor is engineered in the form of a transparent movable guard. The product standard states that where access for maintenance or repair purposes is necessary only at intervals of over eight hours, an access arrangement employing only a key or tool is adequate; electrical interlocking of the protective equipment is not required in this case.</a:t>
            </a:r>
          </a:p>
          <a:p>
            <a:endParaRPr lang="de-DE" dirty="0" smtClean="0"/>
          </a:p>
          <a:p>
            <a:r>
              <a:rPr lang="de-DE" dirty="0" smtClean="0"/>
              <a:t>Where access for maintenance or repair purposes is necessary at shorter intervals, the standard additionally requires an electrical interlock to be fitted that halts the hazardous movements sufficiently quickly when </a:t>
            </a:r>
            <a:r>
              <a:rPr lang="de-DE" dirty="0" err="1" smtClean="0"/>
              <a:t>the</a:t>
            </a:r>
            <a:r>
              <a:rPr lang="de-DE" dirty="0" smtClean="0"/>
              <a:t> </a:t>
            </a:r>
            <a:r>
              <a:rPr lang="de-DE" dirty="0" err="1" smtClean="0"/>
              <a:t>guard</a:t>
            </a:r>
            <a:r>
              <a:rPr lang="de-DE" dirty="0" smtClean="0"/>
              <a:t> is opened. The access point need not be locked or screwed shut. Since with this solution, too, visual observation of the running process is more difficult when the viewing window is soiled, it can be assumed that the protective equipment will be defeated in order for the running process not to have to be continually interrupted.</a:t>
            </a: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23</a:t>
            </a:fld>
            <a:endParaRPr lang="de-DE" dirty="0"/>
          </a:p>
        </p:txBody>
      </p:sp>
    </p:spTree>
    <p:extLst>
      <p:ext uri="{BB962C8B-B14F-4D97-AF65-F5344CB8AC3E}">
        <p14:creationId xmlns:p14="http://schemas.microsoft.com/office/powerpoint/2010/main" val="4156757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err="1"/>
              <a:t>Measure</a:t>
            </a:r>
            <a:r>
              <a:rPr lang="de-DE" dirty="0"/>
              <a:t>:</a:t>
            </a:r>
          </a:p>
          <a:p>
            <a:r>
              <a:rPr lang="de-DE" dirty="0"/>
              <a:t> </a:t>
            </a:r>
          </a:p>
          <a:p>
            <a:r>
              <a:rPr lang="de-DE" dirty="0"/>
              <a:t>In </a:t>
            </a:r>
            <a:r>
              <a:rPr lang="de-DE" dirty="0" err="1"/>
              <a:t>order</a:t>
            </a:r>
            <a:r>
              <a:rPr lang="de-DE" dirty="0"/>
              <a:t> </a:t>
            </a:r>
            <a:r>
              <a:rPr lang="de-DE" dirty="0" err="1"/>
              <a:t>to</a:t>
            </a:r>
            <a:r>
              <a:rPr lang="de-DE" dirty="0"/>
              <a:t> </a:t>
            </a:r>
            <a:r>
              <a:rPr lang="de-DE" dirty="0" err="1"/>
              <a:t>eliminate</a:t>
            </a:r>
            <a:r>
              <a:rPr lang="de-DE" dirty="0"/>
              <a:t> </a:t>
            </a:r>
            <a:r>
              <a:rPr lang="de-DE" dirty="0" err="1"/>
              <a:t>the</a:t>
            </a:r>
            <a:r>
              <a:rPr lang="de-DE" dirty="0"/>
              <a:t> </a:t>
            </a:r>
            <a:r>
              <a:rPr lang="de-DE" dirty="0" err="1"/>
              <a:t>incentive</a:t>
            </a:r>
            <a:r>
              <a:rPr lang="de-DE" dirty="0"/>
              <a:t> </a:t>
            </a:r>
            <a:r>
              <a:rPr lang="de-DE" dirty="0" err="1"/>
              <a:t>for</a:t>
            </a:r>
            <a:r>
              <a:rPr lang="de-DE" dirty="0"/>
              <a:t> </a:t>
            </a:r>
            <a:r>
              <a:rPr lang="de-DE" dirty="0" err="1"/>
              <a:t>defeating</a:t>
            </a:r>
            <a:r>
              <a:rPr lang="de-DE" dirty="0"/>
              <a:t> </a:t>
            </a:r>
            <a:r>
              <a:rPr lang="de-DE" dirty="0" err="1"/>
              <a:t>of</a:t>
            </a:r>
            <a:r>
              <a:rPr lang="de-DE" dirty="0"/>
              <a:t> </a:t>
            </a:r>
            <a:r>
              <a:rPr lang="de-DE" dirty="0" err="1"/>
              <a:t>the</a:t>
            </a:r>
            <a:r>
              <a:rPr lang="de-DE" dirty="0"/>
              <a:t> </a:t>
            </a:r>
            <a:r>
              <a:rPr lang="de-DE" dirty="0" err="1"/>
              <a:t>protective</a:t>
            </a:r>
            <a:r>
              <a:rPr lang="de-DE" dirty="0"/>
              <a:t> </a:t>
            </a:r>
            <a:r>
              <a:rPr lang="de-DE" dirty="0" err="1"/>
              <a:t>equipment</a:t>
            </a:r>
            <a:r>
              <a:rPr lang="de-DE" dirty="0"/>
              <a:t>, a </a:t>
            </a:r>
            <a:r>
              <a:rPr lang="de-DE" dirty="0" err="1"/>
              <a:t>solution</a:t>
            </a:r>
            <a:r>
              <a:rPr lang="de-DE" dirty="0"/>
              <a:t> must </a:t>
            </a:r>
            <a:r>
              <a:rPr lang="de-DE" dirty="0" err="1"/>
              <a:t>be</a:t>
            </a:r>
            <a:r>
              <a:rPr lang="de-DE" dirty="0"/>
              <a:t> </a:t>
            </a:r>
            <a:r>
              <a:rPr lang="de-DE" dirty="0" err="1"/>
              <a:t>found</a:t>
            </a:r>
            <a:r>
              <a:rPr lang="de-DE" dirty="0"/>
              <a:t> </a:t>
            </a:r>
            <a:r>
              <a:rPr lang="de-DE" dirty="0" err="1"/>
              <a:t>that</a:t>
            </a:r>
            <a:r>
              <a:rPr lang="de-DE" dirty="0"/>
              <a:t> </a:t>
            </a:r>
            <a:r>
              <a:rPr lang="de-DE" dirty="0" err="1"/>
              <a:t>enables</a:t>
            </a:r>
            <a:r>
              <a:rPr lang="de-DE" dirty="0"/>
              <a:t> </a:t>
            </a:r>
            <a:r>
              <a:rPr lang="de-DE" dirty="0" err="1"/>
              <a:t>the</a:t>
            </a:r>
            <a:r>
              <a:rPr lang="de-DE" dirty="0"/>
              <a:t> </a:t>
            </a:r>
            <a:r>
              <a:rPr lang="de-DE" dirty="0" err="1"/>
              <a:t>process</a:t>
            </a:r>
            <a:r>
              <a:rPr lang="de-DE" dirty="0"/>
              <a:t> </a:t>
            </a:r>
            <a:r>
              <a:rPr lang="de-DE" dirty="0" err="1"/>
              <a:t>to</a:t>
            </a:r>
            <a:r>
              <a:rPr lang="de-DE" dirty="0"/>
              <a:t> </a:t>
            </a:r>
            <a:r>
              <a:rPr lang="de-DE" dirty="0" err="1"/>
              <a:t>continue</a:t>
            </a:r>
            <a:r>
              <a:rPr lang="de-DE" dirty="0"/>
              <a:t> </a:t>
            </a:r>
            <a:r>
              <a:rPr lang="de-DE" dirty="0" err="1"/>
              <a:t>uninterrupted</a:t>
            </a:r>
            <a:r>
              <a:rPr lang="de-DE" dirty="0"/>
              <a:t> </a:t>
            </a:r>
            <a:r>
              <a:rPr lang="de-DE" dirty="0" err="1"/>
              <a:t>and</a:t>
            </a:r>
            <a:r>
              <a:rPr lang="de-DE" dirty="0"/>
              <a:t> at </a:t>
            </a:r>
            <a:r>
              <a:rPr lang="de-DE" dirty="0" err="1"/>
              <a:t>the</a:t>
            </a:r>
            <a:r>
              <a:rPr lang="de-DE" dirty="0"/>
              <a:t> same time </a:t>
            </a:r>
            <a:r>
              <a:rPr lang="de-DE" dirty="0" err="1"/>
              <a:t>to</a:t>
            </a:r>
            <a:r>
              <a:rPr lang="de-DE" dirty="0"/>
              <a:t> </a:t>
            </a:r>
            <a:r>
              <a:rPr lang="de-DE" dirty="0" err="1"/>
              <a:t>be</a:t>
            </a:r>
            <a:r>
              <a:rPr lang="de-DE" dirty="0"/>
              <a:t> </a:t>
            </a:r>
            <a:r>
              <a:rPr lang="de-DE" dirty="0" err="1"/>
              <a:t>viewed</a:t>
            </a:r>
            <a:r>
              <a:rPr lang="de-DE" dirty="0"/>
              <a:t> </a:t>
            </a:r>
            <a:r>
              <a:rPr lang="de-DE" dirty="0" err="1"/>
              <a:t>without</a:t>
            </a:r>
            <a:r>
              <a:rPr lang="de-DE" dirty="0"/>
              <a:t> </a:t>
            </a:r>
            <a:r>
              <a:rPr lang="de-DE" dirty="0" err="1"/>
              <a:t>obstruction</a:t>
            </a:r>
            <a:r>
              <a:rPr lang="de-DE" dirty="0"/>
              <a:t>, </a:t>
            </a:r>
            <a:r>
              <a:rPr lang="de-DE" dirty="0" err="1"/>
              <a:t>without</a:t>
            </a:r>
            <a:r>
              <a:rPr lang="de-DE" dirty="0"/>
              <a:t> </a:t>
            </a:r>
            <a:r>
              <a:rPr lang="de-DE" dirty="0" err="1"/>
              <a:t>the</a:t>
            </a:r>
            <a:r>
              <a:rPr lang="de-DE" dirty="0"/>
              <a:t> </a:t>
            </a:r>
            <a:r>
              <a:rPr lang="de-DE" dirty="0" err="1"/>
              <a:t>protective</a:t>
            </a:r>
            <a:r>
              <a:rPr lang="de-DE" dirty="0"/>
              <a:t> </a:t>
            </a:r>
            <a:r>
              <a:rPr lang="de-DE" dirty="0" err="1"/>
              <a:t>action</a:t>
            </a:r>
            <a:r>
              <a:rPr lang="de-DE" dirty="0"/>
              <a:t> </a:t>
            </a:r>
            <a:r>
              <a:rPr lang="de-DE" dirty="0" err="1"/>
              <a:t>of</a:t>
            </a:r>
            <a:r>
              <a:rPr lang="de-DE" dirty="0"/>
              <a:t> </a:t>
            </a:r>
            <a:r>
              <a:rPr lang="de-DE" dirty="0" err="1"/>
              <a:t>the</a:t>
            </a:r>
            <a:r>
              <a:rPr lang="de-DE" dirty="0"/>
              <a:t> </a:t>
            </a:r>
            <a:r>
              <a:rPr lang="de-DE" dirty="0" err="1"/>
              <a:t>protective</a:t>
            </a:r>
            <a:r>
              <a:rPr lang="de-DE" dirty="0"/>
              <a:t> </a:t>
            </a:r>
            <a:r>
              <a:rPr lang="de-DE" dirty="0" err="1"/>
              <a:t>equipment</a:t>
            </a:r>
            <a:r>
              <a:rPr lang="de-DE" dirty="0"/>
              <a:t> </a:t>
            </a:r>
            <a:r>
              <a:rPr lang="de-DE" dirty="0" err="1"/>
              <a:t>being</a:t>
            </a:r>
            <a:r>
              <a:rPr lang="de-DE" dirty="0"/>
              <a:t> </a:t>
            </a:r>
            <a:r>
              <a:rPr lang="de-DE" dirty="0" err="1"/>
              <a:t>circumvented</a:t>
            </a:r>
            <a:r>
              <a:rPr lang="de-DE" dirty="0"/>
              <a:t>. </a:t>
            </a:r>
            <a:r>
              <a:rPr lang="de-DE" dirty="0" err="1"/>
              <a:t>One</a:t>
            </a:r>
            <a:r>
              <a:rPr lang="de-DE" dirty="0"/>
              <a:t> design </a:t>
            </a:r>
            <a:r>
              <a:rPr lang="de-DE" dirty="0" err="1"/>
              <a:t>solution</a:t>
            </a:r>
            <a:r>
              <a:rPr lang="de-DE" dirty="0"/>
              <a:t> </a:t>
            </a:r>
            <a:r>
              <a:rPr lang="de-DE" dirty="0" err="1"/>
              <a:t>is</a:t>
            </a:r>
            <a:r>
              <a:rPr lang="de-DE" dirty="0"/>
              <a:t> </a:t>
            </a:r>
            <a:r>
              <a:rPr lang="de-DE" dirty="0" err="1"/>
              <a:t>the</a:t>
            </a:r>
            <a:r>
              <a:rPr lang="de-DE" dirty="0"/>
              <a:t> </a:t>
            </a:r>
            <a:r>
              <a:rPr lang="de-DE" dirty="0" err="1"/>
              <a:t>use</a:t>
            </a:r>
            <a:r>
              <a:rPr lang="de-DE" dirty="0"/>
              <a:t> </a:t>
            </a:r>
            <a:r>
              <a:rPr lang="de-DE" dirty="0" err="1"/>
              <a:t>of</a:t>
            </a:r>
            <a:r>
              <a:rPr lang="de-DE" dirty="0"/>
              <a:t> a </a:t>
            </a:r>
            <a:r>
              <a:rPr lang="de-DE" dirty="0" err="1"/>
              <a:t>second</a:t>
            </a:r>
            <a:r>
              <a:rPr lang="de-DE" dirty="0"/>
              <a:t> item </a:t>
            </a:r>
            <a:r>
              <a:rPr lang="de-DE" dirty="0" err="1"/>
              <a:t>of</a:t>
            </a:r>
            <a:r>
              <a:rPr lang="de-DE" dirty="0"/>
              <a:t> </a:t>
            </a:r>
            <a:r>
              <a:rPr lang="de-DE" dirty="0" err="1"/>
              <a:t>protective</a:t>
            </a:r>
            <a:r>
              <a:rPr lang="de-DE" dirty="0"/>
              <a:t> </a:t>
            </a:r>
            <a:r>
              <a:rPr lang="de-DE" dirty="0" err="1"/>
              <a:t>equipment</a:t>
            </a:r>
            <a:r>
              <a:rPr lang="de-DE" dirty="0"/>
              <a:t> </a:t>
            </a:r>
            <a:r>
              <a:rPr lang="de-DE" dirty="0" err="1"/>
              <a:t>that</a:t>
            </a:r>
            <a:r>
              <a:rPr lang="de-DE" dirty="0"/>
              <a:t> </a:t>
            </a:r>
            <a:r>
              <a:rPr lang="de-DE" dirty="0" err="1"/>
              <a:t>continues</a:t>
            </a:r>
            <a:r>
              <a:rPr lang="de-DE" dirty="0"/>
              <a:t> </a:t>
            </a:r>
            <a:r>
              <a:rPr lang="de-DE" dirty="0" err="1"/>
              <a:t>to</a:t>
            </a:r>
            <a:r>
              <a:rPr lang="de-DE" dirty="0"/>
              <a:t> </a:t>
            </a:r>
            <a:r>
              <a:rPr lang="de-DE" dirty="0" err="1"/>
              <a:t>provide</a:t>
            </a:r>
            <a:r>
              <a:rPr lang="de-DE" dirty="0"/>
              <a:t> </a:t>
            </a:r>
            <a:r>
              <a:rPr lang="de-DE" dirty="0" err="1"/>
              <a:t>adequate</a:t>
            </a:r>
            <a:r>
              <a:rPr lang="de-DE" dirty="0"/>
              <a:t> </a:t>
            </a:r>
            <a:r>
              <a:rPr lang="de-DE" dirty="0" err="1"/>
              <a:t>safeguarding</a:t>
            </a:r>
            <a:r>
              <a:rPr lang="de-DE" dirty="0"/>
              <a:t> </a:t>
            </a:r>
            <a:r>
              <a:rPr lang="de-DE" dirty="0" err="1"/>
              <a:t>of</a:t>
            </a:r>
            <a:r>
              <a:rPr lang="de-DE" dirty="0"/>
              <a:t> </a:t>
            </a:r>
            <a:r>
              <a:rPr lang="de-DE" dirty="0" err="1"/>
              <a:t>the</a:t>
            </a:r>
            <a:r>
              <a:rPr lang="de-DE" dirty="0"/>
              <a:t> </a:t>
            </a:r>
            <a:r>
              <a:rPr lang="de-DE" dirty="0" err="1" smtClean="0"/>
              <a:t>hazardous</a:t>
            </a:r>
            <a:r>
              <a:rPr lang="de-DE" dirty="0" smtClean="0"/>
              <a:t> </a:t>
            </a:r>
            <a:r>
              <a:rPr lang="de-DE" dirty="0" err="1" smtClean="0"/>
              <a:t>zone</a:t>
            </a:r>
            <a:r>
              <a:rPr lang="de-DE" dirty="0" smtClean="0"/>
              <a:t> </a:t>
            </a:r>
            <a:r>
              <a:rPr lang="de-DE" dirty="0" err="1"/>
              <a:t>when</a:t>
            </a:r>
            <a:r>
              <a:rPr lang="de-DE" dirty="0"/>
              <a:t> </a:t>
            </a:r>
            <a:r>
              <a:rPr lang="de-DE" dirty="0" err="1"/>
              <a:t>the</a:t>
            </a:r>
            <a:r>
              <a:rPr lang="de-DE" dirty="0"/>
              <a:t> </a:t>
            </a:r>
            <a:r>
              <a:rPr lang="de-DE" dirty="0" err="1"/>
              <a:t>first</a:t>
            </a:r>
            <a:r>
              <a:rPr lang="de-DE" dirty="0"/>
              <a:t> item </a:t>
            </a:r>
            <a:r>
              <a:rPr lang="de-DE" dirty="0" err="1"/>
              <a:t>of</a:t>
            </a:r>
            <a:r>
              <a:rPr lang="de-DE" dirty="0"/>
              <a:t> </a:t>
            </a:r>
            <a:r>
              <a:rPr lang="de-DE" dirty="0" err="1"/>
              <a:t>protective</a:t>
            </a:r>
            <a:r>
              <a:rPr lang="de-DE" dirty="0"/>
              <a:t> </a:t>
            </a:r>
            <a:r>
              <a:rPr lang="de-DE" dirty="0" err="1"/>
              <a:t>equipment</a:t>
            </a:r>
            <a:r>
              <a:rPr lang="de-DE" dirty="0"/>
              <a:t> </a:t>
            </a:r>
            <a:r>
              <a:rPr lang="de-DE" dirty="0" err="1"/>
              <a:t>is</a:t>
            </a:r>
            <a:r>
              <a:rPr lang="de-DE" dirty="0"/>
              <a:t> open.</a:t>
            </a:r>
          </a:p>
          <a:p>
            <a:endParaRPr lang="de-DE" dirty="0" smtClean="0"/>
          </a:p>
          <a:p>
            <a:r>
              <a:rPr lang="de-DE" u="sng" dirty="0" err="1" smtClean="0"/>
              <a:t>Example</a:t>
            </a:r>
            <a:r>
              <a:rPr lang="de-DE" dirty="0" smtClean="0"/>
              <a:t>:</a:t>
            </a:r>
          </a:p>
          <a:p>
            <a:endParaRPr lang="de-DE" dirty="0" smtClean="0"/>
          </a:p>
          <a:p>
            <a:r>
              <a:rPr lang="de-DE" dirty="0" smtClean="0"/>
              <a:t>The </a:t>
            </a:r>
            <a:r>
              <a:rPr lang="de-DE" dirty="0" err="1" smtClean="0"/>
              <a:t>following</a:t>
            </a:r>
            <a:r>
              <a:rPr lang="de-DE" dirty="0" smtClean="0"/>
              <a:t> </a:t>
            </a:r>
            <a:r>
              <a:rPr lang="de-DE" dirty="0" err="1" smtClean="0"/>
              <a:t>solution</a:t>
            </a:r>
            <a:r>
              <a:rPr lang="de-DE" dirty="0" smtClean="0"/>
              <a:t> </a:t>
            </a:r>
            <a:r>
              <a:rPr lang="de-DE" dirty="0" err="1" smtClean="0"/>
              <a:t>presents</a:t>
            </a:r>
            <a:r>
              <a:rPr lang="de-DE" dirty="0" smtClean="0"/>
              <a:t> a </a:t>
            </a:r>
            <a:r>
              <a:rPr lang="de-DE" dirty="0" err="1" smtClean="0"/>
              <a:t>much</a:t>
            </a:r>
            <a:r>
              <a:rPr lang="de-DE" dirty="0" smtClean="0"/>
              <a:t> </a:t>
            </a:r>
            <a:r>
              <a:rPr lang="de-DE" dirty="0" err="1" smtClean="0"/>
              <a:t>lower</a:t>
            </a:r>
            <a:r>
              <a:rPr lang="de-DE" dirty="0" smtClean="0"/>
              <a:t> </a:t>
            </a:r>
            <a:r>
              <a:rPr lang="de-DE" dirty="0" err="1" smtClean="0"/>
              <a:t>incentive</a:t>
            </a:r>
            <a:r>
              <a:rPr lang="de-DE" dirty="0" smtClean="0"/>
              <a:t> </a:t>
            </a:r>
            <a:r>
              <a:rPr lang="de-DE" dirty="0" err="1" smtClean="0"/>
              <a:t>for</a:t>
            </a:r>
            <a:r>
              <a:rPr lang="de-DE" dirty="0" smtClean="0"/>
              <a:t> </a:t>
            </a:r>
            <a:r>
              <a:rPr lang="de-DE" dirty="0" err="1" smtClean="0"/>
              <a:t>defeating</a:t>
            </a:r>
            <a:r>
              <a:rPr lang="de-DE" dirty="0" smtClean="0"/>
              <a:t> </a:t>
            </a:r>
            <a:r>
              <a:rPr lang="de-DE" dirty="0" err="1" smtClean="0"/>
              <a:t>of</a:t>
            </a:r>
            <a:r>
              <a:rPr lang="de-DE" dirty="0" smtClean="0"/>
              <a:t> </a:t>
            </a:r>
            <a:r>
              <a:rPr lang="de-DE" dirty="0" err="1" smtClean="0"/>
              <a:t>the</a:t>
            </a:r>
            <a:r>
              <a:rPr lang="de-DE" dirty="0" smtClean="0"/>
              <a:t> </a:t>
            </a:r>
            <a:r>
              <a:rPr lang="de-DE" dirty="0" err="1" smtClean="0"/>
              <a:t>protective</a:t>
            </a:r>
            <a:r>
              <a:rPr lang="de-DE" dirty="0" smtClean="0"/>
              <a:t> </a:t>
            </a:r>
            <a:r>
              <a:rPr lang="de-DE" dirty="0" err="1" smtClean="0"/>
              <a:t>equipment</a:t>
            </a:r>
            <a:r>
              <a:rPr lang="de-DE" dirty="0" smtClean="0"/>
              <a:t>. In </a:t>
            </a:r>
            <a:r>
              <a:rPr lang="de-DE" dirty="0" err="1" smtClean="0"/>
              <a:t>this</a:t>
            </a:r>
            <a:r>
              <a:rPr lang="de-DE" dirty="0" smtClean="0"/>
              <a:t> </a:t>
            </a:r>
            <a:r>
              <a:rPr lang="de-DE" dirty="0" err="1" smtClean="0"/>
              <a:t>solution</a:t>
            </a:r>
            <a:r>
              <a:rPr lang="de-DE" dirty="0" smtClean="0"/>
              <a:t>, a </a:t>
            </a:r>
            <a:r>
              <a:rPr lang="de-DE" dirty="0" err="1" smtClean="0"/>
              <a:t>mesh</a:t>
            </a:r>
            <a:r>
              <a:rPr lang="de-DE" dirty="0" smtClean="0"/>
              <a:t> </a:t>
            </a:r>
            <a:r>
              <a:rPr lang="de-DE" dirty="0" err="1" smtClean="0"/>
              <a:t>with</a:t>
            </a:r>
            <a:r>
              <a:rPr lang="de-DE" dirty="0" smtClean="0"/>
              <a:t> an </a:t>
            </a:r>
            <a:r>
              <a:rPr lang="de-DE" dirty="0" err="1" smtClean="0"/>
              <a:t>electrical</a:t>
            </a:r>
            <a:r>
              <a:rPr lang="de-DE" dirty="0" smtClean="0"/>
              <a:t> interlock </a:t>
            </a:r>
            <a:r>
              <a:rPr lang="de-DE" dirty="0" err="1" smtClean="0"/>
              <a:t>is</a:t>
            </a:r>
            <a:r>
              <a:rPr lang="de-DE" dirty="0" smtClean="0"/>
              <a:t> </a:t>
            </a:r>
            <a:r>
              <a:rPr lang="de-DE" dirty="0" err="1" smtClean="0"/>
              <a:t>located</a:t>
            </a:r>
            <a:r>
              <a:rPr lang="de-DE" dirty="0" smtClean="0"/>
              <a:t> </a:t>
            </a:r>
            <a:r>
              <a:rPr lang="de-DE" dirty="0" err="1" smtClean="0"/>
              <a:t>behind</a:t>
            </a:r>
            <a:r>
              <a:rPr lang="de-DE" dirty="0" smtClean="0"/>
              <a:t> </a:t>
            </a:r>
            <a:r>
              <a:rPr lang="de-DE" dirty="0" err="1" smtClean="0"/>
              <a:t>the</a:t>
            </a:r>
            <a:r>
              <a:rPr lang="de-DE" dirty="0" smtClean="0"/>
              <a:t> </a:t>
            </a:r>
            <a:r>
              <a:rPr lang="de-DE" dirty="0" err="1" smtClean="0"/>
              <a:t>access</a:t>
            </a:r>
            <a:r>
              <a:rPr lang="de-DE" dirty="0" smtClean="0"/>
              <a:t> </a:t>
            </a:r>
            <a:r>
              <a:rPr lang="de-DE" dirty="0" err="1" smtClean="0"/>
              <a:t>opening</a:t>
            </a:r>
            <a:r>
              <a:rPr lang="de-DE" dirty="0" smtClean="0"/>
              <a:t> (</a:t>
            </a:r>
            <a:r>
              <a:rPr lang="de-DE" dirty="0" err="1" smtClean="0"/>
              <a:t>which</a:t>
            </a:r>
            <a:r>
              <a:rPr lang="de-DE" dirty="0" smtClean="0"/>
              <a:t> </a:t>
            </a:r>
            <a:r>
              <a:rPr lang="de-DE" dirty="0" err="1" smtClean="0"/>
              <a:t>may</a:t>
            </a:r>
            <a:r>
              <a:rPr lang="de-DE" dirty="0" smtClean="0"/>
              <a:t> </a:t>
            </a:r>
            <a:r>
              <a:rPr lang="de-DE" dirty="0" err="1" smtClean="0"/>
              <a:t>or</a:t>
            </a:r>
            <a:r>
              <a:rPr lang="de-DE" dirty="0" smtClean="0"/>
              <a:t> </a:t>
            </a:r>
            <a:r>
              <a:rPr lang="de-DE" dirty="0" err="1" smtClean="0"/>
              <a:t>may</a:t>
            </a:r>
            <a:r>
              <a:rPr lang="de-DE" dirty="0" smtClean="0"/>
              <a:t> not </a:t>
            </a:r>
            <a:r>
              <a:rPr lang="de-DE" dirty="0" err="1" smtClean="0"/>
              <a:t>contain</a:t>
            </a:r>
            <a:r>
              <a:rPr lang="de-DE" dirty="0" smtClean="0"/>
              <a:t> a </a:t>
            </a:r>
            <a:r>
              <a:rPr lang="de-DE" dirty="0" err="1" smtClean="0"/>
              <a:t>window</a:t>
            </a:r>
            <a:r>
              <a:rPr lang="de-DE" dirty="0" smtClean="0"/>
              <a:t>). The </a:t>
            </a:r>
            <a:r>
              <a:rPr lang="de-DE" dirty="0" err="1" smtClean="0"/>
              <a:t>working</a:t>
            </a:r>
            <a:r>
              <a:rPr lang="de-DE" dirty="0" smtClean="0"/>
              <a:t> </a:t>
            </a:r>
            <a:r>
              <a:rPr lang="de-DE" dirty="0" err="1" smtClean="0"/>
              <a:t>area</a:t>
            </a:r>
            <a:r>
              <a:rPr lang="de-DE" dirty="0" smtClean="0"/>
              <a:t> </a:t>
            </a:r>
            <a:r>
              <a:rPr lang="de-DE" dirty="0" err="1" smtClean="0"/>
              <a:t>can</a:t>
            </a:r>
            <a:r>
              <a:rPr lang="de-DE" dirty="0" smtClean="0"/>
              <a:t> </a:t>
            </a:r>
            <a:r>
              <a:rPr lang="de-DE" dirty="0" err="1" smtClean="0"/>
              <a:t>be</a:t>
            </a:r>
            <a:r>
              <a:rPr lang="de-DE" dirty="0" smtClean="0"/>
              <a:t> </a:t>
            </a:r>
            <a:r>
              <a:rPr lang="de-DE" dirty="0" err="1" smtClean="0"/>
              <a:t>viewed</a:t>
            </a:r>
            <a:r>
              <a:rPr lang="de-DE" dirty="0" smtClean="0"/>
              <a:t> </a:t>
            </a:r>
            <a:r>
              <a:rPr lang="de-DE" dirty="0" err="1" smtClean="0"/>
              <a:t>through</a:t>
            </a:r>
            <a:r>
              <a:rPr lang="de-DE" dirty="0" smtClean="0"/>
              <a:t> </a:t>
            </a:r>
            <a:r>
              <a:rPr lang="de-DE" dirty="0" err="1" smtClean="0"/>
              <a:t>this</a:t>
            </a:r>
            <a:r>
              <a:rPr lang="de-DE" dirty="0" smtClean="0"/>
              <a:t> </a:t>
            </a:r>
            <a:r>
              <a:rPr lang="de-DE" dirty="0" err="1" smtClean="0"/>
              <a:t>mesh</a:t>
            </a:r>
            <a:r>
              <a:rPr lang="de-DE" dirty="0" smtClean="0"/>
              <a:t> </a:t>
            </a:r>
            <a:r>
              <a:rPr lang="de-DE" dirty="0" err="1" smtClean="0"/>
              <a:t>whilst</a:t>
            </a:r>
            <a:r>
              <a:rPr lang="de-DE" dirty="0" smtClean="0"/>
              <a:t> </a:t>
            </a:r>
            <a:r>
              <a:rPr lang="de-DE" dirty="0" err="1" smtClean="0"/>
              <a:t>the</a:t>
            </a:r>
            <a:r>
              <a:rPr lang="de-DE" dirty="0" smtClean="0"/>
              <a:t> </a:t>
            </a:r>
            <a:r>
              <a:rPr lang="de-DE" dirty="0" err="1" smtClean="0"/>
              <a:t>machine</a:t>
            </a:r>
            <a:r>
              <a:rPr lang="de-DE" dirty="0" smtClean="0"/>
              <a:t> </a:t>
            </a:r>
            <a:r>
              <a:rPr lang="de-DE" dirty="0" err="1" smtClean="0"/>
              <a:t>is</a:t>
            </a:r>
            <a:r>
              <a:rPr lang="de-DE" dirty="0" smtClean="0"/>
              <a:t> </a:t>
            </a:r>
            <a:r>
              <a:rPr lang="de-DE" dirty="0" err="1" smtClean="0"/>
              <a:t>running</a:t>
            </a:r>
            <a:r>
              <a:rPr lang="de-DE" dirty="0" smtClean="0"/>
              <a:t>. </a:t>
            </a:r>
            <a:r>
              <a:rPr lang="de-DE" dirty="0" err="1" smtClean="0"/>
              <a:t>Should</a:t>
            </a:r>
            <a:r>
              <a:rPr lang="de-DE" dirty="0" smtClean="0"/>
              <a:t> </a:t>
            </a:r>
            <a:r>
              <a:rPr lang="de-DE" dirty="0" err="1" smtClean="0"/>
              <a:t>access</a:t>
            </a:r>
            <a:r>
              <a:rPr lang="de-DE" dirty="0" smtClean="0"/>
              <a:t> </a:t>
            </a:r>
            <a:r>
              <a:rPr lang="de-DE" dirty="0" err="1" smtClean="0"/>
              <a:t>be</a:t>
            </a:r>
            <a:r>
              <a:rPr lang="de-DE" dirty="0" smtClean="0"/>
              <a:t> </a:t>
            </a:r>
            <a:r>
              <a:rPr lang="de-DE" dirty="0" err="1" smtClean="0"/>
              <a:t>required</a:t>
            </a:r>
            <a:r>
              <a:rPr lang="de-DE" dirty="0" smtClean="0"/>
              <a:t>, </a:t>
            </a:r>
            <a:r>
              <a:rPr lang="de-DE" dirty="0" err="1" smtClean="0"/>
              <a:t>opening</a:t>
            </a:r>
            <a:r>
              <a:rPr lang="de-DE" dirty="0" smtClean="0"/>
              <a:t> </a:t>
            </a:r>
            <a:r>
              <a:rPr lang="de-DE" dirty="0" err="1" smtClean="0"/>
              <a:t>the</a:t>
            </a:r>
            <a:r>
              <a:rPr lang="de-DE" dirty="0" smtClean="0"/>
              <a:t> </a:t>
            </a:r>
            <a:r>
              <a:rPr lang="de-DE" dirty="0" err="1" smtClean="0"/>
              <a:t>mesh</a:t>
            </a:r>
            <a:r>
              <a:rPr lang="de-DE" dirty="0" smtClean="0"/>
              <a:t> </a:t>
            </a:r>
            <a:r>
              <a:rPr lang="de-DE" dirty="0" err="1" smtClean="0"/>
              <a:t>causes</a:t>
            </a:r>
            <a:r>
              <a:rPr lang="de-DE" dirty="0" smtClean="0"/>
              <a:t> </a:t>
            </a:r>
            <a:r>
              <a:rPr lang="de-DE" dirty="0" err="1" smtClean="0"/>
              <a:t>the</a:t>
            </a:r>
            <a:r>
              <a:rPr lang="de-DE" dirty="0" smtClean="0"/>
              <a:t> </a:t>
            </a:r>
            <a:r>
              <a:rPr lang="de-DE" dirty="0" err="1" smtClean="0"/>
              <a:t>hazardous</a:t>
            </a:r>
            <a:r>
              <a:rPr lang="de-DE" dirty="0" smtClean="0"/>
              <a:t> </a:t>
            </a:r>
            <a:r>
              <a:rPr lang="de-DE" dirty="0" err="1" smtClean="0"/>
              <a:t>movements</a:t>
            </a:r>
            <a:r>
              <a:rPr lang="de-DE" dirty="0" smtClean="0"/>
              <a:t> </a:t>
            </a:r>
            <a:r>
              <a:rPr lang="de-DE" dirty="0" err="1" smtClean="0"/>
              <a:t>to</a:t>
            </a:r>
            <a:r>
              <a:rPr lang="de-DE" dirty="0" smtClean="0"/>
              <a:t> </a:t>
            </a:r>
            <a:r>
              <a:rPr lang="de-DE" dirty="0" err="1" smtClean="0"/>
              <a:t>be</a:t>
            </a:r>
            <a:r>
              <a:rPr lang="de-DE" dirty="0" smtClean="0"/>
              <a:t> </a:t>
            </a:r>
            <a:r>
              <a:rPr lang="de-DE" dirty="0" err="1" smtClean="0"/>
              <a:t>brought</a:t>
            </a:r>
            <a:r>
              <a:rPr lang="de-DE" dirty="0" smtClean="0"/>
              <a:t> </a:t>
            </a:r>
            <a:r>
              <a:rPr lang="de-DE" dirty="0" err="1" smtClean="0"/>
              <a:t>to</a:t>
            </a:r>
            <a:r>
              <a:rPr lang="de-DE" dirty="0" smtClean="0"/>
              <a:t> a halt. This </a:t>
            </a:r>
            <a:r>
              <a:rPr lang="de-DE" dirty="0" err="1" smtClean="0"/>
              <a:t>arrangement</a:t>
            </a:r>
            <a:r>
              <a:rPr lang="de-DE" dirty="0" smtClean="0"/>
              <a:t> </a:t>
            </a:r>
            <a:r>
              <a:rPr lang="de-DE" dirty="0" err="1" smtClean="0"/>
              <a:t>has</a:t>
            </a:r>
            <a:r>
              <a:rPr lang="de-DE" dirty="0" smtClean="0"/>
              <a:t> </a:t>
            </a:r>
            <a:r>
              <a:rPr lang="de-DE" dirty="0" err="1" smtClean="0"/>
              <a:t>disadvantages</a:t>
            </a:r>
            <a:r>
              <a:rPr lang="de-DE" dirty="0" smtClean="0"/>
              <a:t> </a:t>
            </a:r>
            <a:r>
              <a:rPr lang="de-DE" dirty="0" err="1" smtClean="0"/>
              <a:t>neither</a:t>
            </a:r>
            <a:r>
              <a:rPr lang="de-DE" dirty="0" smtClean="0"/>
              <a:t> </a:t>
            </a:r>
            <a:r>
              <a:rPr lang="de-DE" dirty="0" err="1" smtClean="0"/>
              <a:t>for</a:t>
            </a:r>
            <a:r>
              <a:rPr lang="de-DE" dirty="0" smtClean="0"/>
              <a:t> </a:t>
            </a:r>
            <a:r>
              <a:rPr lang="de-DE" dirty="0" err="1" smtClean="0"/>
              <a:t>the</a:t>
            </a:r>
            <a:r>
              <a:rPr lang="de-DE" dirty="0" smtClean="0"/>
              <a:t> </a:t>
            </a:r>
            <a:r>
              <a:rPr lang="de-DE" dirty="0" err="1" smtClean="0"/>
              <a:t>workflow</a:t>
            </a:r>
            <a:r>
              <a:rPr lang="de-DE" dirty="0" smtClean="0"/>
              <a:t>, </a:t>
            </a:r>
            <a:r>
              <a:rPr lang="de-DE" dirty="0" err="1" smtClean="0"/>
              <a:t>nor</a:t>
            </a:r>
            <a:r>
              <a:rPr lang="de-DE" dirty="0" smtClean="0"/>
              <a:t> </a:t>
            </a:r>
            <a:r>
              <a:rPr lang="de-DE" dirty="0" err="1" smtClean="0"/>
              <a:t>for</a:t>
            </a:r>
            <a:r>
              <a:rPr lang="de-DE" dirty="0" smtClean="0"/>
              <a:t> </a:t>
            </a:r>
            <a:r>
              <a:rPr lang="de-DE" dirty="0" err="1" smtClean="0"/>
              <a:t>maintenance</a:t>
            </a:r>
            <a:r>
              <a:rPr lang="de-DE" dirty="0" smtClean="0"/>
              <a:t> </a:t>
            </a:r>
            <a:r>
              <a:rPr lang="de-DE" dirty="0" err="1" smtClean="0"/>
              <a:t>or</a:t>
            </a:r>
            <a:r>
              <a:rPr lang="de-DE" dirty="0" smtClean="0"/>
              <a:t> </a:t>
            </a:r>
            <a:r>
              <a:rPr lang="de-DE" dirty="0" err="1" smtClean="0"/>
              <a:t>repair</a:t>
            </a:r>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24</a:t>
            </a:fld>
            <a:endParaRPr lang="de-DE" dirty="0"/>
          </a:p>
        </p:txBody>
      </p:sp>
    </p:spTree>
    <p:extLst>
      <p:ext uri="{BB962C8B-B14F-4D97-AF65-F5344CB8AC3E}">
        <p14:creationId xmlns:p14="http://schemas.microsoft.com/office/powerpoint/2010/main" val="1582364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indent="0" fontAlgn="base">
              <a:spcBef>
                <a:spcPct val="0"/>
              </a:spcBef>
              <a:spcAft>
                <a:spcPct val="0"/>
              </a:spcAft>
              <a:buFont typeface="Arial" panose="020B0604020202020204" pitchFamily="34" charset="0"/>
              <a:buNone/>
            </a:pPr>
            <a:r>
              <a:rPr lang="de-DE" sz="1200" u="sng" dirty="0" smtClean="0"/>
              <a:t>Problem</a:t>
            </a:r>
            <a:r>
              <a:rPr lang="de-DE" sz="1200" dirty="0" smtClean="0"/>
              <a:t>:</a:t>
            </a:r>
          </a:p>
          <a:p>
            <a:pPr marL="0" indent="0" fontAlgn="base">
              <a:spcBef>
                <a:spcPct val="0"/>
              </a:spcBef>
              <a:spcAft>
                <a:spcPct val="0"/>
              </a:spcAft>
              <a:buFont typeface="Arial" panose="020B0604020202020204" pitchFamily="34" charset="0"/>
              <a:buNone/>
            </a:pPr>
            <a:endParaRPr lang="de-DE" sz="1200" dirty="0" smtClean="0"/>
          </a:p>
          <a:p>
            <a:pPr marL="0" indent="0" fontAlgn="base">
              <a:spcBef>
                <a:spcPct val="0"/>
              </a:spcBef>
              <a:spcAft>
                <a:spcPct val="0"/>
              </a:spcAft>
              <a:buFont typeface="Arial" panose="020B0604020202020204" pitchFamily="34" charset="0"/>
              <a:buNone/>
            </a:pPr>
            <a:r>
              <a:rPr lang="de-DE" sz="1200" dirty="0" smtClean="0"/>
              <a:t>Some automatic processes require regular intervention by the machine operator. If the risk of injury requires the process to be interrupted for the duration of the intervention, interlocking guards are generally employed.</a:t>
            </a:r>
            <a:endParaRPr lang="de-DE" sz="1200" baseline="0" dirty="0" smtClean="0"/>
          </a:p>
          <a:p>
            <a:pPr marL="0" indent="0" fontAlgn="base">
              <a:spcBef>
                <a:spcPct val="0"/>
              </a:spcBef>
              <a:spcAft>
                <a:spcPct val="0"/>
              </a:spcAft>
              <a:buFont typeface="Arial" panose="020B0604020202020204" pitchFamily="34" charset="0"/>
              <a:buNone/>
            </a:pPr>
            <a:r>
              <a:rPr lang="de-DE" sz="1200" baseline="0" dirty="0" smtClean="0"/>
              <a:t>The more frequently intervention in the process is needed, the greater the disturbance of the work process caused by operation of the guard. The operator will wish to reduce the duration for which the machine is at a standstill and will consequently attempt to avoid regular – and therefore </a:t>
            </a:r>
            <a:r>
              <a:rPr lang="de-DE" sz="1200" baseline="0" dirty="0" err="1" smtClean="0"/>
              <a:t>unergonomic</a:t>
            </a:r>
            <a:r>
              <a:rPr lang="de-DE" sz="1200" baseline="0" dirty="0" smtClean="0"/>
              <a:t> – operation of the protective equipment. In the long term, this will lead to the guard being defeated, and in turn to the operator not being protected against the machine's movements when he or she intervenes in the work area.</a:t>
            </a:r>
          </a:p>
          <a:p>
            <a:pPr marL="0" indent="0" fontAlgn="base">
              <a:spcBef>
                <a:spcPct val="0"/>
              </a:spcBef>
              <a:spcAft>
                <a:spcPct val="0"/>
              </a:spcAft>
              <a:buFont typeface="Arial" panose="020B0604020202020204" pitchFamily="34" charset="0"/>
              <a:buNone/>
            </a:pPr>
            <a:endParaRPr lang="de-DE" sz="1200" baseline="0" dirty="0" smtClean="0"/>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25</a:t>
            </a:fld>
            <a:endParaRPr lang="de-DE" dirty="0">
              <a:solidFill>
                <a:prstClr val="black"/>
              </a:solidFill>
            </a:endParaRPr>
          </a:p>
        </p:txBody>
      </p:sp>
    </p:spTree>
    <p:extLst>
      <p:ext uri="{BB962C8B-B14F-4D97-AF65-F5344CB8AC3E}">
        <p14:creationId xmlns:p14="http://schemas.microsoft.com/office/powerpoint/2010/main" val="715637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sz="1200" u="sng" dirty="0" smtClean="0"/>
              <a:t>The measure:</a:t>
            </a:r>
          </a:p>
          <a:p>
            <a:pPr marL="0" indent="0">
              <a:buFont typeface="Arial" panose="020B0604020202020204" pitchFamily="34" charset="0"/>
              <a:buNone/>
            </a:pPr>
            <a:endParaRPr lang="de-DE" sz="1200" u="sng"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t>If the work process does not cause emissions, electro-sensitive protective equipment is often the best choice</a:t>
            </a:r>
            <a:r>
              <a:rPr lang="de-DE" sz="1200" baseline="0" dirty="0" smtClean="0"/>
              <a:t>. When the danger zone is safeguarded by a light curtain, any intervention in it by the operator causes the drives to be halted automatically.</a:t>
            </a:r>
            <a:r>
              <a:rPr lang="de-DE" sz="1200" dirty="0" smtClean="0"/>
              <a:t> The machine can also be restarted automatically as soon as the operator no longer interrupts the light beams</a:t>
            </a:r>
            <a:r>
              <a:rPr lang="de-DE" sz="1200" baseline="0" dirty="0" smtClean="0"/>
              <a:t>. Operation of the protective equipment in this way is intuitive. The working area can be accessed directly without the protective equipment first having to be moved. As a result, the time during which the machine is at a standstill is reduced to a minimum, leading in turn to an increase in the machine's throughput. The incentive to defeat the protective equipment is eliminated. </a:t>
            </a:r>
            <a:r>
              <a:rPr lang="de-DE" sz="1200" dirty="0" smtClean="0"/>
              <a:t> </a:t>
            </a:r>
          </a:p>
          <a:p>
            <a:pPr marL="0" indent="0">
              <a:buFont typeface="Arial" panose="020B0604020202020204" pitchFamily="34" charset="0"/>
              <a:buNone/>
            </a:pPr>
            <a:endParaRPr lang="de-DE" sz="120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baseline="0" dirty="0" smtClean="0"/>
              <a:t>Run-on times of the moving parts of machinery must however be considered. If these are too long, electro-sensitive protective equipment may not be suitable.</a:t>
            </a:r>
            <a:endParaRPr lang="de-DE" sz="1200" dirty="0" smtClean="0"/>
          </a:p>
          <a:p>
            <a:pPr marL="0" indent="0">
              <a:buFont typeface="Arial" panose="020B0604020202020204" pitchFamily="34" charset="0"/>
              <a:buNone/>
            </a:pPr>
            <a:endParaRPr lang="de-DE" sz="1200" dirty="0" smtClean="0"/>
          </a:p>
          <a:p>
            <a:pPr marL="0" indent="0">
              <a:buFont typeface="Arial" panose="020B0604020202020204" pitchFamily="34" charset="0"/>
              <a:buNone/>
            </a:pPr>
            <a:endParaRPr lang="de-DE" sz="1200" dirty="0" smtClean="0"/>
          </a:p>
          <a:p>
            <a:pPr marL="0" indent="0">
              <a:buFont typeface="Arial" panose="020B0604020202020204" pitchFamily="34" charset="0"/>
              <a:buNone/>
            </a:pPr>
            <a:endParaRPr lang="de-DE" sz="1200" dirty="0" smtClean="0"/>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26</a:t>
            </a:fld>
            <a:endParaRPr lang="de-DE" dirty="0">
              <a:solidFill>
                <a:prstClr val="black"/>
              </a:solidFill>
            </a:endParaRPr>
          </a:p>
        </p:txBody>
      </p:sp>
    </p:spTree>
    <p:extLst>
      <p:ext uri="{BB962C8B-B14F-4D97-AF65-F5344CB8AC3E}">
        <p14:creationId xmlns:p14="http://schemas.microsoft.com/office/powerpoint/2010/main" val="676473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smtClean="0"/>
              <a:t>The problem</a:t>
            </a:r>
            <a:r>
              <a:rPr lang="de-DE" dirty="0" smtClean="0"/>
              <a:t>:</a:t>
            </a:r>
          </a:p>
          <a:p>
            <a:endParaRPr lang="de-DE" dirty="0" smtClean="0"/>
          </a:p>
          <a:p>
            <a:r>
              <a:rPr lang="de-DE" dirty="0" smtClean="0"/>
              <a:t>No clear procedures exist that must be followed in the event of outages on a complex installation or machine:</a:t>
            </a:r>
          </a:p>
          <a:p>
            <a:endParaRPr lang="de-DE" dirty="0" smtClean="0"/>
          </a:p>
          <a:p>
            <a:r>
              <a:rPr lang="de-DE" dirty="0" smtClean="0"/>
              <a:t>-</a:t>
            </a:r>
            <a:r>
              <a:rPr lang="de-DE" baseline="0" dirty="0" smtClean="0"/>
              <a:t> </a:t>
            </a:r>
            <a:r>
              <a:rPr lang="de-DE" dirty="0" smtClean="0"/>
              <a:t>Opening or removal of interlocked protective equipment interrupts the program flow in such a way that when the safe state is restored, the program is not resumed from the point at which it was interrupted.</a:t>
            </a:r>
          </a:p>
          <a:p>
            <a:r>
              <a:rPr lang="de-DE" dirty="0" smtClean="0"/>
              <a:t>- Fault rectification is difficult and time-consuming for the user, owing to the need to move long distances, or owing to complicated opening mechanisms.</a:t>
            </a:r>
          </a:p>
          <a:p>
            <a:endParaRPr lang="de-DE" dirty="0" smtClean="0"/>
          </a:p>
          <a:p>
            <a:r>
              <a:rPr lang="de-DE" dirty="0" smtClean="0"/>
              <a:t>Protective equipment is defeated so as to make fault rectification as easy as possible for the user, not only out of convenience, but also in order to optimize the processes.</a:t>
            </a:r>
          </a:p>
          <a:p>
            <a:r>
              <a:rPr lang="de-DE" dirty="0" smtClean="0"/>
              <a:t> </a:t>
            </a:r>
          </a:p>
          <a:p>
            <a:r>
              <a:rPr lang="de-DE" u="sng" dirty="0"/>
              <a:t>Example</a:t>
            </a:r>
            <a:r>
              <a:rPr lang="de-DE" dirty="0"/>
              <a:t>: automatic high-rack warehouse</a:t>
            </a:r>
          </a:p>
          <a:p>
            <a:endParaRPr lang="de-DE" dirty="0"/>
          </a:p>
          <a:p>
            <a:r>
              <a:rPr lang="de-DE" dirty="0"/>
              <a:t>Faults may arise in rack areas as a result of displaced or faulty </a:t>
            </a:r>
            <a:r>
              <a:rPr lang="de-DE" dirty="0" err="1"/>
              <a:t>storage vessels</a:t>
            </a:r>
            <a:r>
              <a:rPr lang="de-DE" dirty="0"/>
              <a:t>. The rack area is safeguarded against unauthorized access by means of fencing and may be accessed only when the automated mode has been safely de-energized (manual mode). The access door is interlocked mechanically.</a:t>
            </a:r>
          </a:p>
          <a:p>
            <a:endParaRPr lang="de-DE" dirty="0"/>
          </a:p>
          <a:p>
            <a:r>
              <a:rPr lang="de-DE" dirty="0"/>
              <a:t> </a:t>
            </a: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27</a:t>
            </a:fld>
            <a:endParaRPr lang="de-DE" dirty="0"/>
          </a:p>
        </p:txBody>
      </p:sp>
    </p:spTree>
    <p:extLst>
      <p:ext uri="{BB962C8B-B14F-4D97-AF65-F5344CB8AC3E}">
        <p14:creationId xmlns:p14="http://schemas.microsoft.com/office/powerpoint/2010/main" val="3790296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err="1"/>
              <a:t>Measure</a:t>
            </a:r>
            <a:r>
              <a:rPr lang="de-DE" dirty="0"/>
              <a:t>:</a:t>
            </a:r>
          </a:p>
          <a:p>
            <a:r>
              <a:rPr lang="de-DE" dirty="0"/>
              <a:t> </a:t>
            </a:r>
          </a:p>
          <a:p>
            <a:r>
              <a:rPr lang="de-DE" dirty="0" err="1"/>
              <a:t>Faults</a:t>
            </a:r>
            <a:r>
              <a:rPr lang="de-DE" dirty="0"/>
              <a:t> </a:t>
            </a:r>
            <a:r>
              <a:rPr lang="de-DE" dirty="0" err="1"/>
              <a:t>cannot</a:t>
            </a:r>
            <a:r>
              <a:rPr lang="de-DE" dirty="0"/>
              <a:t> </a:t>
            </a:r>
            <a:r>
              <a:rPr lang="de-DE" dirty="0" err="1"/>
              <a:t>be</a:t>
            </a:r>
            <a:r>
              <a:rPr lang="de-DE" dirty="0"/>
              <a:t> </a:t>
            </a:r>
            <a:r>
              <a:rPr lang="de-DE" dirty="0" err="1"/>
              <a:t>avoided</a:t>
            </a:r>
            <a:r>
              <a:rPr lang="de-DE" dirty="0"/>
              <a:t> </a:t>
            </a:r>
            <a:r>
              <a:rPr lang="de-DE" dirty="0" err="1"/>
              <a:t>entirely</a:t>
            </a:r>
            <a:r>
              <a:rPr lang="de-DE" dirty="0"/>
              <a:t> in </a:t>
            </a:r>
            <a:r>
              <a:rPr lang="de-DE" dirty="0" err="1"/>
              <a:t>certain</a:t>
            </a:r>
            <a:r>
              <a:rPr lang="de-DE" dirty="0"/>
              <a:t> </a:t>
            </a:r>
            <a:r>
              <a:rPr lang="de-DE" dirty="0" err="1"/>
              <a:t>production</a:t>
            </a:r>
            <a:r>
              <a:rPr lang="de-DE" dirty="0"/>
              <a:t> </a:t>
            </a:r>
            <a:r>
              <a:rPr lang="de-DE" dirty="0" err="1"/>
              <a:t>processes</a:t>
            </a:r>
            <a:r>
              <a:rPr lang="de-DE" dirty="0"/>
              <a:t>. The </a:t>
            </a:r>
            <a:r>
              <a:rPr lang="de-DE" dirty="0" err="1"/>
              <a:t>user</a:t>
            </a:r>
            <a:r>
              <a:rPr lang="de-DE" dirty="0"/>
              <a:t> </a:t>
            </a:r>
            <a:r>
              <a:rPr lang="de-DE" dirty="0" err="1"/>
              <a:t>is</a:t>
            </a:r>
            <a:r>
              <a:rPr lang="de-DE" dirty="0"/>
              <a:t> </a:t>
            </a:r>
            <a:r>
              <a:rPr lang="de-DE" dirty="0" err="1"/>
              <a:t>given</a:t>
            </a:r>
            <a:r>
              <a:rPr lang="de-DE" dirty="0"/>
              <a:t> </a:t>
            </a:r>
            <a:r>
              <a:rPr lang="de-DE" dirty="0" err="1"/>
              <a:t>means</a:t>
            </a:r>
            <a:r>
              <a:rPr lang="de-DE" dirty="0"/>
              <a:t> </a:t>
            </a:r>
            <a:r>
              <a:rPr lang="de-DE" dirty="0" err="1"/>
              <a:t>of</a:t>
            </a:r>
            <a:r>
              <a:rPr lang="de-DE" dirty="0"/>
              <a:t> </a:t>
            </a:r>
            <a:r>
              <a:rPr lang="de-DE" dirty="0" err="1"/>
              <a:t>rectifying</a:t>
            </a:r>
            <a:r>
              <a:rPr lang="de-DE" dirty="0"/>
              <a:t> </a:t>
            </a:r>
            <a:r>
              <a:rPr lang="de-DE" dirty="0" err="1"/>
              <a:t>the</a:t>
            </a:r>
            <a:r>
              <a:rPr lang="de-DE" dirty="0"/>
              <a:t> fault </a:t>
            </a:r>
            <a:r>
              <a:rPr lang="de-DE" dirty="0" err="1"/>
              <a:t>that</a:t>
            </a:r>
            <a:r>
              <a:rPr lang="de-DE" dirty="0"/>
              <a:t> </a:t>
            </a:r>
            <a:r>
              <a:rPr lang="de-DE" dirty="0" err="1"/>
              <a:t>are</a:t>
            </a:r>
            <a:r>
              <a:rPr lang="de-DE" dirty="0"/>
              <a:t> </a:t>
            </a:r>
            <a:r>
              <a:rPr lang="de-DE" dirty="0" err="1"/>
              <a:t>sufficiently</a:t>
            </a:r>
            <a:r>
              <a:rPr lang="de-DE" dirty="0"/>
              <a:t> </a:t>
            </a:r>
            <a:r>
              <a:rPr lang="de-DE" dirty="0" err="1"/>
              <a:t>straightforward</a:t>
            </a:r>
            <a:r>
              <a:rPr lang="de-DE" dirty="0"/>
              <a:t> </a:t>
            </a:r>
            <a:r>
              <a:rPr lang="de-DE" dirty="0" err="1"/>
              <a:t>for</a:t>
            </a:r>
            <a:r>
              <a:rPr lang="de-DE" dirty="0"/>
              <a:t> </a:t>
            </a:r>
            <a:r>
              <a:rPr lang="de-DE" dirty="0" err="1"/>
              <a:t>no</a:t>
            </a:r>
            <a:r>
              <a:rPr lang="de-DE" dirty="0"/>
              <a:t> </a:t>
            </a:r>
            <a:r>
              <a:rPr lang="de-DE" dirty="0" err="1"/>
              <a:t>benefit</a:t>
            </a:r>
            <a:r>
              <a:rPr lang="de-DE" dirty="0"/>
              <a:t> </a:t>
            </a:r>
            <a:r>
              <a:rPr lang="de-DE" dirty="0" err="1"/>
              <a:t>to</a:t>
            </a:r>
            <a:r>
              <a:rPr lang="de-DE" dirty="0"/>
              <a:t> </a:t>
            </a:r>
            <a:r>
              <a:rPr lang="de-DE" dirty="0" err="1"/>
              <a:t>be</a:t>
            </a:r>
            <a:r>
              <a:rPr lang="de-DE" dirty="0"/>
              <a:t> </a:t>
            </a:r>
            <a:r>
              <a:rPr lang="de-DE" dirty="0" err="1"/>
              <a:t>gained</a:t>
            </a:r>
            <a:r>
              <a:rPr lang="de-DE" dirty="0"/>
              <a:t> </a:t>
            </a:r>
            <a:r>
              <a:rPr lang="de-DE" dirty="0" err="1"/>
              <a:t>from</a:t>
            </a:r>
            <a:r>
              <a:rPr lang="de-DE" dirty="0"/>
              <a:t> </a:t>
            </a:r>
            <a:r>
              <a:rPr lang="de-DE" dirty="0" err="1"/>
              <a:t>defeating</a:t>
            </a:r>
            <a:r>
              <a:rPr lang="de-DE" dirty="0"/>
              <a:t> </a:t>
            </a:r>
            <a:r>
              <a:rPr lang="de-DE" dirty="0" err="1"/>
              <a:t>protective</a:t>
            </a:r>
            <a:r>
              <a:rPr lang="de-DE" dirty="0"/>
              <a:t> </a:t>
            </a:r>
            <a:r>
              <a:rPr lang="de-DE" dirty="0" err="1"/>
              <a:t>equipment</a:t>
            </a:r>
            <a:r>
              <a:rPr lang="de-DE" dirty="0"/>
              <a:t>. The </a:t>
            </a:r>
            <a:r>
              <a:rPr lang="de-DE" dirty="0" err="1"/>
              <a:t>concepts</a:t>
            </a:r>
            <a:r>
              <a:rPr lang="de-DE" dirty="0"/>
              <a:t> </a:t>
            </a:r>
            <a:r>
              <a:rPr lang="de-DE" dirty="0" err="1"/>
              <a:t>for</a:t>
            </a:r>
            <a:r>
              <a:rPr lang="de-DE" dirty="0"/>
              <a:t> </a:t>
            </a:r>
            <a:r>
              <a:rPr lang="de-DE" dirty="0" err="1"/>
              <a:t>the</a:t>
            </a:r>
            <a:r>
              <a:rPr lang="de-DE" dirty="0"/>
              <a:t> </a:t>
            </a:r>
            <a:r>
              <a:rPr lang="de-DE" dirty="0" err="1"/>
              <a:t>rectification</a:t>
            </a:r>
            <a:r>
              <a:rPr lang="de-DE" dirty="0"/>
              <a:t> </a:t>
            </a:r>
            <a:r>
              <a:rPr lang="de-DE" dirty="0" err="1"/>
              <a:t>of</a:t>
            </a:r>
            <a:r>
              <a:rPr lang="de-DE" dirty="0"/>
              <a:t> </a:t>
            </a:r>
            <a:r>
              <a:rPr lang="de-DE" dirty="0" err="1"/>
              <a:t>faults</a:t>
            </a:r>
            <a:r>
              <a:rPr lang="de-DE" dirty="0"/>
              <a:t> </a:t>
            </a:r>
            <a:r>
              <a:rPr lang="de-DE" dirty="0" err="1"/>
              <a:t>are</a:t>
            </a:r>
            <a:r>
              <a:rPr lang="de-DE" dirty="0"/>
              <a:t> </a:t>
            </a:r>
            <a:r>
              <a:rPr lang="de-DE" dirty="0" err="1"/>
              <a:t>set</a:t>
            </a:r>
            <a:r>
              <a:rPr lang="de-DE" dirty="0"/>
              <a:t> out in </a:t>
            </a:r>
            <a:r>
              <a:rPr lang="de-DE" dirty="0" err="1"/>
              <a:t>procedures</a:t>
            </a:r>
            <a:r>
              <a:rPr lang="de-DE" dirty="0"/>
              <a:t>.</a:t>
            </a:r>
          </a:p>
          <a:p>
            <a:endParaRPr lang="de-DE" dirty="0" smtClean="0"/>
          </a:p>
          <a:p>
            <a:r>
              <a:rPr lang="de-DE" u="sng" dirty="0" err="1" smtClean="0"/>
              <a:t>Example</a:t>
            </a:r>
            <a:r>
              <a:rPr lang="de-DE" dirty="0" smtClean="0"/>
              <a:t>:</a:t>
            </a:r>
          </a:p>
          <a:p>
            <a:endParaRPr lang="de-DE" dirty="0" smtClean="0"/>
          </a:p>
          <a:p>
            <a:r>
              <a:rPr lang="de-DE" dirty="0" err="1" smtClean="0"/>
              <a:t>One</a:t>
            </a:r>
            <a:r>
              <a:rPr lang="de-DE" dirty="0" smtClean="0"/>
              <a:t> </a:t>
            </a:r>
            <a:r>
              <a:rPr lang="de-DE" dirty="0" err="1" smtClean="0"/>
              <a:t>key</a:t>
            </a:r>
            <a:r>
              <a:rPr lang="de-DE" dirty="0" smtClean="0"/>
              <a:t> </a:t>
            </a:r>
            <a:r>
              <a:rPr lang="de-DE" dirty="0" err="1" smtClean="0"/>
              <a:t>for</a:t>
            </a:r>
            <a:r>
              <a:rPr lang="de-DE" dirty="0" smtClean="0"/>
              <a:t> </a:t>
            </a:r>
            <a:r>
              <a:rPr lang="de-DE" dirty="0" err="1" smtClean="0"/>
              <a:t>operation</a:t>
            </a:r>
            <a:r>
              <a:rPr lang="de-DE" dirty="0" smtClean="0"/>
              <a:t> </a:t>
            </a:r>
            <a:r>
              <a:rPr lang="de-DE" dirty="0" err="1" smtClean="0"/>
              <a:t>of</a:t>
            </a:r>
            <a:r>
              <a:rPr lang="de-DE" dirty="0" smtClean="0"/>
              <a:t> </a:t>
            </a:r>
            <a:r>
              <a:rPr lang="de-DE" dirty="0" err="1" smtClean="0"/>
              <a:t>the</a:t>
            </a:r>
            <a:r>
              <a:rPr lang="de-DE" dirty="0" smtClean="0"/>
              <a:t> relevant </a:t>
            </a:r>
            <a:r>
              <a:rPr lang="de-DE" dirty="0" err="1" smtClean="0"/>
              <a:t>storage</a:t>
            </a:r>
            <a:r>
              <a:rPr lang="de-DE" dirty="0" smtClean="0"/>
              <a:t> </a:t>
            </a:r>
            <a:r>
              <a:rPr lang="de-DE" dirty="0" err="1" smtClean="0"/>
              <a:t>and</a:t>
            </a:r>
            <a:r>
              <a:rPr lang="de-DE" dirty="0" smtClean="0"/>
              <a:t> </a:t>
            </a:r>
            <a:r>
              <a:rPr lang="de-DE" dirty="0" err="1" smtClean="0"/>
              <a:t>retrieval</a:t>
            </a:r>
            <a:r>
              <a:rPr lang="de-DE" dirty="0" smtClean="0"/>
              <a:t> </a:t>
            </a:r>
            <a:r>
              <a:rPr lang="de-DE" dirty="0" err="1" smtClean="0"/>
              <a:t>machine</a:t>
            </a:r>
            <a:r>
              <a:rPr lang="de-DE" dirty="0" smtClean="0"/>
              <a:t> </a:t>
            </a:r>
            <a:r>
              <a:rPr lang="de-DE" dirty="0" err="1" smtClean="0"/>
              <a:t>within</a:t>
            </a:r>
            <a:r>
              <a:rPr lang="de-DE" dirty="0" smtClean="0"/>
              <a:t> </a:t>
            </a:r>
            <a:r>
              <a:rPr lang="de-DE" dirty="0" err="1" smtClean="0"/>
              <a:t>the</a:t>
            </a:r>
            <a:r>
              <a:rPr lang="de-DE" dirty="0" smtClean="0"/>
              <a:t> </a:t>
            </a:r>
            <a:r>
              <a:rPr lang="de-DE" dirty="0" err="1" smtClean="0"/>
              <a:t>hazardous</a:t>
            </a:r>
            <a:r>
              <a:rPr lang="de-DE" dirty="0" smtClean="0"/>
              <a:t> </a:t>
            </a:r>
            <a:r>
              <a:rPr lang="de-DE" dirty="0" err="1" smtClean="0"/>
              <a:t>zone</a:t>
            </a:r>
            <a:r>
              <a:rPr lang="de-DE" dirty="0" smtClean="0"/>
              <a:t> </a:t>
            </a:r>
            <a:r>
              <a:rPr lang="de-DE" dirty="0" err="1" smtClean="0"/>
              <a:t>and</a:t>
            </a:r>
            <a:r>
              <a:rPr lang="de-DE" dirty="0" smtClean="0"/>
              <a:t> </a:t>
            </a:r>
            <a:r>
              <a:rPr lang="de-DE" dirty="0" err="1" smtClean="0"/>
              <a:t>one</a:t>
            </a:r>
            <a:r>
              <a:rPr lang="de-DE" dirty="0" smtClean="0"/>
              <a:t> </a:t>
            </a:r>
            <a:r>
              <a:rPr lang="de-DE" dirty="0" err="1" smtClean="0"/>
              <a:t>key</a:t>
            </a:r>
            <a:r>
              <a:rPr lang="de-DE" dirty="0" smtClean="0"/>
              <a:t> </a:t>
            </a:r>
            <a:r>
              <a:rPr lang="de-DE" dirty="0" err="1" smtClean="0"/>
              <a:t>for</a:t>
            </a:r>
            <a:r>
              <a:rPr lang="de-DE" dirty="0" smtClean="0"/>
              <a:t> </a:t>
            </a:r>
            <a:r>
              <a:rPr lang="de-DE" dirty="0" err="1" smtClean="0"/>
              <a:t>the</a:t>
            </a:r>
            <a:r>
              <a:rPr lang="de-DE" dirty="0" smtClean="0"/>
              <a:t> relevant </a:t>
            </a:r>
            <a:r>
              <a:rPr lang="de-DE" dirty="0" err="1" smtClean="0"/>
              <a:t>access</a:t>
            </a:r>
            <a:r>
              <a:rPr lang="de-DE" dirty="0" smtClean="0"/>
              <a:t> </a:t>
            </a:r>
            <a:r>
              <a:rPr lang="de-DE" dirty="0" err="1" smtClean="0"/>
              <a:t>door</a:t>
            </a:r>
            <a:r>
              <a:rPr lang="de-DE" dirty="0" smtClean="0"/>
              <a:t> </a:t>
            </a:r>
            <a:r>
              <a:rPr lang="de-DE" dirty="0" err="1" smtClean="0"/>
              <a:t>are</a:t>
            </a:r>
            <a:r>
              <a:rPr lang="de-DE" dirty="0" smtClean="0"/>
              <a:t> </a:t>
            </a:r>
            <a:r>
              <a:rPr lang="de-DE" dirty="0" err="1" smtClean="0"/>
              <a:t>joined</a:t>
            </a:r>
            <a:r>
              <a:rPr lang="de-DE" dirty="0" smtClean="0"/>
              <a:t> </a:t>
            </a:r>
            <a:r>
              <a:rPr lang="de-DE" dirty="0" err="1" smtClean="0"/>
              <a:t>to</a:t>
            </a:r>
            <a:r>
              <a:rPr lang="de-DE" dirty="0" smtClean="0"/>
              <a:t> </a:t>
            </a:r>
            <a:r>
              <a:rPr lang="de-DE" dirty="0" err="1" smtClean="0"/>
              <a:t>each</a:t>
            </a:r>
            <a:r>
              <a:rPr lang="de-DE" dirty="0" smtClean="0"/>
              <a:t> </a:t>
            </a:r>
            <a:r>
              <a:rPr lang="de-DE" dirty="0" err="1" smtClean="0"/>
              <a:t>other</a:t>
            </a:r>
            <a:r>
              <a:rPr lang="de-DE" dirty="0" smtClean="0"/>
              <a:t> </a:t>
            </a:r>
            <a:r>
              <a:rPr lang="de-DE" dirty="0" err="1" smtClean="0"/>
              <a:t>inseparably</a:t>
            </a:r>
            <a:r>
              <a:rPr lang="de-DE" dirty="0" smtClean="0"/>
              <a:t> </a:t>
            </a:r>
            <a:r>
              <a:rPr lang="de-DE" dirty="0" err="1" smtClean="0"/>
              <a:t>by</a:t>
            </a:r>
            <a:r>
              <a:rPr lang="de-DE" dirty="0" smtClean="0"/>
              <a:t> </a:t>
            </a:r>
            <a:r>
              <a:rPr lang="de-DE" dirty="0" err="1" smtClean="0"/>
              <a:t>means</a:t>
            </a:r>
            <a:r>
              <a:rPr lang="de-DE" dirty="0" smtClean="0"/>
              <a:t> </a:t>
            </a:r>
            <a:r>
              <a:rPr lang="de-DE" dirty="0" err="1" smtClean="0"/>
              <a:t>of</a:t>
            </a:r>
            <a:r>
              <a:rPr lang="de-DE" dirty="0" smtClean="0"/>
              <a:t> a </a:t>
            </a:r>
            <a:r>
              <a:rPr lang="de-DE" dirty="0" err="1" smtClean="0"/>
              <a:t>welded</a:t>
            </a:r>
            <a:r>
              <a:rPr lang="de-DE" dirty="0" smtClean="0"/>
              <a:t> ring. This </a:t>
            </a:r>
            <a:r>
              <a:rPr lang="de-DE" dirty="0" err="1" smtClean="0"/>
              <a:t>guarantees</a:t>
            </a:r>
            <a:r>
              <a:rPr lang="de-DE" dirty="0" smtClean="0"/>
              <a:t> </a:t>
            </a:r>
            <a:r>
              <a:rPr lang="de-DE" dirty="0" err="1" smtClean="0"/>
              <a:t>that</a:t>
            </a:r>
            <a:r>
              <a:rPr lang="de-DE" dirty="0" smtClean="0"/>
              <a:t> a </a:t>
            </a:r>
            <a:r>
              <a:rPr lang="de-DE" dirty="0" err="1" smtClean="0"/>
              <a:t>certain</a:t>
            </a:r>
            <a:r>
              <a:rPr lang="de-DE" dirty="0" smtClean="0"/>
              <a:t> </a:t>
            </a:r>
            <a:r>
              <a:rPr lang="de-DE" dirty="0" err="1" smtClean="0"/>
              <a:t>procedure</a:t>
            </a:r>
            <a:r>
              <a:rPr lang="de-DE" dirty="0" smtClean="0"/>
              <a:t> </a:t>
            </a:r>
            <a:r>
              <a:rPr lang="de-DE" dirty="0" err="1" smtClean="0"/>
              <a:t>is</a:t>
            </a:r>
            <a:r>
              <a:rPr lang="de-DE" dirty="0" smtClean="0"/>
              <a:t> </a:t>
            </a:r>
            <a:r>
              <a:rPr lang="de-DE" dirty="0" err="1" smtClean="0"/>
              <a:t>followed</a:t>
            </a:r>
            <a:r>
              <a:rPr lang="de-DE" dirty="0" smtClean="0"/>
              <a:t> </a:t>
            </a:r>
            <a:r>
              <a:rPr lang="de-DE" dirty="0" err="1" smtClean="0"/>
              <a:t>during</a:t>
            </a:r>
            <a:r>
              <a:rPr lang="de-DE" dirty="0" smtClean="0"/>
              <a:t> fault </a:t>
            </a:r>
            <a:r>
              <a:rPr lang="de-DE" dirty="0" err="1" smtClean="0"/>
              <a:t>rectification</a:t>
            </a:r>
            <a:r>
              <a:rPr lang="de-DE" dirty="0" smtClean="0"/>
              <a:t>. In </a:t>
            </a:r>
            <a:r>
              <a:rPr lang="de-DE" dirty="0" err="1" smtClean="0"/>
              <a:t>automatic</a:t>
            </a:r>
            <a:r>
              <a:rPr lang="de-DE" dirty="0" smtClean="0"/>
              <a:t> </a:t>
            </a:r>
            <a:r>
              <a:rPr lang="de-DE" dirty="0" err="1" smtClean="0"/>
              <a:t>mode</a:t>
            </a:r>
            <a:r>
              <a:rPr lang="de-DE" dirty="0" smtClean="0"/>
              <a:t>, </a:t>
            </a:r>
            <a:r>
              <a:rPr lang="de-DE" dirty="0" err="1" smtClean="0"/>
              <a:t>the</a:t>
            </a:r>
            <a:r>
              <a:rPr lang="de-DE" dirty="0" smtClean="0"/>
              <a:t> </a:t>
            </a:r>
            <a:r>
              <a:rPr lang="de-DE" dirty="0" err="1" smtClean="0"/>
              <a:t>key</a:t>
            </a:r>
            <a:r>
              <a:rPr lang="de-DE" dirty="0" smtClean="0"/>
              <a:t> must </a:t>
            </a:r>
            <a:r>
              <a:rPr lang="de-DE" dirty="0" err="1" smtClean="0"/>
              <a:t>be</a:t>
            </a:r>
            <a:r>
              <a:rPr lang="de-DE" dirty="0" smtClean="0"/>
              <a:t> </a:t>
            </a:r>
            <a:r>
              <a:rPr lang="de-DE" dirty="0" err="1" smtClean="0"/>
              <a:t>inserted</a:t>
            </a:r>
            <a:r>
              <a:rPr lang="de-DE" dirty="0" smtClean="0"/>
              <a:t> </a:t>
            </a:r>
            <a:r>
              <a:rPr lang="de-DE" dirty="0" err="1" smtClean="0"/>
              <a:t>into</a:t>
            </a:r>
            <a:r>
              <a:rPr lang="de-DE" dirty="0" smtClean="0"/>
              <a:t> </a:t>
            </a:r>
            <a:r>
              <a:rPr lang="de-DE" dirty="0" err="1" smtClean="0"/>
              <a:t>the</a:t>
            </a:r>
            <a:r>
              <a:rPr lang="de-DE" dirty="0" smtClean="0"/>
              <a:t> </a:t>
            </a:r>
            <a:r>
              <a:rPr lang="de-DE" dirty="0" err="1" smtClean="0"/>
              <a:t>control</a:t>
            </a:r>
            <a:r>
              <a:rPr lang="de-DE" dirty="0" smtClean="0"/>
              <a:t> </a:t>
            </a:r>
            <a:r>
              <a:rPr lang="de-DE" dirty="0" err="1" smtClean="0"/>
              <a:t>console</a:t>
            </a:r>
            <a:r>
              <a:rPr lang="de-DE" dirty="0" smtClean="0"/>
              <a:t>. </a:t>
            </a:r>
            <a:r>
              <a:rPr lang="de-DE" dirty="0" err="1" smtClean="0"/>
              <a:t>It</a:t>
            </a:r>
            <a:r>
              <a:rPr lang="de-DE" dirty="0" smtClean="0"/>
              <a:t> </a:t>
            </a:r>
            <a:r>
              <a:rPr lang="de-DE" dirty="0" err="1" smtClean="0"/>
              <a:t>cannot</a:t>
            </a:r>
            <a:r>
              <a:rPr lang="de-DE" dirty="0" smtClean="0"/>
              <a:t> </a:t>
            </a:r>
            <a:r>
              <a:rPr lang="de-DE" dirty="0" err="1" smtClean="0"/>
              <a:t>be</a:t>
            </a:r>
            <a:r>
              <a:rPr lang="de-DE" dirty="0" smtClean="0"/>
              <a:t> </a:t>
            </a:r>
            <a:r>
              <a:rPr lang="de-DE" dirty="0" err="1" smtClean="0"/>
              <a:t>withdrawn</a:t>
            </a:r>
            <a:r>
              <a:rPr lang="de-DE" dirty="0" smtClean="0"/>
              <a:t> </a:t>
            </a:r>
            <a:r>
              <a:rPr lang="de-DE" dirty="0" err="1" smtClean="0"/>
              <a:t>from</a:t>
            </a:r>
            <a:r>
              <a:rPr lang="de-DE" dirty="0" smtClean="0"/>
              <a:t> </a:t>
            </a:r>
            <a:r>
              <a:rPr lang="de-DE" dirty="0" err="1" smtClean="0"/>
              <a:t>the</a:t>
            </a:r>
            <a:r>
              <a:rPr lang="de-DE" dirty="0" smtClean="0"/>
              <a:t> </a:t>
            </a:r>
            <a:r>
              <a:rPr lang="de-DE" dirty="0" err="1" smtClean="0"/>
              <a:t>control</a:t>
            </a:r>
            <a:r>
              <a:rPr lang="de-DE" dirty="0" smtClean="0"/>
              <a:t> </a:t>
            </a:r>
            <a:r>
              <a:rPr lang="de-DE" dirty="0" err="1" smtClean="0"/>
              <a:t>console</a:t>
            </a:r>
            <a:r>
              <a:rPr lang="de-DE" dirty="0" smtClean="0"/>
              <a:t> </a:t>
            </a:r>
            <a:r>
              <a:rPr lang="de-DE" dirty="0" err="1" smtClean="0"/>
              <a:t>when</a:t>
            </a:r>
            <a:r>
              <a:rPr lang="de-DE" dirty="0" smtClean="0"/>
              <a:t> </a:t>
            </a:r>
            <a:r>
              <a:rPr lang="de-DE" dirty="0" err="1" smtClean="0"/>
              <a:t>the</a:t>
            </a:r>
            <a:r>
              <a:rPr lang="de-DE" dirty="0" smtClean="0"/>
              <a:t> "</a:t>
            </a:r>
            <a:r>
              <a:rPr lang="de-DE" dirty="0" err="1" smtClean="0"/>
              <a:t>Automatic</a:t>
            </a:r>
            <a:r>
              <a:rPr lang="de-DE" dirty="0" smtClean="0"/>
              <a:t>" </a:t>
            </a:r>
            <a:r>
              <a:rPr lang="de-DE" dirty="0" err="1" smtClean="0"/>
              <a:t>operating</a:t>
            </a:r>
            <a:r>
              <a:rPr lang="de-DE" dirty="0" smtClean="0"/>
              <a:t> </a:t>
            </a:r>
            <a:r>
              <a:rPr lang="de-DE" dirty="0" err="1" smtClean="0"/>
              <a:t>mode</a:t>
            </a:r>
            <a:r>
              <a:rPr lang="de-DE" dirty="0" smtClean="0"/>
              <a:t> </a:t>
            </a:r>
            <a:r>
              <a:rPr lang="de-DE" dirty="0" err="1" smtClean="0"/>
              <a:t>is</a:t>
            </a:r>
            <a:r>
              <a:rPr lang="de-DE" dirty="0" smtClean="0"/>
              <a:t> </a:t>
            </a:r>
            <a:r>
              <a:rPr lang="de-DE" dirty="0" err="1" smtClean="0"/>
              <a:t>selected</a:t>
            </a:r>
            <a:r>
              <a:rPr lang="de-DE" dirty="0" smtClean="0"/>
              <a:t>; </a:t>
            </a:r>
            <a:r>
              <a:rPr lang="de-DE" dirty="0" err="1" smtClean="0"/>
              <a:t>the</a:t>
            </a:r>
            <a:r>
              <a:rPr lang="de-DE" dirty="0" smtClean="0"/>
              <a:t> "Manual" </a:t>
            </a:r>
            <a:r>
              <a:rPr lang="de-DE" dirty="0" err="1" smtClean="0"/>
              <a:t>operating</a:t>
            </a:r>
            <a:r>
              <a:rPr lang="de-DE" dirty="0" smtClean="0"/>
              <a:t> </a:t>
            </a:r>
            <a:r>
              <a:rPr lang="de-DE" dirty="0" err="1" smtClean="0"/>
              <a:t>mode</a:t>
            </a:r>
            <a:r>
              <a:rPr lang="de-DE" dirty="0" smtClean="0"/>
              <a:t> must </a:t>
            </a:r>
            <a:r>
              <a:rPr lang="de-DE" dirty="0" err="1" smtClean="0"/>
              <a:t>therefore</a:t>
            </a:r>
            <a:r>
              <a:rPr lang="de-DE" dirty="0" smtClean="0"/>
              <a:t> </a:t>
            </a:r>
            <a:r>
              <a:rPr lang="de-DE" dirty="0" err="1" smtClean="0"/>
              <a:t>be</a:t>
            </a:r>
            <a:r>
              <a:rPr lang="de-DE" dirty="0" smtClean="0"/>
              <a:t> </a:t>
            </a:r>
            <a:r>
              <a:rPr lang="de-DE" dirty="0" err="1" smtClean="0"/>
              <a:t>selected</a:t>
            </a:r>
            <a:r>
              <a:rPr lang="de-DE" dirty="0" smtClean="0"/>
              <a:t> </a:t>
            </a:r>
            <a:r>
              <a:rPr lang="de-DE" dirty="0" err="1" smtClean="0"/>
              <a:t>before</a:t>
            </a:r>
            <a:r>
              <a:rPr lang="de-DE" dirty="0" smtClean="0"/>
              <a:t> </a:t>
            </a:r>
            <a:r>
              <a:rPr lang="de-DE" dirty="0" err="1" smtClean="0"/>
              <a:t>the</a:t>
            </a:r>
            <a:r>
              <a:rPr lang="de-DE" dirty="0" smtClean="0"/>
              <a:t> </a:t>
            </a:r>
            <a:r>
              <a:rPr lang="de-DE" dirty="0" err="1" smtClean="0"/>
              <a:t>access</a:t>
            </a:r>
            <a:r>
              <a:rPr lang="de-DE" dirty="0" smtClean="0"/>
              <a:t> </a:t>
            </a:r>
            <a:r>
              <a:rPr lang="de-DE" dirty="0" err="1" smtClean="0"/>
              <a:t>door</a:t>
            </a:r>
            <a:r>
              <a:rPr lang="de-DE" dirty="0" smtClean="0"/>
              <a:t> </a:t>
            </a:r>
            <a:r>
              <a:rPr lang="de-DE" dirty="0" err="1" smtClean="0"/>
              <a:t>can</a:t>
            </a:r>
            <a:r>
              <a:rPr lang="de-DE" dirty="0" smtClean="0"/>
              <a:t> </a:t>
            </a:r>
            <a:r>
              <a:rPr lang="de-DE" dirty="0" err="1" smtClean="0"/>
              <a:t>be</a:t>
            </a:r>
            <a:r>
              <a:rPr lang="de-DE" dirty="0" smtClean="0"/>
              <a:t> </a:t>
            </a:r>
            <a:r>
              <a:rPr lang="de-DE" dirty="0" err="1" smtClean="0"/>
              <a:t>opened</a:t>
            </a:r>
            <a:r>
              <a:rPr lang="de-DE" dirty="0" smtClean="0"/>
              <a:t>.</a:t>
            </a:r>
          </a:p>
          <a:p>
            <a:endParaRPr lang="de-DE" dirty="0" smtClean="0"/>
          </a:p>
          <a:p>
            <a:r>
              <a:rPr lang="de-DE" dirty="0" smtClean="0"/>
              <a:t>This </a:t>
            </a:r>
            <a:r>
              <a:rPr lang="de-DE" dirty="0" err="1" smtClean="0"/>
              <a:t>system</a:t>
            </a:r>
            <a:r>
              <a:rPr lang="de-DE" dirty="0" smtClean="0"/>
              <a:t> </a:t>
            </a:r>
            <a:r>
              <a:rPr lang="de-DE" dirty="0" err="1" smtClean="0"/>
              <a:t>prevents</a:t>
            </a:r>
            <a:r>
              <a:rPr lang="de-DE" dirty="0" smtClean="0"/>
              <a:t> </a:t>
            </a:r>
            <a:r>
              <a:rPr lang="de-DE" dirty="0" err="1" smtClean="0"/>
              <a:t>the</a:t>
            </a:r>
            <a:r>
              <a:rPr lang="de-DE" dirty="0" smtClean="0"/>
              <a:t> </a:t>
            </a:r>
            <a:r>
              <a:rPr lang="de-DE" dirty="0" err="1" smtClean="0"/>
              <a:t>storage</a:t>
            </a:r>
            <a:r>
              <a:rPr lang="de-DE" dirty="0" smtClean="0"/>
              <a:t> </a:t>
            </a:r>
            <a:r>
              <a:rPr lang="de-DE" dirty="0" err="1" smtClean="0"/>
              <a:t>and</a:t>
            </a:r>
            <a:r>
              <a:rPr lang="de-DE" dirty="0" smtClean="0"/>
              <a:t> </a:t>
            </a:r>
            <a:r>
              <a:rPr lang="de-DE" dirty="0" err="1" smtClean="0"/>
              <a:t>retrieval</a:t>
            </a:r>
            <a:r>
              <a:rPr lang="de-DE" dirty="0" smtClean="0"/>
              <a:t> </a:t>
            </a:r>
            <a:r>
              <a:rPr lang="de-DE" dirty="0" err="1" smtClean="0"/>
              <a:t>machine</a:t>
            </a:r>
            <a:r>
              <a:rPr lang="de-DE" dirty="0" smtClean="0"/>
              <a:t> </a:t>
            </a:r>
            <a:r>
              <a:rPr lang="de-DE" dirty="0" err="1" smtClean="0"/>
              <a:t>from</a:t>
            </a:r>
            <a:r>
              <a:rPr lang="de-DE" dirty="0" smtClean="0"/>
              <a:t> </a:t>
            </a:r>
            <a:r>
              <a:rPr lang="de-DE" dirty="0" err="1" smtClean="0"/>
              <a:t>being</a:t>
            </a:r>
            <a:r>
              <a:rPr lang="de-DE" dirty="0" smtClean="0"/>
              <a:t> </a:t>
            </a:r>
            <a:r>
              <a:rPr lang="de-DE" dirty="0" err="1" smtClean="0"/>
              <a:t>operated</a:t>
            </a:r>
            <a:r>
              <a:rPr lang="de-DE" dirty="0" smtClean="0"/>
              <a:t> </a:t>
            </a:r>
            <a:r>
              <a:rPr lang="de-DE" dirty="0" err="1" smtClean="0"/>
              <a:t>if</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procedure</a:t>
            </a:r>
            <a:r>
              <a:rPr lang="de-DE" dirty="0" smtClean="0"/>
              <a:t> </a:t>
            </a:r>
            <a:r>
              <a:rPr lang="de-DE" dirty="0" err="1" smtClean="0"/>
              <a:t>is</a:t>
            </a:r>
            <a:r>
              <a:rPr lang="de-DE" dirty="0" smtClean="0"/>
              <a:t> not </a:t>
            </a:r>
            <a:r>
              <a:rPr lang="de-DE" dirty="0" err="1" smtClean="0"/>
              <a:t>observed</a:t>
            </a:r>
            <a:r>
              <a:rPr lang="de-DE" dirty="0" smtClean="0"/>
              <a:t>:</a:t>
            </a:r>
          </a:p>
          <a:p>
            <a:endParaRPr lang="de-DE" dirty="0" smtClean="0"/>
          </a:p>
          <a:p>
            <a:r>
              <a:rPr lang="de-DE" dirty="0" smtClean="0"/>
              <a:t>1. Outside </a:t>
            </a:r>
            <a:r>
              <a:rPr lang="de-DE" dirty="0" err="1" smtClean="0"/>
              <a:t>the</a:t>
            </a:r>
            <a:r>
              <a:rPr lang="de-DE" dirty="0" smtClean="0"/>
              <a:t> </a:t>
            </a:r>
            <a:r>
              <a:rPr lang="de-DE" dirty="0" err="1" smtClean="0"/>
              <a:t>hazardous</a:t>
            </a:r>
            <a:r>
              <a:rPr lang="de-DE" dirty="0" smtClean="0"/>
              <a:t> </a:t>
            </a:r>
            <a:r>
              <a:rPr lang="de-DE" dirty="0" err="1" smtClean="0"/>
              <a:t>zone</a:t>
            </a:r>
            <a:r>
              <a:rPr lang="de-DE" dirty="0" smtClean="0"/>
              <a:t>, </a:t>
            </a:r>
            <a:r>
              <a:rPr lang="de-DE" dirty="0" err="1" smtClean="0"/>
              <a:t>set</a:t>
            </a:r>
            <a:r>
              <a:rPr lang="de-DE" dirty="0" smtClean="0"/>
              <a:t> </a:t>
            </a:r>
            <a:r>
              <a:rPr lang="de-DE" dirty="0" err="1" smtClean="0"/>
              <a:t>the</a:t>
            </a:r>
            <a:r>
              <a:rPr lang="de-DE" dirty="0" smtClean="0"/>
              <a:t> </a:t>
            </a:r>
            <a:r>
              <a:rPr lang="de-DE" dirty="0" err="1" smtClean="0"/>
              <a:t>operating</a:t>
            </a:r>
            <a:r>
              <a:rPr lang="de-DE" dirty="0" smtClean="0"/>
              <a:t> </a:t>
            </a:r>
            <a:r>
              <a:rPr lang="de-DE" dirty="0" err="1" smtClean="0"/>
              <a:t>mode</a:t>
            </a:r>
            <a:r>
              <a:rPr lang="de-DE" dirty="0" smtClean="0"/>
              <a:t> </a:t>
            </a:r>
            <a:r>
              <a:rPr lang="de-DE" dirty="0" err="1" smtClean="0"/>
              <a:t>selector</a:t>
            </a:r>
            <a:r>
              <a:rPr lang="de-DE" dirty="0" smtClean="0"/>
              <a:t> </a:t>
            </a:r>
            <a:r>
              <a:rPr lang="de-DE" dirty="0" err="1" smtClean="0"/>
              <a:t>switch</a:t>
            </a:r>
            <a:r>
              <a:rPr lang="de-DE" dirty="0" smtClean="0"/>
              <a:t> on </a:t>
            </a:r>
            <a:r>
              <a:rPr lang="de-DE" dirty="0" err="1" smtClean="0"/>
              <a:t>the</a:t>
            </a:r>
            <a:r>
              <a:rPr lang="de-DE" dirty="0" smtClean="0"/>
              <a:t> </a:t>
            </a:r>
            <a:r>
              <a:rPr lang="de-DE" dirty="0" err="1" smtClean="0"/>
              <a:t>control</a:t>
            </a:r>
            <a:r>
              <a:rPr lang="de-DE" dirty="0" smtClean="0"/>
              <a:t> </a:t>
            </a:r>
            <a:r>
              <a:rPr lang="de-DE" dirty="0" err="1" smtClean="0"/>
              <a:t>console</a:t>
            </a:r>
            <a:r>
              <a:rPr lang="de-DE" dirty="0" smtClean="0"/>
              <a:t> </a:t>
            </a:r>
            <a:r>
              <a:rPr lang="de-DE" dirty="0" err="1" smtClean="0"/>
              <a:t>from</a:t>
            </a:r>
            <a:r>
              <a:rPr lang="de-DE" dirty="0" smtClean="0"/>
              <a:t> "</a:t>
            </a:r>
            <a:r>
              <a:rPr lang="de-DE" dirty="0" err="1" smtClean="0"/>
              <a:t>Automatic</a:t>
            </a:r>
            <a:r>
              <a:rPr lang="de-DE" dirty="0" smtClean="0"/>
              <a:t>" </a:t>
            </a:r>
            <a:r>
              <a:rPr lang="de-DE" dirty="0" err="1" smtClean="0"/>
              <a:t>to</a:t>
            </a:r>
            <a:r>
              <a:rPr lang="de-DE" dirty="0" smtClean="0"/>
              <a:t> "Manual" </a:t>
            </a:r>
            <a:r>
              <a:rPr lang="de-DE" dirty="0" err="1" smtClean="0"/>
              <a:t>and</a:t>
            </a:r>
            <a:r>
              <a:rPr lang="de-DE" dirty="0" smtClean="0"/>
              <a:t> </a:t>
            </a:r>
            <a:r>
              <a:rPr lang="de-DE" dirty="0" err="1" smtClean="0"/>
              <a:t>withdraw</a:t>
            </a:r>
            <a:r>
              <a:rPr lang="de-DE" dirty="0" smtClean="0"/>
              <a:t> </a:t>
            </a:r>
            <a:r>
              <a:rPr lang="de-DE" dirty="0" err="1" smtClean="0"/>
              <a:t>the</a:t>
            </a:r>
            <a:r>
              <a:rPr lang="de-DE" dirty="0" smtClean="0"/>
              <a:t> </a:t>
            </a:r>
            <a:r>
              <a:rPr lang="de-DE" dirty="0" err="1" smtClean="0"/>
              <a:t>key</a:t>
            </a:r>
            <a:endParaRPr lang="de-DE" dirty="0" smtClean="0"/>
          </a:p>
          <a:p>
            <a:r>
              <a:rPr lang="de-DE" dirty="0" smtClean="0"/>
              <a:t>2. Access </a:t>
            </a:r>
            <a:r>
              <a:rPr lang="de-DE" dirty="0" err="1" smtClean="0"/>
              <a:t>the</a:t>
            </a:r>
            <a:r>
              <a:rPr lang="de-DE" dirty="0" smtClean="0"/>
              <a:t> </a:t>
            </a:r>
            <a:r>
              <a:rPr lang="de-DE" dirty="0" err="1" smtClean="0"/>
              <a:t>hazardous</a:t>
            </a:r>
            <a:r>
              <a:rPr lang="de-DE" dirty="0" smtClean="0"/>
              <a:t> </a:t>
            </a:r>
            <a:r>
              <a:rPr lang="de-DE" dirty="0" err="1" smtClean="0"/>
              <a:t>zone</a:t>
            </a:r>
            <a:r>
              <a:rPr lang="de-DE" dirty="0" smtClean="0"/>
              <a:t> </a:t>
            </a:r>
            <a:r>
              <a:rPr lang="de-DE" dirty="0" err="1" smtClean="0"/>
              <a:t>by</a:t>
            </a:r>
            <a:r>
              <a:rPr lang="de-DE" dirty="0" smtClean="0"/>
              <a:t> </a:t>
            </a:r>
            <a:r>
              <a:rPr lang="de-DE" dirty="0" err="1" smtClean="0"/>
              <a:t>means</a:t>
            </a:r>
            <a:r>
              <a:rPr lang="de-DE" dirty="0" smtClean="0"/>
              <a:t> </a:t>
            </a:r>
            <a:r>
              <a:rPr lang="de-DE" dirty="0" err="1" smtClean="0"/>
              <a:t>of</a:t>
            </a:r>
            <a:r>
              <a:rPr lang="de-DE" dirty="0" smtClean="0"/>
              <a:t> </a:t>
            </a:r>
            <a:r>
              <a:rPr lang="de-DE" dirty="0" err="1" smtClean="0"/>
              <a:t>the</a:t>
            </a:r>
            <a:r>
              <a:rPr lang="de-DE" dirty="0" smtClean="0"/>
              <a:t> </a:t>
            </a:r>
            <a:r>
              <a:rPr lang="de-DE" dirty="0" err="1" smtClean="0"/>
              <a:t>key</a:t>
            </a:r>
            <a:r>
              <a:rPr lang="de-DE" dirty="0" smtClean="0"/>
              <a:t> </a:t>
            </a:r>
            <a:r>
              <a:rPr lang="de-DE" dirty="0" err="1" smtClean="0"/>
              <a:t>through</a:t>
            </a:r>
            <a:r>
              <a:rPr lang="de-DE" dirty="0" smtClean="0"/>
              <a:t> </a:t>
            </a:r>
            <a:r>
              <a:rPr lang="de-DE" dirty="0" err="1" smtClean="0"/>
              <a:t>the</a:t>
            </a:r>
            <a:r>
              <a:rPr lang="de-DE" dirty="0" smtClean="0"/>
              <a:t> </a:t>
            </a:r>
            <a:r>
              <a:rPr lang="de-DE" dirty="0" err="1" smtClean="0"/>
              <a:t>door</a:t>
            </a:r>
            <a:r>
              <a:rPr lang="de-DE" dirty="0" smtClean="0"/>
              <a:t> </a:t>
            </a:r>
            <a:r>
              <a:rPr lang="de-DE" dirty="0" err="1" smtClean="0"/>
              <a:t>monitored</a:t>
            </a:r>
            <a:r>
              <a:rPr lang="de-DE" dirty="0" smtClean="0"/>
              <a:t> </a:t>
            </a:r>
            <a:r>
              <a:rPr lang="de-DE" dirty="0" err="1" smtClean="0"/>
              <a:t>by</a:t>
            </a:r>
            <a:r>
              <a:rPr lang="de-DE" dirty="0" smtClean="0"/>
              <a:t> </a:t>
            </a:r>
            <a:r>
              <a:rPr lang="de-DE" dirty="0" err="1" smtClean="0"/>
              <a:t>means</a:t>
            </a:r>
            <a:r>
              <a:rPr lang="de-DE" dirty="0" smtClean="0"/>
              <a:t> </a:t>
            </a:r>
            <a:r>
              <a:rPr lang="de-DE" dirty="0" err="1" smtClean="0"/>
              <a:t>of</a:t>
            </a:r>
            <a:r>
              <a:rPr lang="de-DE" dirty="0" smtClean="0"/>
              <a:t> a </a:t>
            </a:r>
            <a:r>
              <a:rPr lang="de-DE" dirty="0" err="1" smtClean="0"/>
              <a:t>position</a:t>
            </a:r>
            <a:r>
              <a:rPr lang="de-DE" dirty="0" smtClean="0"/>
              <a:t> </a:t>
            </a:r>
            <a:r>
              <a:rPr lang="de-DE" dirty="0" err="1" smtClean="0"/>
              <a:t>switch</a:t>
            </a:r>
            <a:r>
              <a:rPr lang="de-DE" dirty="0" smtClean="0"/>
              <a:t>; </a:t>
            </a:r>
            <a:r>
              <a:rPr lang="de-DE" dirty="0" err="1" smtClean="0"/>
              <a:t>close</a:t>
            </a:r>
            <a:r>
              <a:rPr lang="de-DE" dirty="0" smtClean="0"/>
              <a:t> </a:t>
            </a:r>
            <a:r>
              <a:rPr lang="de-DE" dirty="0" err="1" smtClean="0"/>
              <a:t>the</a:t>
            </a:r>
            <a:r>
              <a:rPr lang="de-DE" dirty="0" smtClean="0"/>
              <a:t> </a:t>
            </a:r>
            <a:r>
              <a:rPr lang="de-DE" dirty="0" err="1" smtClean="0"/>
              <a:t>door</a:t>
            </a:r>
            <a:r>
              <a:rPr lang="de-DE" dirty="0" smtClean="0"/>
              <a:t>, in </a:t>
            </a:r>
            <a:r>
              <a:rPr lang="de-DE" dirty="0" err="1" smtClean="0"/>
              <a:t>order</a:t>
            </a:r>
            <a:r>
              <a:rPr lang="de-DE" dirty="0" smtClean="0"/>
              <a:t> </a:t>
            </a:r>
            <a:r>
              <a:rPr lang="de-DE" dirty="0" err="1" smtClean="0"/>
              <a:t>to</a:t>
            </a:r>
            <a:r>
              <a:rPr lang="de-DE" dirty="0" smtClean="0"/>
              <a:t> </a:t>
            </a:r>
            <a:r>
              <a:rPr lang="de-DE" dirty="0" err="1" smtClean="0"/>
              <a:t>prevent</a:t>
            </a:r>
            <a:r>
              <a:rPr lang="de-DE" dirty="0" smtClean="0"/>
              <a:t> </a:t>
            </a:r>
            <a:r>
              <a:rPr lang="de-DE" dirty="0" err="1" smtClean="0"/>
              <a:t>further</a:t>
            </a:r>
            <a:r>
              <a:rPr lang="de-DE" dirty="0" smtClean="0"/>
              <a:t> </a:t>
            </a:r>
            <a:r>
              <a:rPr lang="de-DE" dirty="0" err="1" smtClean="0"/>
              <a:t>persons</a:t>
            </a:r>
            <a:r>
              <a:rPr lang="de-DE" dirty="0" smtClean="0"/>
              <a:t> </a:t>
            </a:r>
            <a:r>
              <a:rPr lang="de-DE" dirty="0" err="1" smtClean="0"/>
              <a:t>from</a:t>
            </a:r>
            <a:r>
              <a:rPr lang="de-DE" dirty="0" smtClean="0"/>
              <a:t> </a:t>
            </a:r>
            <a:r>
              <a:rPr lang="de-DE" dirty="0" err="1" smtClean="0"/>
              <a:t>accessing</a:t>
            </a:r>
            <a:r>
              <a:rPr lang="de-DE" dirty="0" smtClean="0"/>
              <a:t> </a:t>
            </a:r>
            <a:r>
              <a:rPr lang="de-DE" dirty="0" err="1" smtClean="0"/>
              <a:t>the</a:t>
            </a:r>
            <a:r>
              <a:rPr lang="de-DE" dirty="0" smtClean="0"/>
              <a:t> </a:t>
            </a:r>
            <a:r>
              <a:rPr lang="de-DE" dirty="0" err="1" smtClean="0"/>
              <a:t>hazardous</a:t>
            </a:r>
            <a:r>
              <a:rPr lang="de-DE" dirty="0" smtClean="0"/>
              <a:t> </a:t>
            </a:r>
            <a:r>
              <a:rPr lang="de-DE" dirty="0" err="1" smtClean="0"/>
              <a:t>zone</a:t>
            </a:r>
            <a:endParaRPr lang="de-DE" dirty="0" smtClean="0"/>
          </a:p>
          <a:p>
            <a:r>
              <a:rPr lang="de-DE" dirty="0" smtClean="0"/>
              <a:t>3. Activate </a:t>
            </a:r>
            <a:r>
              <a:rPr lang="de-DE" dirty="0" err="1" smtClean="0"/>
              <a:t>the</a:t>
            </a:r>
            <a:r>
              <a:rPr lang="de-DE" dirty="0" smtClean="0"/>
              <a:t> </a:t>
            </a:r>
            <a:r>
              <a:rPr lang="de-DE" dirty="0" err="1" smtClean="0"/>
              <a:t>storage</a:t>
            </a:r>
            <a:r>
              <a:rPr lang="de-DE" dirty="0" smtClean="0"/>
              <a:t> </a:t>
            </a:r>
            <a:r>
              <a:rPr lang="de-DE" dirty="0" err="1" smtClean="0"/>
              <a:t>and</a:t>
            </a:r>
            <a:r>
              <a:rPr lang="de-DE" dirty="0" smtClean="0"/>
              <a:t> </a:t>
            </a:r>
            <a:r>
              <a:rPr lang="de-DE" dirty="0" err="1" smtClean="0"/>
              <a:t>retrieval</a:t>
            </a:r>
            <a:r>
              <a:rPr lang="de-DE" dirty="0" smtClean="0"/>
              <a:t> </a:t>
            </a:r>
            <a:r>
              <a:rPr lang="de-DE" dirty="0" err="1" smtClean="0"/>
              <a:t>machine</a:t>
            </a:r>
            <a:r>
              <a:rPr lang="de-DE" dirty="0" smtClean="0"/>
              <a:t> </a:t>
            </a:r>
            <a:r>
              <a:rPr lang="de-DE" dirty="0" err="1" smtClean="0"/>
              <a:t>by</a:t>
            </a:r>
            <a:r>
              <a:rPr lang="de-DE" dirty="0" smtClean="0"/>
              <a:t> </a:t>
            </a:r>
            <a:r>
              <a:rPr lang="de-DE" dirty="0" err="1" smtClean="0"/>
              <a:t>means</a:t>
            </a:r>
            <a:r>
              <a:rPr lang="de-DE" dirty="0" smtClean="0"/>
              <a:t> </a:t>
            </a:r>
            <a:r>
              <a:rPr lang="de-DE" dirty="0" err="1" smtClean="0"/>
              <a:t>of</a:t>
            </a:r>
            <a:r>
              <a:rPr lang="de-DE" dirty="0" smtClean="0"/>
              <a:t> </a:t>
            </a:r>
            <a:r>
              <a:rPr lang="de-DE" dirty="0" err="1" smtClean="0"/>
              <a:t>the</a:t>
            </a:r>
            <a:r>
              <a:rPr lang="de-DE" dirty="0" smtClean="0"/>
              <a:t> </a:t>
            </a:r>
            <a:r>
              <a:rPr lang="de-DE" dirty="0" err="1" smtClean="0"/>
              <a:t>key</a:t>
            </a:r>
            <a:r>
              <a:rPr lang="de-DE" dirty="0" smtClean="0"/>
              <a:t> </a:t>
            </a:r>
          </a:p>
          <a:p>
            <a:r>
              <a:rPr lang="de-DE" dirty="0" smtClean="0"/>
              <a:t>4. </a:t>
            </a:r>
            <a:r>
              <a:rPr lang="de-DE" dirty="0" err="1" smtClean="0"/>
              <a:t>Perform</a:t>
            </a:r>
            <a:r>
              <a:rPr lang="de-DE" dirty="0" smtClean="0"/>
              <a:t> </a:t>
            </a:r>
            <a:r>
              <a:rPr lang="de-DE" dirty="0" err="1" smtClean="0"/>
              <a:t>the</a:t>
            </a:r>
            <a:r>
              <a:rPr lang="de-DE" dirty="0" smtClean="0"/>
              <a:t> </a:t>
            </a:r>
            <a:r>
              <a:rPr lang="de-DE" dirty="0" err="1" smtClean="0"/>
              <a:t>hazardous</a:t>
            </a:r>
            <a:r>
              <a:rPr lang="de-DE" dirty="0" smtClean="0"/>
              <a:t> </a:t>
            </a:r>
            <a:r>
              <a:rPr lang="de-DE" dirty="0" err="1" smtClean="0"/>
              <a:t>movements</a:t>
            </a:r>
            <a:r>
              <a:rPr lang="de-DE" dirty="0" smtClean="0"/>
              <a:t> </a:t>
            </a:r>
            <a:r>
              <a:rPr lang="de-DE" dirty="0" err="1" smtClean="0"/>
              <a:t>of</a:t>
            </a:r>
            <a:r>
              <a:rPr lang="de-DE" dirty="0" smtClean="0"/>
              <a:t> </a:t>
            </a:r>
            <a:r>
              <a:rPr lang="de-DE" dirty="0" err="1" smtClean="0"/>
              <a:t>the</a:t>
            </a:r>
            <a:r>
              <a:rPr lang="de-DE" dirty="0" smtClean="0"/>
              <a:t> </a:t>
            </a:r>
            <a:r>
              <a:rPr lang="de-DE" dirty="0" err="1" smtClean="0"/>
              <a:t>storage</a:t>
            </a:r>
            <a:r>
              <a:rPr lang="de-DE" dirty="0" smtClean="0"/>
              <a:t> </a:t>
            </a:r>
            <a:r>
              <a:rPr lang="de-DE" dirty="0" err="1" smtClean="0"/>
              <a:t>and</a:t>
            </a:r>
            <a:r>
              <a:rPr lang="de-DE" dirty="0" smtClean="0"/>
              <a:t> </a:t>
            </a:r>
            <a:r>
              <a:rPr lang="de-DE" dirty="0" err="1" smtClean="0"/>
              <a:t>retrieval</a:t>
            </a:r>
            <a:r>
              <a:rPr lang="de-DE" dirty="0" smtClean="0"/>
              <a:t> </a:t>
            </a:r>
            <a:r>
              <a:rPr lang="de-DE" dirty="0" err="1" smtClean="0"/>
              <a:t>machine</a:t>
            </a:r>
            <a:r>
              <a:rPr lang="de-DE" dirty="0" smtClean="0"/>
              <a:t> in </a:t>
            </a:r>
            <a:r>
              <a:rPr lang="de-DE" dirty="0" err="1" smtClean="0"/>
              <a:t>manual</a:t>
            </a:r>
            <a:r>
              <a:rPr lang="de-DE" dirty="0" smtClean="0"/>
              <a:t> </a:t>
            </a:r>
            <a:r>
              <a:rPr lang="de-DE" dirty="0" err="1" smtClean="0"/>
              <a:t>mode</a:t>
            </a:r>
            <a:endParaRPr lang="de-DE" dirty="0" smtClean="0"/>
          </a:p>
          <a:p>
            <a:endParaRPr lang="de-DE" dirty="0" smtClean="0"/>
          </a:p>
          <a:p>
            <a:r>
              <a:rPr lang="de-DE" dirty="0" smtClean="0"/>
              <a:t>The </a:t>
            </a:r>
            <a:r>
              <a:rPr lang="de-DE" dirty="0" err="1" smtClean="0"/>
              <a:t>procedure</a:t>
            </a:r>
            <a:r>
              <a:rPr lang="de-DE" dirty="0" smtClean="0"/>
              <a:t> </a:t>
            </a:r>
            <a:r>
              <a:rPr lang="de-DE" dirty="0" err="1" smtClean="0"/>
              <a:t>is</a:t>
            </a:r>
            <a:r>
              <a:rPr lang="de-DE" dirty="0" smtClean="0"/>
              <a:t> </a:t>
            </a:r>
            <a:r>
              <a:rPr lang="de-DE" dirty="0" err="1" smtClean="0"/>
              <a:t>followed</a:t>
            </a:r>
            <a:r>
              <a:rPr lang="de-DE" dirty="0" smtClean="0"/>
              <a:t> in </a:t>
            </a:r>
            <a:r>
              <a:rPr lang="de-DE" dirty="0" err="1" smtClean="0"/>
              <a:t>reverse</a:t>
            </a:r>
            <a:r>
              <a:rPr lang="de-DE" dirty="0" smtClean="0"/>
              <a:t> </a:t>
            </a:r>
            <a:r>
              <a:rPr lang="de-DE" dirty="0" err="1" smtClean="0"/>
              <a:t>order</a:t>
            </a:r>
            <a:r>
              <a:rPr lang="de-DE" dirty="0" smtClean="0"/>
              <a:t> </a:t>
            </a:r>
            <a:r>
              <a:rPr lang="de-DE" dirty="0" err="1" smtClean="0"/>
              <a:t>for</a:t>
            </a:r>
            <a:r>
              <a:rPr lang="de-DE" dirty="0" smtClean="0"/>
              <a:t> </a:t>
            </a:r>
            <a:r>
              <a:rPr lang="de-DE" dirty="0" err="1" smtClean="0"/>
              <a:t>departure</a:t>
            </a:r>
            <a:r>
              <a:rPr lang="de-DE" dirty="0" smtClean="0"/>
              <a:t> </a:t>
            </a:r>
            <a:r>
              <a:rPr lang="de-DE" dirty="0" err="1" smtClean="0"/>
              <a:t>from</a:t>
            </a:r>
            <a:r>
              <a:rPr lang="de-DE" dirty="0" smtClean="0"/>
              <a:t> </a:t>
            </a:r>
            <a:r>
              <a:rPr lang="de-DE" dirty="0" err="1" smtClean="0"/>
              <a:t>the</a:t>
            </a:r>
            <a:r>
              <a:rPr lang="de-DE" dirty="0" smtClean="0"/>
              <a:t> </a:t>
            </a:r>
            <a:r>
              <a:rPr lang="de-DE" dirty="0" err="1" smtClean="0"/>
              <a:t>storage</a:t>
            </a:r>
            <a:r>
              <a:rPr lang="de-DE" dirty="0" smtClean="0"/>
              <a:t> </a:t>
            </a:r>
            <a:r>
              <a:rPr lang="de-DE" dirty="0" err="1" smtClean="0"/>
              <a:t>area</a:t>
            </a:r>
            <a:r>
              <a:rPr lang="de-DE" dirty="0" smtClean="0"/>
              <a:t> </a:t>
            </a:r>
            <a:r>
              <a:rPr lang="de-DE" dirty="0" err="1" smtClean="0"/>
              <a:t>and</a:t>
            </a:r>
            <a:r>
              <a:rPr lang="de-DE" dirty="0" smtClean="0"/>
              <a:t> </a:t>
            </a:r>
            <a:r>
              <a:rPr lang="de-DE" dirty="0" err="1" smtClean="0"/>
              <a:t>re-activation</a:t>
            </a:r>
            <a:r>
              <a:rPr lang="de-DE" dirty="0" smtClean="0"/>
              <a:t> </a:t>
            </a:r>
            <a:r>
              <a:rPr lang="de-DE" dirty="0" err="1" smtClean="0"/>
              <a:t>of</a:t>
            </a:r>
            <a:r>
              <a:rPr lang="de-DE" dirty="0" smtClean="0"/>
              <a:t> </a:t>
            </a:r>
            <a:r>
              <a:rPr lang="de-DE" dirty="0" err="1" smtClean="0"/>
              <a:t>automatic</a:t>
            </a:r>
            <a:r>
              <a:rPr lang="de-DE" dirty="0" smtClean="0"/>
              <a:t> </a:t>
            </a:r>
            <a:r>
              <a:rPr lang="de-DE" dirty="0" err="1" smtClean="0"/>
              <a:t>mode</a:t>
            </a:r>
            <a:r>
              <a:rPr lang="de-DE" dirty="0" smtClean="0"/>
              <a:t>.</a:t>
            </a: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28</a:t>
            </a:fld>
            <a:endParaRPr lang="de-DE" dirty="0"/>
          </a:p>
        </p:txBody>
      </p:sp>
    </p:spTree>
    <p:extLst>
      <p:ext uri="{BB962C8B-B14F-4D97-AF65-F5344CB8AC3E}">
        <p14:creationId xmlns:p14="http://schemas.microsoft.com/office/powerpoint/2010/main" val="297216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sz="1800" u="sng" dirty="0" smtClean="0"/>
              <a:t>Problem</a:t>
            </a:r>
            <a:r>
              <a:rPr lang="de-DE" sz="1800" dirty="0" smtClean="0"/>
              <a:t>:</a:t>
            </a:r>
          </a:p>
          <a:p>
            <a:pPr marL="0" indent="0">
              <a:buFont typeface="Arial" panose="020B0604020202020204" pitchFamily="34" charset="0"/>
              <a:buNone/>
            </a:pPr>
            <a:endParaRPr lang="de-DE" sz="1800" dirty="0" smtClean="0"/>
          </a:p>
          <a:p>
            <a:pPr marL="0" indent="0">
              <a:buFont typeface="Arial" panose="020B0604020202020204" pitchFamily="34" charset="0"/>
              <a:buNone/>
            </a:pPr>
            <a:r>
              <a:rPr lang="de-DE" sz="1800" dirty="0" smtClean="0"/>
              <a:t>Protective equipment that is easily defeated</a:t>
            </a:r>
          </a:p>
          <a:p>
            <a:pPr marL="0" indent="0">
              <a:buFont typeface="Arial" panose="020B0604020202020204" pitchFamily="34" charset="0"/>
              <a:buNone/>
            </a:pPr>
            <a:endParaRPr lang="de-DE" sz="1800" baseline="0" dirty="0" smtClean="0"/>
          </a:p>
          <a:p>
            <a:pPr marL="0" indent="0">
              <a:buFont typeface="Arial" panose="020B0604020202020204" pitchFamily="34" charset="0"/>
              <a:buNone/>
            </a:pPr>
            <a:r>
              <a:rPr lang="de-DE" sz="1800" u="sng" baseline="0" dirty="0" smtClean="0"/>
              <a:t>Example</a:t>
            </a:r>
            <a:r>
              <a:rPr lang="de-DE" sz="1800" baseline="0" dirty="0" smtClean="0"/>
              <a:t>:</a:t>
            </a:r>
            <a:endParaRPr lang="de-DE" sz="1800" dirty="0" smtClean="0"/>
          </a:p>
          <a:p>
            <a:pPr marL="0" indent="0">
              <a:buFont typeface="Arial" panose="020B0604020202020204" pitchFamily="34" charset="0"/>
              <a:buNone/>
            </a:pPr>
            <a:endParaRPr lang="de-DE" sz="1800" dirty="0" smtClean="0"/>
          </a:p>
          <a:p>
            <a:pPr marL="0" indent="0">
              <a:buFont typeface="Arial" panose="020B0604020202020204" pitchFamily="34" charset="0"/>
              <a:buNone/>
            </a:pPr>
            <a:r>
              <a:rPr lang="de-DE" sz="1800" dirty="0" smtClean="0"/>
              <a:t>Unless additional measures are taken, interlocking devices employing actuators with low coding level can generally be defeated:</a:t>
            </a:r>
          </a:p>
          <a:p>
            <a:pPr marL="0" indent="0">
              <a:buFont typeface="Arial" panose="020B0604020202020204" pitchFamily="34" charset="0"/>
              <a:buNone/>
            </a:pPr>
            <a:endParaRPr lang="de-DE" sz="1800" dirty="0" smtClean="0"/>
          </a:p>
          <a:p>
            <a:pPr marL="285750" lvl="0" indent="-285750">
              <a:buFont typeface="Arial" panose="020B0604020202020204" pitchFamily="34" charset="0"/>
              <a:buChar char="•"/>
            </a:pPr>
            <a:r>
              <a:rPr lang="de-DE" sz="1800" dirty="0" smtClean="0"/>
              <a:t>Within a short space of time</a:t>
            </a:r>
          </a:p>
          <a:p>
            <a:pPr marL="285750" lvl="0" indent="-285750">
              <a:buFont typeface="Arial" panose="020B0604020202020204" pitchFamily="34" charset="0"/>
              <a:buChar char="•"/>
            </a:pPr>
            <a:r>
              <a:rPr lang="de-DE" sz="1800" dirty="0" smtClean="0"/>
              <a:t>Without special knowledge</a:t>
            </a:r>
          </a:p>
          <a:p>
            <a:pPr marL="285750" lvl="0" indent="-285750">
              <a:buFont typeface="Arial" panose="020B0604020202020204" pitchFamily="34" charset="0"/>
              <a:buChar char="•"/>
            </a:pPr>
            <a:r>
              <a:rPr lang="de-DE" sz="1800" dirty="0" smtClean="0"/>
              <a:t>With readily available objects (for example with an additional, prohibited actuator)</a:t>
            </a:r>
          </a:p>
          <a:p>
            <a:pPr marL="285750" lvl="0" indent="-285750">
              <a:buFont typeface="Arial" panose="020B0604020202020204" pitchFamily="34" charset="0"/>
              <a:buChar char="•"/>
            </a:pPr>
            <a:endParaRPr lang="de-DE" sz="1800" dirty="0" smtClean="0"/>
          </a:p>
          <a:p>
            <a:pPr marL="0" lvl="0" indent="0">
              <a:buFont typeface="Arial" panose="020B0604020202020204" pitchFamily="34" charset="0"/>
              <a:buNone/>
            </a:pPr>
            <a:r>
              <a:rPr lang="de-DE" sz="1800" dirty="0" smtClean="0"/>
              <a:t> This applies to all interlocking devices with an external actuator (Type 2 and Type 4).</a:t>
            </a:r>
            <a:r>
              <a:rPr lang="de-DE" sz="1800" baseline="0" dirty="0" smtClean="0"/>
              <a:t> </a:t>
            </a:r>
            <a:r>
              <a:rPr lang="de-DE" sz="1800" dirty="0" smtClean="0"/>
              <a:t>The manipulation can also be reversed quickly. For this reason, the defeating of interlocking devices with low coding level accounts for the majority of manipulations on protective equipment.</a:t>
            </a:r>
          </a:p>
          <a:p>
            <a:endParaRPr lang="de-DE" dirty="0" smtClean="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29</a:t>
            </a:fld>
            <a:endParaRPr lang="de-DE" dirty="0"/>
          </a:p>
        </p:txBody>
      </p:sp>
    </p:spTree>
    <p:extLst>
      <p:ext uri="{BB962C8B-B14F-4D97-AF65-F5344CB8AC3E}">
        <p14:creationId xmlns:p14="http://schemas.microsoft.com/office/powerpoint/2010/main" val="64727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830" eaLnBrk="0" hangingPunct="0">
              <a:spcBef>
                <a:spcPct val="30000"/>
              </a:spcBef>
              <a:defRPr sz="1200">
                <a:solidFill>
                  <a:schemeClr val="tx1"/>
                </a:solidFill>
                <a:latin typeface="Times New Roman" pitchFamily="18" charset="0"/>
              </a:defRPr>
            </a:lvl1pPr>
            <a:lvl2pPr marL="716872" indent="-275720" defTabSz="955830" eaLnBrk="0" hangingPunct="0">
              <a:spcBef>
                <a:spcPct val="30000"/>
              </a:spcBef>
              <a:defRPr sz="1200">
                <a:solidFill>
                  <a:schemeClr val="tx1"/>
                </a:solidFill>
                <a:latin typeface="Times New Roman" pitchFamily="18" charset="0"/>
              </a:defRPr>
            </a:lvl2pPr>
            <a:lvl3pPr marL="1102881" indent="-220576" defTabSz="955830" eaLnBrk="0" hangingPunct="0">
              <a:spcBef>
                <a:spcPct val="30000"/>
              </a:spcBef>
              <a:defRPr sz="1200">
                <a:solidFill>
                  <a:schemeClr val="tx1"/>
                </a:solidFill>
                <a:latin typeface="Times New Roman" pitchFamily="18" charset="0"/>
              </a:defRPr>
            </a:lvl3pPr>
            <a:lvl4pPr marL="1544033" indent="-220576" defTabSz="955830" eaLnBrk="0" hangingPunct="0">
              <a:spcBef>
                <a:spcPct val="30000"/>
              </a:spcBef>
              <a:defRPr sz="1200">
                <a:solidFill>
                  <a:schemeClr val="tx1"/>
                </a:solidFill>
                <a:latin typeface="Times New Roman" pitchFamily="18" charset="0"/>
              </a:defRPr>
            </a:lvl4pPr>
            <a:lvl5pPr marL="1985185" indent="-220576" defTabSz="955830" eaLnBrk="0" hangingPunct="0">
              <a:spcBef>
                <a:spcPct val="30000"/>
              </a:spcBef>
              <a:defRPr sz="1200">
                <a:solidFill>
                  <a:schemeClr val="tx1"/>
                </a:solidFill>
                <a:latin typeface="Times New Roman" pitchFamily="18" charset="0"/>
              </a:defRPr>
            </a:lvl5pPr>
            <a:lvl6pPr marL="2426338" indent="-220576" defTabSz="955830" eaLnBrk="0" fontAlgn="base" hangingPunct="0">
              <a:spcBef>
                <a:spcPct val="30000"/>
              </a:spcBef>
              <a:spcAft>
                <a:spcPct val="0"/>
              </a:spcAft>
              <a:defRPr sz="1200">
                <a:solidFill>
                  <a:schemeClr val="tx1"/>
                </a:solidFill>
                <a:latin typeface="Times New Roman" pitchFamily="18" charset="0"/>
              </a:defRPr>
            </a:lvl6pPr>
            <a:lvl7pPr marL="2867490" indent="-220576" defTabSz="955830" eaLnBrk="0" fontAlgn="base" hangingPunct="0">
              <a:spcBef>
                <a:spcPct val="30000"/>
              </a:spcBef>
              <a:spcAft>
                <a:spcPct val="0"/>
              </a:spcAft>
              <a:defRPr sz="1200">
                <a:solidFill>
                  <a:schemeClr val="tx1"/>
                </a:solidFill>
                <a:latin typeface="Times New Roman" pitchFamily="18" charset="0"/>
              </a:defRPr>
            </a:lvl7pPr>
            <a:lvl8pPr marL="3308642" indent="-220576" defTabSz="955830" eaLnBrk="0" fontAlgn="base" hangingPunct="0">
              <a:spcBef>
                <a:spcPct val="30000"/>
              </a:spcBef>
              <a:spcAft>
                <a:spcPct val="0"/>
              </a:spcAft>
              <a:defRPr sz="1200">
                <a:solidFill>
                  <a:schemeClr val="tx1"/>
                </a:solidFill>
                <a:latin typeface="Times New Roman" pitchFamily="18" charset="0"/>
              </a:defRPr>
            </a:lvl8pPr>
            <a:lvl9pPr marL="3749794" indent="-220576" defTabSz="9558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66F18E7-3038-458F-B63D-87D1C661FC42}" type="slidenum">
              <a:rPr lang="de-DE" altLang="de-DE" sz="1300">
                <a:latin typeface="Arial" charset="0"/>
              </a:rPr>
              <a:pPr eaLnBrk="1" hangingPunct="1">
                <a:spcBef>
                  <a:spcPct val="0"/>
                </a:spcBef>
              </a:pPr>
              <a:t>3</a:t>
            </a:fld>
            <a:endParaRPr lang="de-DE" altLang="de-DE" sz="1300" dirty="0">
              <a:latin typeface="Arial" charset="0"/>
            </a:endParaRPr>
          </a:p>
        </p:txBody>
      </p:sp>
      <p:sp>
        <p:nvSpPr>
          <p:cNvPr id="18435" name="Rectangle 2"/>
          <p:cNvSpPr>
            <a:spLocks noGrp="1" noRot="1" noChangeAspect="1" noChangeArrowheads="1" noTextEdit="1"/>
          </p:cNvSpPr>
          <p:nvPr>
            <p:ph type="sldImg"/>
          </p:nvPr>
        </p:nvSpPr>
        <p:spPr>
          <a:xfrm>
            <a:off x="3263900" y="509588"/>
            <a:ext cx="3398838" cy="254952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smtClean="0"/>
              <a:t>This slide and the two that follow it have the purpose of addressing each of the three steps for the avoidance of defeating in greater detail.</a:t>
            </a:r>
          </a:p>
          <a:p>
            <a:pPr eaLnBrk="1" hangingPunct="1"/>
            <a:r>
              <a:rPr lang="de-DE" altLang="de-DE" baseline="0" dirty="0" smtClean="0"/>
              <a:t>Descriptors in the ovals show at a glance possible options by which the objective of each step can be attained. The options are not exhaustive; many others are possible.</a:t>
            </a:r>
          </a:p>
          <a:p>
            <a:pPr eaLnBrk="1" hangingPunct="1"/>
            <a:endParaRPr lang="de-DE" altLang="de-DE" baseline="0" dirty="0" smtClean="0"/>
          </a:p>
          <a:p>
            <a:pPr eaLnBrk="1" hangingPunct="1"/>
            <a:r>
              <a:rPr lang="de-DE" altLang="de-DE" baseline="0" dirty="0" smtClean="0"/>
              <a:t>The descriptors are to be expanded upon in discussions with the lecture participants during the lecture. Individual terms can be highlighted by clicking and expanded upon with further explanations. A second click closes the ovals again.</a:t>
            </a:r>
          </a:p>
          <a:p>
            <a:pPr eaLnBrk="1" hangingPunct="1"/>
            <a:endParaRPr lang="de-DE" altLang="de-DE" baseline="0" dirty="0" smtClean="0"/>
          </a:p>
          <a:p>
            <a:pPr eaLnBrk="1" hangingPunct="1"/>
            <a:r>
              <a:rPr lang="de-DE" altLang="de-DE" baseline="0" dirty="0" smtClean="0"/>
              <a:t>A reference to the www.stop-defeating.org website (link highlighted in the blue field) for further reading is recommended.</a:t>
            </a:r>
          </a:p>
          <a:p>
            <a:pPr eaLnBrk="1" hangingPunct="1"/>
            <a:endParaRPr lang="de-DE" altLang="de-DE" baseline="0" dirty="0" smtClean="0"/>
          </a:p>
          <a:p>
            <a:pPr eaLnBrk="1" hangingPunct="1"/>
            <a:r>
              <a:rPr lang="de-DE" altLang="de-DE" baseline="0" dirty="0" smtClean="0"/>
              <a:t>The arrangement and size of the ovals does not indicate preference for any particular solution.</a:t>
            </a:r>
            <a:endParaRPr lang="de-DE" altLang="de-DE" dirty="0" smtClean="0"/>
          </a:p>
        </p:txBody>
      </p:sp>
    </p:spTree>
    <p:extLst>
      <p:ext uri="{BB962C8B-B14F-4D97-AF65-F5344CB8AC3E}">
        <p14:creationId xmlns:p14="http://schemas.microsoft.com/office/powerpoint/2010/main" val="1201072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u="sng" dirty="0" smtClean="0"/>
              <a:t>The measure</a:t>
            </a:r>
            <a:r>
              <a:rPr lang="de-DE" dirty="0" smtClean="0"/>
              <a:t>:</a:t>
            </a:r>
          </a:p>
          <a:p>
            <a:endParaRPr lang="de-DE" dirty="0" smtClean="0"/>
          </a:p>
          <a:p>
            <a:r>
              <a:rPr lang="de-DE" baseline="0" dirty="0" smtClean="0"/>
              <a:t>A: Use of an interlocking device with a higher coding level (Type 2 or Type 4)</a:t>
            </a:r>
          </a:p>
          <a:p>
            <a:endParaRPr lang="de-DE" sz="1800" baseline="0" dirty="0" smtClean="0"/>
          </a:p>
          <a:p>
            <a:r>
              <a:rPr lang="de-DE" sz="1800" dirty="0" smtClean="0"/>
              <a:t>Type 4 switches are interlocking devices employing electro-sensitive position switches. In contrast to the magnetic-operated coding of coded Type 4 switches with low coding level, the coding of coded Type 4 switches with high coding level is achieved by means of an RFID transponder.</a:t>
            </a:r>
          </a:p>
          <a:p>
            <a:endParaRPr lang="de-DE" sz="18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800" dirty="0" smtClean="0"/>
              <a:t>An advantage of Type 4 switches over Type 1 and 2 interlocking devices is their encapsulation. This makes them immune to emissions caused by the process or from the environment, which in turn makes them ideal for use in industrial environments associated with high emissions.</a:t>
            </a:r>
          </a:p>
          <a:p>
            <a:endParaRPr lang="de-DE" sz="1800" dirty="0" smtClean="0"/>
          </a:p>
          <a:p>
            <a:r>
              <a:rPr lang="de-DE" sz="1200" kern="1200" dirty="0" smtClean="0">
                <a:solidFill>
                  <a:schemeClr val="tx1"/>
                </a:solidFill>
                <a:effectLst/>
                <a:latin typeface="Times New Roman" pitchFamily="18" charset="0"/>
                <a:ea typeface="+mn-ea"/>
                <a:cs typeface="+mn-cs"/>
              </a:rPr>
              <a:t>In order to limit the scale of maintenance and to assure availability of the machines, modern Type 4 switches enable the replacement for a defective actuator to be "taught"' on the switch. The switch "remembers" the previous actuator and no longer allows it to be used. This enables the defective actuator to be repaired without creating a new opportunity for defeating. Defeating of the protective equipment is made virtually impossible.</a:t>
            </a:r>
            <a:endParaRPr lang="de-DE" sz="1800" dirty="0" smtClean="0"/>
          </a:p>
          <a:p>
            <a:pPr marL="0" indent="0">
              <a:buFont typeface="Arial" panose="020B0604020202020204" pitchFamily="34" charset="0"/>
              <a:buNone/>
            </a:pPr>
            <a:endParaRPr lang="de-DE" sz="1800" dirty="0" smtClean="0"/>
          </a:p>
          <a:p>
            <a:endParaRPr lang="de-DE" dirty="0" smtClean="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30</a:t>
            </a:fld>
            <a:endParaRPr lang="de-DE" dirty="0"/>
          </a:p>
        </p:txBody>
      </p:sp>
    </p:spTree>
    <p:extLst>
      <p:ext uri="{BB962C8B-B14F-4D97-AF65-F5344CB8AC3E}">
        <p14:creationId xmlns:p14="http://schemas.microsoft.com/office/powerpoint/2010/main" val="424608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u="sng" dirty="0" smtClean="0"/>
              <a:t>The measure:</a:t>
            </a:r>
          </a:p>
          <a:p>
            <a:endParaRPr lang="de-DE" u="none" dirty="0" smtClean="0"/>
          </a:p>
          <a:p>
            <a:r>
              <a:rPr lang="de-DE" u="none" dirty="0" smtClean="0"/>
              <a:t>B: </a:t>
            </a:r>
            <a:r>
              <a:rPr lang="de-DE" baseline="0" dirty="0" smtClean="0"/>
              <a:t>Fitting of an interlocking device in a shrouded position</a:t>
            </a:r>
          </a:p>
          <a:p>
            <a:endParaRPr lang="de-DE" baseline="0" dirty="0" smtClean="0"/>
          </a:p>
          <a:p>
            <a:r>
              <a:rPr lang="de-DE" baseline="0" dirty="0" smtClean="0"/>
              <a:t>If the switch is fitted at a shrouded location, it is either difficult to reach or completely inaccessible for substitute actuation elements. Defeating of the switch is made considerably more difficult.</a:t>
            </a:r>
            <a:endParaRPr lang="de-DE" dirty="0" smtClean="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31</a:t>
            </a:fld>
            <a:endParaRPr lang="de-DE" dirty="0"/>
          </a:p>
        </p:txBody>
      </p:sp>
    </p:spTree>
    <p:extLst>
      <p:ext uri="{BB962C8B-B14F-4D97-AF65-F5344CB8AC3E}">
        <p14:creationId xmlns:p14="http://schemas.microsoft.com/office/powerpoint/2010/main" val="1534335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u="sng" dirty="0" smtClean="0"/>
              <a:t>The measure</a:t>
            </a:r>
            <a:r>
              <a:rPr lang="de-DE" dirty="0" smtClean="0"/>
              <a:t>:</a:t>
            </a:r>
          </a:p>
          <a:p>
            <a:endParaRPr lang="de-DE" dirty="0" smtClean="0"/>
          </a:p>
          <a:p>
            <a:r>
              <a:rPr lang="de-DE" dirty="0" smtClean="0"/>
              <a:t>C: Make/break contact combination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t>A make/break contact combination</a:t>
            </a:r>
            <a:r>
              <a:rPr lang="de-DE" sz="1200" baseline="0" dirty="0" smtClean="0"/>
              <a:t> comprises two Type 1 switches, one employed as a break contact (contact opens when the switch is actuated), the other as a make contact (contact closes when the switch is actuated). </a:t>
            </a:r>
            <a:r>
              <a:rPr lang="de-DE" sz="1200" dirty="0" smtClean="0"/>
              <a:t>The positions signalled by the switches must be interpreted in the machine control system and tested for plausibility. As a result, defeating of one of the switches or removal of the protective equipment to be monitored is detected</a:t>
            </a:r>
            <a:r>
              <a:rPr lang="de-DE" sz="1200" baseline="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aseline="0" smtClean="0"/>
              <a:t>A condition is that an inseparable form of mounting was used for fitting of the switches, since they could otherwise be removed and the protective equipment defeated.</a:t>
            </a:r>
            <a:endParaRPr lang="de-DE" dirty="0" smtClean="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32</a:t>
            </a:fld>
            <a:endParaRPr lang="de-DE" dirty="0"/>
          </a:p>
        </p:txBody>
      </p:sp>
    </p:spTree>
    <p:extLst>
      <p:ext uri="{BB962C8B-B14F-4D97-AF65-F5344CB8AC3E}">
        <p14:creationId xmlns:p14="http://schemas.microsoft.com/office/powerpoint/2010/main" val="240066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smtClean="0"/>
              <a:t>The problem</a:t>
            </a:r>
            <a:r>
              <a:rPr lang="de-DE" dirty="0" smtClean="0"/>
              <a:t>:</a:t>
            </a:r>
          </a:p>
          <a:p>
            <a:endParaRPr lang="de-DE" dirty="0" smtClean="0"/>
          </a:p>
          <a:p>
            <a:r>
              <a:rPr lang="de-DE" dirty="0" smtClean="0"/>
              <a:t>When protective equipment must be substituted regularly on machines or installations, for example in order to adjust the process to different workpieces or requirements, users may be tempted to fit protective equipment that enables most or all the processes occurring to be performed. The result may be that </a:t>
            </a:r>
            <a:r>
              <a:rPr lang="de-DE" dirty="0" err="1" smtClean="0"/>
              <a:t>the</a:t>
            </a:r>
            <a:r>
              <a:rPr lang="de-DE" dirty="0" smtClean="0"/>
              <a:t> </a:t>
            </a:r>
            <a:r>
              <a:rPr lang="de-DE" dirty="0" err="1" smtClean="0"/>
              <a:t>hazardous</a:t>
            </a:r>
            <a:r>
              <a:rPr lang="de-DE" dirty="0" smtClean="0"/>
              <a:t> </a:t>
            </a:r>
            <a:r>
              <a:rPr lang="de-DE" dirty="0" err="1" smtClean="0"/>
              <a:t>zones</a:t>
            </a:r>
            <a:r>
              <a:rPr lang="de-DE" dirty="0" smtClean="0"/>
              <a:t> </a:t>
            </a:r>
            <a:r>
              <a:rPr lang="de-DE" dirty="0" err="1" smtClean="0"/>
              <a:t>are</a:t>
            </a:r>
            <a:r>
              <a:rPr lang="de-DE" dirty="0" smtClean="0"/>
              <a:t> not adequately safeguarded.</a:t>
            </a:r>
          </a:p>
          <a:p>
            <a:endParaRPr lang="de-DE" dirty="0" smtClean="0"/>
          </a:p>
          <a:p>
            <a:r>
              <a:rPr lang="de-DE" u="sng" dirty="0"/>
              <a:t>Example</a:t>
            </a:r>
            <a:r>
              <a:rPr lang="de-DE" dirty="0"/>
              <a:t>: </a:t>
            </a:r>
            <a:r>
              <a:rPr lang="de-DE" dirty="0" err="1"/>
              <a:t>bottle cartoning machine</a:t>
            </a:r>
            <a:endParaRPr lang="de-DE" dirty="0"/>
          </a:p>
          <a:p>
            <a:r>
              <a:rPr lang="de-DE" dirty="0"/>
              <a:t> </a:t>
            </a:r>
          </a:p>
          <a:p>
            <a:r>
              <a:rPr lang="de-DE" dirty="0"/>
              <a:t>Bottles of different sizes are packed on a </a:t>
            </a:r>
            <a:r>
              <a:rPr lang="de-DE" dirty="0" err="1"/>
              <a:t>bottle cartoning station</a:t>
            </a:r>
            <a:r>
              <a:rPr lang="de-DE" dirty="0"/>
              <a:t>. Owing to their geometry, the bottles may occasionally tip over. Access to </a:t>
            </a:r>
            <a:r>
              <a:rPr lang="de-DE" dirty="0" err="1"/>
              <a:t>the</a:t>
            </a:r>
            <a:r>
              <a:rPr lang="de-DE" dirty="0"/>
              <a:t> </a:t>
            </a:r>
            <a:r>
              <a:rPr lang="de-DE" dirty="0" err="1" smtClean="0"/>
              <a:t>hazardous</a:t>
            </a:r>
            <a:r>
              <a:rPr lang="de-DE" dirty="0" smtClean="0"/>
              <a:t> </a:t>
            </a:r>
            <a:r>
              <a:rPr lang="de-DE" dirty="0" err="1" smtClean="0"/>
              <a:t>zone</a:t>
            </a:r>
            <a:r>
              <a:rPr lang="de-DE" dirty="0" smtClean="0"/>
              <a:t> </a:t>
            </a:r>
            <a:r>
              <a:rPr lang="de-DE" dirty="0" err="1" smtClean="0"/>
              <a:t>is</a:t>
            </a:r>
            <a:r>
              <a:rPr lang="de-DE" dirty="0" smtClean="0"/>
              <a:t> </a:t>
            </a:r>
            <a:r>
              <a:rPr lang="de-DE" dirty="0"/>
              <a:t>prevented by a hood, the position of which is monitored, and by an interchangeable cover (see figure). If the cover is not fitted, its absence is detected by means of a position switch, and the machine is prevented from starting up by safety-oriented technology. The interchangeable cover contains an aperture adapted to the size of the bottles. When an incorrect cover with too large an aperture is used, the workers are able to reach past the other bottles to the tipped-over bottles. The operator is thus able to reach </a:t>
            </a:r>
            <a:r>
              <a:rPr lang="de-DE" dirty="0" err="1"/>
              <a:t>the</a:t>
            </a:r>
            <a:r>
              <a:rPr lang="de-DE" dirty="0"/>
              <a:t> </a:t>
            </a:r>
            <a:r>
              <a:rPr lang="de-DE" dirty="0" err="1" smtClean="0"/>
              <a:t>hazardous</a:t>
            </a:r>
            <a:r>
              <a:rPr lang="de-DE" dirty="0" smtClean="0"/>
              <a:t> </a:t>
            </a:r>
            <a:r>
              <a:rPr lang="de-DE" dirty="0" err="1" smtClean="0"/>
              <a:t>zone</a:t>
            </a:r>
            <a:r>
              <a:rPr lang="de-DE" dirty="0" smtClean="0"/>
              <a:t> </a:t>
            </a:r>
            <a:r>
              <a:rPr lang="de-DE" dirty="0"/>
              <a:t>without having to open the hood and stopping the production process.</a:t>
            </a:r>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33</a:t>
            </a:fld>
            <a:endParaRPr lang="de-DE" dirty="0"/>
          </a:p>
        </p:txBody>
      </p:sp>
    </p:spTree>
    <p:extLst>
      <p:ext uri="{BB962C8B-B14F-4D97-AF65-F5344CB8AC3E}">
        <p14:creationId xmlns:p14="http://schemas.microsoft.com/office/powerpoint/2010/main" val="2677782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Measure</a:t>
            </a:r>
            <a:r>
              <a:rPr lang="de-DE" dirty="0"/>
              <a:t>:</a:t>
            </a:r>
          </a:p>
          <a:p>
            <a:r>
              <a:rPr lang="de-DE" dirty="0"/>
              <a:t> </a:t>
            </a:r>
          </a:p>
          <a:p>
            <a:r>
              <a:rPr lang="de-DE" dirty="0"/>
              <a:t>The process controller receives instantaneous information on the protective equipment fitted. The production program compares the detected protective equipment with that expected. An inconsistency signals that the presence of an incorrect item of protective equipment has been detected, and the production process is prevented from continuing. Codes are applied to the protective equipment to enable them to be identified. The codes can also be retrofitted on machines that have already been supplied. The control technology used for this purpose does not need to be safety-oriented.</a:t>
            </a:r>
          </a:p>
          <a:p>
            <a:endParaRPr lang="de-DE" dirty="0" smtClean="0"/>
          </a:p>
          <a:p>
            <a:r>
              <a:rPr lang="de-DE" u="sng" dirty="0" smtClean="0"/>
              <a:t>Example</a:t>
            </a:r>
            <a:r>
              <a:rPr lang="de-DE" dirty="0" smtClean="0"/>
              <a:t>:</a:t>
            </a:r>
          </a:p>
          <a:p>
            <a:endParaRPr lang="de-DE" dirty="0" smtClean="0"/>
          </a:p>
          <a:p>
            <a:pPr algn="l"/>
            <a:r>
              <a:rPr lang="de-DE" dirty="0">
                <a:latin typeface="Arial" panose="020B0604020202020204" pitchFamily="34" charset="0"/>
              </a:rPr>
              <a:t>It is ensured that the correct cover is in use. For this purpose, coded brackets with different holes are fitted to the different covers. The PLC reads the coding with the aid of proximity switches. The size of bottle currently being processed, and thus also the required cover, are known to the PLC program. Should the wrong cover be used, the machine is prevented from starting up.</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34</a:t>
            </a:fld>
            <a:endParaRPr lang="de-DE" dirty="0"/>
          </a:p>
        </p:txBody>
      </p:sp>
    </p:spTree>
    <p:extLst>
      <p:ext uri="{BB962C8B-B14F-4D97-AF65-F5344CB8AC3E}">
        <p14:creationId xmlns:p14="http://schemas.microsoft.com/office/powerpoint/2010/main" val="1222094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smtClean="0"/>
              <a:t>The problem</a:t>
            </a:r>
            <a:r>
              <a:rPr lang="de-DE" dirty="0" smtClean="0"/>
              <a:t>:</a:t>
            </a:r>
          </a:p>
          <a:p>
            <a:endParaRPr lang="de-DE" dirty="0" smtClean="0"/>
          </a:p>
          <a:p>
            <a:r>
              <a:rPr lang="de-DE" dirty="0" smtClean="0"/>
              <a:t>Some processes require frequent manual intervention by the operating personnel. Where the risk of injury is such that the process must be interrupted for the duration of the intervention, interlocking guards are often used that bring the hazardous movement to a halt when actuated. For the user however, frequent actuation of the protective equipment is time-consuming. Such items of protective equipment are therefore frequently defeated in order to facilitate and speed up the work.</a:t>
            </a:r>
          </a:p>
          <a:p>
            <a:r>
              <a:rPr lang="de-DE" dirty="0" smtClean="0"/>
              <a:t> </a:t>
            </a:r>
          </a:p>
          <a:p>
            <a:r>
              <a:rPr lang="de-DE" u="sng" dirty="0"/>
              <a:t>Example</a:t>
            </a:r>
            <a:r>
              <a:rPr lang="de-DE" dirty="0"/>
              <a:t>: bread slicer</a:t>
            </a:r>
          </a:p>
          <a:p>
            <a:r>
              <a:rPr lang="de-DE" dirty="0"/>
              <a:t> </a:t>
            </a:r>
          </a:p>
          <a:p>
            <a:r>
              <a:rPr lang="de-DE" dirty="0"/>
              <a:t>The operator of a bread slicer must open the flap before retrieving a sliced loaf and close it again afterwards before the next loaf can be sliced. In order to avoid the flap having to be closed after each cycle, the associated switch on the protective equipment was defeated.</a:t>
            </a:r>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35</a:t>
            </a:fld>
            <a:endParaRPr lang="de-DE" dirty="0"/>
          </a:p>
        </p:txBody>
      </p:sp>
    </p:spTree>
    <p:extLst>
      <p:ext uri="{BB962C8B-B14F-4D97-AF65-F5344CB8AC3E}">
        <p14:creationId xmlns:p14="http://schemas.microsoft.com/office/powerpoint/2010/main" val="396577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u="sng" dirty="0"/>
              <a:t>Measure</a:t>
            </a:r>
            <a:r>
              <a:rPr lang="de-DE" dirty="0"/>
              <a:t>:</a:t>
            </a:r>
          </a:p>
          <a:p>
            <a:r>
              <a:rPr lang="de-DE" dirty="0"/>
              <a:t> </a:t>
            </a:r>
          </a:p>
          <a:p>
            <a:r>
              <a:rPr lang="de-DE" dirty="0"/>
              <a:t>On machines equipped with control logic (PLC), it is possible with little effort to monitor the change in state of interlocks brought about by the process and to block operation of the machine should they be defeated. This arrangement can of course also be defeated, but only with considerably greater effort.</a:t>
            </a:r>
          </a:p>
          <a:p>
            <a:endParaRPr lang="de-DE" dirty="0" smtClean="0"/>
          </a:p>
          <a:p>
            <a:r>
              <a:rPr lang="de-DE" u="sng" dirty="0" smtClean="0"/>
              <a:t>Example</a:t>
            </a:r>
            <a:r>
              <a:rPr lang="de-DE" dirty="0" smtClean="0"/>
              <a:t>:</a:t>
            </a:r>
          </a:p>
          <a:p>
            <a:endParaRPr lang="de-DE" dirty="0" smtClean="0"/>
          </a:p>
          <a:p>
            <a:r>
              <a:rPr lang="de-DE" dirty="0" smtClean="0"/>
              <a:t>On the bread slicer, the flap over the retrieval point (left-hand image, left-hand side) is interlocked with the drive such that opening the flap brings the drive to a halt. This measure prevents access being gained to the zone in which the blade moves. The controller was optimized so as to detect defeating: it checks whether the flap over the retrieval point has been opened (at least once) after a predefined number of cycles. If it has not, the controller determines that defeating has occurred, and the machine switches itself off.</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36</a:t>
            </a:fld>
            <a:endParaRPr lang="de-DE" dirty="0"/>
          </a:p>
        </p:txBody>
      </p:sp>
    </p:spTree>
    <p:extLst>
      <p:ext uri="{BB962C8B-B14F-4D97-AF65-F5344CB8AC3E}">
        <p14:creationId xmlns:p14="http://schemas.microsoft.com/office/powerpoint/2010/main" val="3664443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u="sng" dirty="0" smtClean="0"/>
              <a:t>Problem</a:t>
            </a:r>
            <a:r>
              <a:rPr lang="de-DE" dirty="0" smtClean="0"/>
              <a:t>:</a:t>
            </a:r>
          </a:p>
          <a:p>
            <a:endParaRPr lang="de-DE" dirty="0" smtClean="0"/>
          </a:p>
          <a:p>
            <a:pPr fontAlgn="base">
              <a:spcBef>
                <a:spcPct val="0"/>
              </a:spcBef>
              <a:spcAft>
                <a:spcPct val="0"/>
              </a:spcAft>
            </a:pPr>
            <a:r>
              <a:rPr lang="de-DE" sz="1200" dirty="0" smtClean="0"/>
              <a:t>Fixed guards are fitted that remain in the safe position even when their bolts are removed.</a:t>
            </a:r>
          </a:p>
          <a:p>
            <a:endParaRPr lang="de-DE" dirty="0" smtClean="0"/>
          </a:p>
          <a:p>
            <a:r>
              <a:rPr lang="de-DE" u="sng" dirty="0" smtClean="0"/>
              <a:t>Example:</a:t>
            </a:r>
          </a:p>
          <a:p>
            <a:endParaRPr lang="de-D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t>For ease of fitting, protective fences are often bolted into place at the top, but only inserted loose at the bottom.  This becomes critical when release of the bolts leaves the guard in its safe position but enables it to be removed without a tool. </a:t>
            </a:r>
            <a:r>
              <a:rPr lang="de-DE" sz="1200" baseline="0" dirty="0" smtClean="0"/>
              <a:t>The guard can then be removed by a single movement and replaced equally easily. </a:t>
            </a:r>
            <a:r>
              <a:rPr lang="de-DE" sz="1200" dirty="0" smtClean="0"/>
              <a:t>Defeating of the protective function is thus not only easy, but also not immediately apparent, for example to superiors.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37</a:t>
            </a:fld>
            <a:endParaRPr lang="de-DE" dirty="0">
              <a:solidFill>
                <a:prstClr val="black"/>
              </a:solidFill>
            </a:endParaRPr>
          </a:p>
        </p:txBody>
      </p:sp>
    </p:spTree>
    <p:extLst>
      <p:ext uri="{BB962C8B-B14F-4D97-AF65-F5344CB8AC3E}">
        <p14:creationId xmlns:p14="http://schemas.microsoft.com/office/powerpoint/2010/main" val="2931179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u="sng" dirty="0" smtClean="0"/>
              <a:t>Solution</a:t>
            </a:r>
            <a:r>
              <a:rPr lang="de-DE" dirty="0" smtClean="0"/>
              <a:t>:</a:t>
            </a:r>
          </a:p>
          <a:p>
            <a:endParaRPr lang="de-DE" dirty="0" smtClean="0"/>
          </a:p>
          <a:p>
            <a:r>
              <a:rPr lang="de-DE" dirty="0" smtClean="0"/>
              <a:t>Use of special retaining elements that prevent the guard from remaining in the safe position when the bolts have been released.</a:t>
            </a:r>
          </a:p>
          <a:p>
            <a:endParaRPr lang="de-DE" dirty="0" smtClean="0"/>
          </a:p>
          <a:p>
            <a:r>
              <a:rPr lang="de-DE" u="sng" dirty="0" smtClean="0"/>
              <a:t>Example A:</a:t>
            </a:r>
            <a:endParaRPr lang="de-DE" u="sng" baseline="0" dirty="0" smtClean="0"/>
          </a:p>
          <a:p>
            <a:endParaRPr lang="de-DE" baseline="0" dirty="0" smtClean="0"/>
          </a:p>
          <a:p>
            <a:pPr marL="0" indent="0">
              <a:buFont typeface="Arial" panose="020B0604020202020204" pitchFamily="34" charset="0"/>
              <a:buNone/>
            </a:pPr>
            <a:r>
              <a:rPr lang="de-DE" sz="1200" dirty="0" smtClean="0"/>
              <a:t>Special retaining elements cause the protective fence to tip automatically out of its safe position when the bolts are released. A guard that is not bolted into place can therefore be detected easily.</a:t>
            </a:r>
            <a:r>
              <a:rPr lang="de-DE" sz="1200" dirty="0" smtClean="0">
                <a:solidFill>
                  <a:srgbClr val="555555"/>
                </a:solidFill>
              </a:rPr>
              <a:t> </a:t>
            </a:r>
          </a:p>
          <a:p>
            <a:endParaRPr lang="de-DE" dirty="0" smtClean="0"/>
          </a:p>
          <a:p>
            <a:r>
              <a:rPr lang="de-DE" dirty="0" smtClean="0"/>
              <a:t>The use of captive bolts, which prevents their being lost, is also mandatory</a:t>
            </a:r>
            <a:r>
              <a:rPr lang="de-DE" baseline="0" dirty="0" smtClean="0"/>
              <a:t>.</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38</a:t>
            </a:fld>
            <a:endParaRPr lang="de-DE" dirty="0">
              <a:solidFill>
                <a:prstClr val="black"/>
              </a:solidFill>
            </a:endParaRPr>
          </a:p>
        </p:txBody>
      </p:sp>
    </p:spTree>
    <p:extLst>
      <p:ext uri="{BB962C8B-B14F-4D97-AF65-F5344CB8AC3E}">
        <p14:creationId xmlns:p14="http://schemas.microsoft.com/office/powerpoint/2010/main" val="2257922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u="sng" dirty="0" smtClean="0"/>
              <a:t>Example </a:t>
            </a:r>
            <a:r>
              <a:rPr lang="de-DE" u="sng" baseline="0" dirty="0" smtClean="0"/>
              <a:t> B:</a:t>
            </a:r>
          </a:p>
          <a:p>
            <a:endParaRPr lang="de-DE" baseline="0" dirty="0" smtClean="0"/>
          </a:p>
          <a:p>
            <a:pPr marL="0" indent="0" fontAlgn="base">
              <a:spcBef>
                <a:spcPct val="0"/>
              </a:spcBef>
              <a:spcAft>
                <a:spcPct val="0"/>
              </a:spcAft>
              <a:buFont typeface="Arial" panose="020B0604020202020204" pitchFamily="34" charset="0"/>
              <a:buNone/>
            </a:pPr>
            <a:r>
              <a:rPr lang="de-DE" sz="1200" dirty="0" smtClean="0">
                <a:solidFill>
                  <a:srgbClr val="555555"/>
                </a:solidFill>
              </a:rPr>
              <a:t>The same applies to maintenance doors: if the door remains in the safe position when the bolts have been removed, it is not immediately apparent that it has been defeated. The use of gravity-operated hinges is a solution. In this solution, the angled hinge guide causes the door to swing open when the bolts are released. Doors that are not bolted in place are then readily apparent. </a:t>
            </a:r>
          </a:p>
          <a:p>
            <a:pPr marL="0" indent="0" fontAlgn="base">
              <a:spcBef>
                <a:spcPct val="0"/>
              </a:spcBef>
              <a:spcAft>
                <a:spcPct val="0"/>
              </a:spcAft>
              <a:buFont typeface="Arial" panose="020B0604020202020204" pitchFamily="34" charset="0"/>
              <a:buNone/>
            </a:pPr>
            <a:endParaRPr lang="de-DE" sz="1200" dirty="0" smtClean="0">
              <a:solidFill>
                <a:srgbClr val="555555"/>
              </a:solidFill>
            </a:endParaRPr>
          </a:p>
          <a:p>
            <a:pPr marL="0" indent="0" fontAlgn="base">
              <a:spcBef>
                <a:spcPct val="0"/>
              </a:spcBef>
              <a:spcAft>
                <a:spcPct val="0"/>
              </a:spcAft>
              <a:buFont typeface="Arial" panose="020B0604020202020204" pitchFamily="34" charset="0"/>
              <a:buNone/>
            </a:pPr>
            <a:r>
              <a:rPr lang="de-DE" sz="1200" dirty="0" smtClean="0">
                <a:solidFill>
                  <a:srgbClr val="555555"/>
                </a:solidFill>
              </a:rPr>
              <a:t>The use of captive fixings is also mandatory on maintenance doors</a:t>
            </a:r>
            <a:r>
              <a:rPr lang="de-DE" sz="1200" baseline="0" dirty="0" smtClean="0">
                <a:solidFill>
                  <a:srgbClr val="555555"/>
                </a:solidFill>
              </a:rPr>
              <a:t>.</a:t>
            </a:r>
            <a:endParaRPr lang="de-DE" sz="1200" dirty="0" smtClean="0">
              <a:solidFill>
                <a:srgbClr val="555555"/>
              </a:solidFill>
            </a:endParaRPr>
          </a:p>
          <a:p>
            <a:endParaRPr lang="de-DE" dirty="0" smtClean="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39</a:t>
            </a:fld>
            <a:endParaRPr lang="de-DE" dirty="0">
              <a:solidFill>
                <a:prstClr val="black"/>
              </a:solidFill>
            </a:endParaRPr>
          </a:p>
        </p:txBody>
      </p:sp>
    </p:spTree>
    <p:extLst>
      <p:ext uri="{BB962C8B-B14F-4D97-AF65-F5344CB8AC3E}">
        <p14:creationId xmlns:p14="http://schemas.microsoft.com/office/powerpoint/2010/main" val="268148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830" eaLnBrk="0" hangingPunct="0">
              <a:spcBef>
                <a:spcPct val="30000"/>
              </a:spcBef>
              <a:defRPr sz="1200">
                <a:solidFill>
                  <a:schemeClr val="tx1"/>
                </a:solidFill>
                <a:latin typeface="Times New Roman" pitchFamily="18" charset="0"/>
              </a:defRPr>
            </a:lvl1pPr>
            <a:lvl2pPr marL="716872" indent="-275720" defTabSz="955830" eaLnBrk="0" hangingPunct="0">
              <a:spcBef>
                <a:spcPct val="30000"/>
              </a:spcBef>
              <a:defRPr sz="1200">
                <a:solidFill>
                  <a:schemeClr val="tx1"/>
                </a:solidFill>
                <a:latin typeface="Times New Roman" pitchFamily="18" charset="0"/>
              </a:defRPr>
            </a:lvl2pPr>
            <a:lvl3pPr marL="1102881" indent="-220576" defTabSz="955830" eaLnBrk="0" hangingPunct="0">
              <a:spcBef>
                <a:spcPct val="30000"/>
              </a:spcBef>
              <a:defRPr sz="1200">
                <a:solidFill>
                  <a:schemeClr val="tx1"/>
                </a:solidFill>
                <a:latin typeface="Times New Roman" pitchFamily="18" charset="0"/>
              </a:defRPr>
            </a:lvl3pPr>
            <a:lvl4pPr marL="1544033" indent="-220576" defTabSz="955830" eaLnBrk="0" hangingPunct="0">
              <a:spcBef>
                <a:spcPct val="30000"/>
              </a:spcBef>
              <a:defRPr sz="1200">
                <a:solidFill>
                  <a:schemeClr val="tx1"/>
                </a:solidFill>
                <a:latin typeface="Times New Roman" pitchFamily="18" charset="0"/>
              </a:defRPr>
            </a:lvl4pPr>
            <a:lvl5pPr marL="1985185" indent="-220576" defTabSz="955830" eaLnBrk="0" hangingPunct="0">
              <a:spcBef>
                <a:spcPct val="30000"/>
              </a:spcBef>
              <a:defRPr sz="1200">
                <a:solidFill>
                  <a:schemeClr val="tx1"/>
                </a:solidFill>
                <a:latin typeface="Times New Roman" pitchFamily="18" charset="0"/>
              </a:defRPr>
            </a:lvl5pPr>
            <a:lvl6pPr marL="2426338" indent="-220576" defTabSz="955830" eaLnBrk="0" fontAlgn="base" hangingPunct="0">
              <a:spcBef>
                <a:spcPct val="30000"/>
              </a:spcBef>
              <a:spcAft>
                <a:spcPct val="0"/>
              </a:spcAft>
              <a:defRPr sz="1200">
                <a:solidFill>
                  <a:schemeClr val="tx1"/>
                </a:solidFill>
                <a:latin typeface="Times New Roman" pitchFamily="18" charset="0"/>
              </a:defRPr>
            </a:lvl6pPr>
            <a:lvl7pPr marL="2867490" indent="-220576" defTabSz="955830" eaLnBrk="0" fontAlgn="base" hangingPunct="0">
              <a:spcBef>
                <a:spcPct val="30000"/>
              </a:spcBef>
              <a:spcAft>
                <a:spcPct val="0"/>
              </a:spcAft>
              <a:defRPr sz="1200">
                <a:solidFill>
                  <a:schemeClr val="tx1"/>
                </a:solidFill>
                <a:latin typeface="Times New Roman" pitchFamily="18" charset="0"/>
              </a:defRPr>
            </a:lvl7pPr>
            <a:lvl8pPr marL="3308642" indent="-220576" defTabSz="955830" eaLnBrk="0" fontAlgn="base" hangingPunct="0">
              <a:spcBef>
                <a:spcPct val="30000"/>
              </a:spcBef>
              <a:spcAft>
                <a:spcPct val="0"/>
              </a:spcAft>
              <a:defRPr sz="1200">
                <a:solidFill>
                  <a:schemeClr val="tx1"/>
                </a:solidFill>
                <a:latin typeface="Times New Roman" pitchFamily="18" charset="0"/>
              </a:defRPr>
            </a:lvl8pPr>
            <a:lvl9pPr marL="3749794" indent="-220576" defTabSz="9558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66F18E7-3038-458F-B63D-87D1C661FC42}" type="slidenum">
              <a:rPr lang="de-DE" altLang="de-DE" sz="1300">
                <a:latin typeface="Arial" charset="0"/>
              </a:rPr>
              <a:pPr eaLnBrk="1" hangingPunct="1">
                <a:spcBef>
                  <a:spcPct val="0"/>
                </a:spcBef>
              </a:pPr>
              <a:t>4</a:t>
            </a:fld>
            <a:endParaRPr lang="de-DE" altLang="de-DE" sz="1300" dirty="0">
              <a:latin typeface="Arial" charset="0"/>
            </a:endParaRPr>
          </a:p>
        </p:txBody>
      </p:sp>
      <p:sp>
        <p:nvSpPr>
          <p:cNvPr id="18435" name="Rectangle 2"/>
          <p:cNvSpPr>
            <a:spLocks noGrp="1" noRot="1" noChangeAspect="1" noChangeArrowheads="1" noTextEdit="1"/>
          </p:cNvSpPr>
          <p:nvPr>
            <p:ph type="sldImg"/>
          </p:nvPr>
        </p:nvSpPr>
        <p:spPr>
          <a:xfrm>
            <a:off x="3263900" y="509588"/>
            <a:ext cx="3398838" cy="254952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smtClean="0"/>
          </a:p>
        </p:txBody>
      </p:sp>
    </p:spTree>
    <p:extLst>
      <p:ext uri="{BB962C8B-B14F-4D97-AF65-F5344CB8AC3E}">
        <p14:creationId xmlns:p14="http://schemas.microsoft.com/office/powerpoint/2010/main" val="7829058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830" eaLnBrk="0" hangingPunct="0">
              <a:spcBef>
                <a:spcPct val="30000"/>
              </a:spcBef>
              <a:defRPr sz="1200">
                <a:solidFill>
                  <a:schemeClr val="tx1"/>
                </a:solidFill>
                <a:latin typeface="Times New Roman" pitchFamily="18" charset="0"/>
              </a:defRPr>
            </a:lvl1pPr>
            <a:lvl2pPr marL="716872" indent="-275720" defTabSz="955830" eaLnBrk="0" hangingPunct="0">
              <a:spcBef>
                <a:spcPct val="30000"/>
              </a:spcBef>
              <a:defRPr sz="1200">
                <a:solidFill>
                  <a:schemeClr val="tx1"/>
                </a:solidFill>
                <a:latin typeface="Times New Roman" pitchFamily="18" charset="0"/>
              </a:defRPr>
            </a:lvl2pPr>
            <a:lvl3pPr marL="1102881" indent="-220576" defTabSz="955830" eaLnBrk="0" hangingPunct="0">
              <a:spcBef>
                <a:spcPct val="30000"/>
              </a:spcBef>
              <a:defRPr sz="1200">
                <a:solidFill>
                  <a:schemeClr val="tx1"/>
                </a:solidFill>
                <a:latin typeface="Times New Roman" pitchFamily="18" charset="0"/>
              </a:defRPr>
            </a:lvl3pPr>
            <a:lvl4pPr marL="1544033" indent="-220576" defTabSz="955830" eaLnBrk="0" hangingPunct="0">
              <a:spcBef>
                <a:spcPct val="30000"/>
              </a:spcBef>
              <a:defRPr sz="1200">
                <a:solidFill>
                  <a:schemeClr val="tx1"/>
                </a:solidFill>
                <a:latin typeface="Times New Roman" pitchFamily="18" charset="0"/>
              </a:defRPr>
            </a:lvl4pPr>
            <a:lvl5pPr marL="1985185" indent="-220576" defTabSz="955830" eaLnBrk="0" hangingPunct="0">
              <a:spcBef>
                <a:spcPct val="30000"/>
              </a:spcBef>
              <a:defRPr sz="1200">
                <a:solidFill>
                  <a:schemeClr val="tx1"/>
                </a:solidFill>
                <a:latin typeface="Times New Roman" pitchFamily="18" charset="0"/>
              </a:defRPr>
            </a:lvl5pPr>
            <a:lvl6pPr marL="2426338" indent="-220576" defTabSz="955830" eaLnBrk="0" fontAlgn="base" hangingPunct="0">
              <a:spcBef>
                <a:spcPct val="30000"/>
              </a:spcBef>
              <a:spcAft>
                <a:spcPct val="0"/>
              </a:spcAft>
              <a:defRPr sz="1200">
                <a:solidFill>
                  <a:schemeClr val="tx1"/>
                </a:solidFill>
                <a:latin typeface="Times New Roman" pitchFamily="18" charset="0"/>
              </a:defRPr>
            </a:lvl6pPr>
            <a:lvl7pPr marL="2867490" indent="-220576" defTabSz="955830" eaLnBrk="0" fontAlgn="base" hangingPunct="0">
              <a:spcBef>
                <a:spcPct val="30000"/>
              </a:spcBef>
              <a:spcAft>
                <a:spcPct val="0"/>
              </a:spcAft>
              <a:defRPr sz="1200">
                <a:solidFill>
                  <a:schemeClr val="tx1"/>
                </a:solidFill>
                <a:latin typeface="Times New Roman" pitchFamily="18" charset="0"/>
              </a:defRPr>
            </a:lvl7pPr>
            <a:lvl8pPr marL="3308642" indent="-220576" defTabSz="955830" eaLnBrk="0" fontAlgn="base" hangingPunct="0">
              <a:spcBef>
                <a:spcPct val="30000"/>
              </a:spcBef>
              <a:spcAft>
                <a:spcPct val="0"/>
              </a:spcAft>
              <a:defRPr sz="1200">
                <a:solidFill>
                  <a:schemeClr val="tx1"/>
                </a:solidFill>
                <a:latin typeface="Times New Roman" pitchFamily="18" charset="0"/>
              </a:defRPr>
            </a:lvl8pPr>
            <a:lvl9pPr marL="3749794" indent="-220576" defTabSz="9558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C40F4EC-8E02-45C9-B30E-D81D627BF7C2}" type="slidenum">
              <a:rPr lang="de-DE" altLang="de-DE" sz="1300">
                <a:latin typeface="Arial" charset="0"/>
              </a:rPr>
              <a:pPr eaLnBrk="1" hangingPunct="1">
                <a:spcBef>
                  <a:spcPct val="0"/>
                </a:spcBef>
              </a:pPr>
              <a:t>40</a:t>
            </a:fld>
            <a:endParaRPr lang="de-DE" altLang="de-DE" sz="1300" dirty="0">
              <a:latin typeface="Arial" charset="0"/>
            </a:endParaRPr>
          </a:p>
        </p:txBody>
      </p:sp>
      <p:sp>
        <p:nvSpPr>
          <p:cNvPr id="27651" name="Rectangle 2"/>
          <p:cNvSpPr>
            <a:spLocks noGrp="1" noRot="1" noChangeAspect="1" noChangeArrowheads="1" noTextEdit="1"/>
          </p:cNvSpPr>
          <p:nvPr>
            <p:ph type="sldImg"/>
          </p:nvPr>
        </p:nvSpPr>
        <p:spPr>
          <a:xfrm>
            <a:off x="3263900" y="509588"/>
            <a:ext cx="3398838" cy="2549525"/>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smtClean="0"/>
              <a:t>The "vicious circle of defeating". By use of as many of the strategies described here as possible at the design stage, which is one of the first links in the causal chain leading to defeating, the vicious circle can be broken.</a:t>
            </a:r>
          </a:p>
        </p:txBody>
      </p:sp>
    </p:spTree>
    <p:extLst>
      <p:ext uri="{BB962C8B-B14F-4D97-AF65-F5344CB8AC3E}">
        <p14:creationId xmlns:p14="http://schemas.microsoft.com/office/powerpoint/2010/main" val="36494168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41</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830" eaLnBrk="0" hangingPunct="0">
              <a:spcBef>
                <a:spcPct val="30000"/>
              </a:spcBef>
              <a:defRPr sz="1200">
                <a:solidFill>
                  <a:schemeClr val="tx1"/>
                </a:solidFill>
                <a:latin typeface="Times New Roman" pitchFamily="18" charset="0"/>
              </a:defRPr>
            </a:lvl1pPr>
            <a:lvl2pPr marL="716872" indent="-275720" defTabSz="955830" eaLnBrk="0" hangingPunct="0">
              <a:spcBef>
                <a:spcPct val="30000"/>
              </a:spcBef>
              <a:defRPr sz="1200">
                <a:solidFill>
                  <a:schemeClr val="tx1"/>
                </a:solidFill>
                <a:latin typeface="Times New Roman" pitchFamily="18" charset="0"/>
              </a:defRPr>
            </a:lvl2pPr>
            <a:lvl3pPr marL="1102881" indent="-220576" defTabSz="955830" eaLnBrk="0" hangingPunct="0">
              <a:spcBef>
                <a:spcPct val="30000"/>
              </a:spcBef>
              <a:defRPr sz="1200">
                <a:solidFill>
                  <a:schemeClr val="tx1"/>
                </a:solidFill>
                <a:latin typeface="Times New Roman" pitchFamily="18" charset="0"/>
              </a:defRPr>
            </a:lvl3pPr>
            <a:lvl4pPr marL="1544033" indent="-220576" defTabSz="955830" eaLnBrk="0" hangingPunct="0">
              <a:spcBef>
                <a:spcPct val="30000"/>
              </a:spcBef>
              <a:defRPr sz="1200">
                <a:solidFill>
                  <a:schemeClr val="tx1"/>
                </a:solidFill>
                <a:latin typeface="Times New Roman" pitchFamily="18" charset="0"/>
              </a:defRPr>
            </a:lvl4pPr>
            <a:lvl5pPr marL="1985185" indent="-220576" defTabSz="955830" eaLnBrk="0" hangingPunct="0">
              <a:spcBef>
                <a:spcPct val="30000"/>
              </a:spcBef>
              <a:defRPr sz="1200">
                <a:solidFill>
                  <a:schemeClr val="tx1"/>
                </a:solidFill>
                <a:latin typeface="Times New Roman" pitchFamily="18" charset="0"/>
              </a:defRPr>
            </a:lvl5pPr>
            <a:lvl6pPr marL="2426338" indent="-220576" defTabSz="955830" eaLnBrk="0" fontAlgn="base" hangingPunct="0">
              <a:spcBef>
                <a:spcPct val="30000"/>
              </a:spcBef>
              <a:spcAft>
                <a:spcPct val="0"/>
              </a:spcAft>
              <a:defRPr sz="1200">
                <a:solidFill>
                  <a:schemeClr val="tx1"/>
                </a:solidFill>
                <a:latin typeface="Times New Roman" pitchFamily="18" charset="0"/>
              </a:defRPr>
            </a:lvl6pPr>
            <a:lvl7pPr marL="2867490" indent="-220576" defTabSz="955830" eaLnBrk="0" fontAlgn="base" hangingPunct="0">
              <a:spcBef>
                <a:spcPct val="30000"/>
              </a:spcBef>
              <a:spcAft>
                <a:spcPct val="0"/>
              </a:spcAft>
              <a:defRPr sz="1200">
                <a:solidFill>
                  <a:schemeClr val="tx1"/>
                </a:solidFill>
                <a:latin typeface="Times New Roman" pitchFamily="18" charset="0"/>
              </a:defRPr>
            </a:lvl7pPr>
            <a:lvl8pPr marL="3308642" indent="-220576" defTabSz="955830" eaLnBrk="0" fontAlgn="base" hangingPunct="0">
              <a:spcBef>
                <a:spcPct val="30000"/>
              </a:spcBef>
              <a:spcAft>
                <a:spcPct val="0"/>
              </a:spcAft>
              <a:defRPr sz="1200">
                <a:solidFill>
                  <a:schemeClr val="tx1"/>
                </a:solidFill>
                <a:latin typeface="Times New Roman" pitchFamily="18" charset="0"/>
              </a:defRPr>
            </a:lvl8pPr>
            <a:lvl9pPr marL="3749794" indent="-220576" defTabSz="95583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66F18E7-3038-458F-B63D-87D1C661FC42}" type="slidenum">
              <a:rPr lang="de-DE" altLang="de-DE" sz="1300">
                <a:latin typeface="Arial" charset="0"/>
              </a:rPr>
              <a:pPr eaLnBrk="1" hangingPunct="1">
                <a:spcBef>
                  <a:spcPct val="0"/>
                </a:spcBef>
              </a:pPr>
              <a:t>5</a:t>
            </a:fld>
            <a:endParaRPr lang="de-DE" altLang="de-DE" sz="1300" dirty="0">
              <a:latin typeface="Arial" charset="0"/>
            </a:endParaRPr>
          </a:p>
        </p:txBody>
      </p:sp>
      <p:sp>
        <p:nvSpPr>
          <p:cNvPr id="18435" name="Rectangle 2"/>
          <p:cNvSpPr>
            <a:spLocks noGrp="1" noRot="1" noChangeAspect="1" noChangeArrowheads="1" noTextEdit="1"/>
          </p:cNvSpPr>
          <p:nvPr>
            <p:ph type="sldImg"/>
          </p:nvPr>
        </p:nvSpPr>
        <p:spPr>
          <a:xfrm>
            <a:off x="3263900" y="509588"/>
            <a:ext cx="3398838" cy="254952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smtClean="0"/>
          </a:p>
        </p:txBody>
      </p:sp>
    </p:spTree>
    <p:extLst>
      <p:ext uri="{BB962C8B-B14F-4D97-AF65-F5344CB8AC3E}">
        <p14:creationId xmlns:p14="http://schemas.microsoft.com/office/powerpoint/2010/main" val="115549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3900" y="509588"/>
            <a:ext cx="3398838" cy="2549525"/>
          </a:xfrm>
        </p:spPr>
      </p:sp>
      <p:sp>
        <p:nvSpPr>
          <p:cNvPr id="3" name="Notizenplatzhalter 2"/>
          <p:cNvSpPr>
            <a:spLocks noGrp="1"/>
          </p:cNvSpPr>
          <p:nvPr>
            <p:ph type="body" idx="1"/>
          </p:nvPr>
        </p:nvSpPr>
        <p:spPr/>
        <p:txBody>
          <a:bodyPr/>
          <a:lstStyle/>
          <a:p>
            <a:r>
              <a:rPr lang="de-DE" dirty="0" smtClean="0"/>
              <a:t>This table summarizes the options presented on the preceding pages.</a:t>
            </a:r>
            <a:r>
              <a:rPr lang="de-DE" baseline="0" dirty="0" smtClean="0"/>
              <a:t> The presentation is not intended to be worked through slide by slide; examples can be selected in any order. The links call up the available examples directly (with a return link to this table). </a:t>
            </a:r>
          </a:p>
          <a:p>
            <a:endParaRPr lang="de-DE" baseline="0" dirty="0" smtClean="0"/>
          </a:p>
          <a:p>
            <a:r>
              <a:rPr lang="de-DE" baseline="0" dirty="0" smtClean="0"/>
              <a:t>The points "coded actuators", "shrouded mounting" and "make/break contact combination" listed in the second column are different solutions to the same problem. It is therefore preferable to deal with them in turn, and to return to this slide only after presenting the make/break contact combination.</a:t>
            </a:r>
          </a:p>
          <a:p>
            <a:endParaRPr lang="de-DE" baseline="0" dirty="0" smtClean="0"/>
          </a:p>
          <a:p>
            <a:r>
              <a:rPr lang="de-DE" baseline="0" dirty="0" smtClean="0"/>
              <a:t>The small image is a reminder that we are always looking for further good ideas and examples. Those attending the lecture are welcome to regard this as an invitation to contribute. Please forward good examples to the "Defeating" working group of the conference of prevention managers. </a:t>
            </a:r>
          </a:p>
          <a:p>
            <a:endParaRPr lang="de-DE" baseline="0" dirty="0" smtClean="0"/>
          </a:p>
          <a:p>
            <a:r>
              <a:rPr lang="de-DE" baseline="0" dirty="0" smtClean="0"/>
              <a:t>The image contains a link to the last slide in the presentation, with which the lecture can be concluded.</a:t>
            </a:r>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pPr>
                <a:defRPr/>
              </a:pPr>
              <a:t>6</a:t>
            </a:fld>
            <a:endParaRPr lang="de-DE" dirty="0"/>
          </a:p>
        </p:txBody>
      </p:sp>
    </p:spTree>
    <p:extLst>
      <p:ext uri="{BB962C8B-B14F-4D97-AF65-F5344CB8AC3E}">
        <p14:creationId xmlns:p14="http://schemas.microsoft.com/office/powerpoint/2010/main" val="116514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u="sng" dirty="0" smtClean="0"/>
              <a:t>Problem</a:t>
            </a:r>
            <a:r>
              <a:rPr lang="de-DE" dirty="0" smtClean="0"/>
              <a:t>:</a:t>
            </a:r>
          </a:p>
          <a:p>
            <a:endParaRPr lang="de-DE" dirty="0" smtClean="0"/>
          </a:p>
          <a:p>
            <a:r>
              <a:rPr lang="de-DE" dirty="0" smtClean="0"/>
              <a:t>In a dynamic process chain, faults in a discrete process or fluctuations in the time required for passage through an individual part of the installation may temporarily halt the entire installation</a:t>
            </a:r>
            <a:r>
              <a:rPr lang="de-DE" b="0" baseline="0" dirty="0" smtClean="0"/>
              <a:t>. The consequence is a significant reduction in system performance.</a:t>
            </a:r>
            <a:endParaRPr lang="de-DE" b="0" dirty="0" smtClean="0"/>
          </a:p>
          <a:p>
            <a:endParaRPr lang="de-DE" dirty="0" smtClean="0"/>
          </a:p>
          <a:p>
            <a:r>
              <a:rPr lang="de-DE" u="sng" dirty="0" smtClean="0"/>
              <a:t>Example</a:t>
            </a:r>
            <a:r>
              <a:rPr lang="de-DE" dirty="0" smtClean="0"/>
              <a:t>: </a:t>
            </a:r>
            <a:r>
              <a:rPr lang="de-DE" dirty="0" err="1" smtClean="0"/>
              <a:t>palletizing robot</a:t>
            </a:r>
            <a:endParaRPr lang="de-DE" dirty="0" smtClean="0"/>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A palletizing robot loads packages from a conveyor belt onto a pallet.</a:t>
            </a:r>
            <a:r>
              <a:rPr lang="de-DE" b="0" baseline="0" dirty="0" smtClean="0"/>
              <a:t> The danger zone of the palletizing robot is safeguarded by a protective fence. The pallet discharge area is safeguarded by a light curtain. When a person enters the danger zone through the light barrier in order to clear a fault, the robot is reliably halted.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Since the palletizing station is coupled directly to the upstream parts of the installation, all linked parts of the installation must be halted in order for faults associated with the palletizing robot to be cleared.</a:t>
            </a:r>
            <a:r>
              <a:rPr lang="de-DE" b="0"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endParaRPr lang="de-DE" dirty="0" smtClean="0"/>
          </a:p>
          <a:p>
            <a:endParaRPr lang="de-DE" dirty="0" smtClean="0"/>
          </a:p>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7</a:t>
            </a:fld>
            <a:endParaRPr lang="de-DE" dirty="0">
              <a:solidFill>
                <a:prstClr val="black"/>
              </a:solidFill>
            </a:endParaRPr>
          </a:p>
        </p:txBody>
      </p:sp>
    </p:spTree>
    <p:extLst>
      <p:ext uri="{BB962C8B-B14F-4D97-AF65-F5344CB8AC3E}">
        <p14:creationId xmlns:p14="http://schemas.microsoft.com/office/powerpoint/2010/main" val="191036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As a consequence of all parts of the installation being halted, the throughput of the installation as a whole is substantially reduced.</a:t>
            </a:r>
            <a:r>
              <a:rPr lang="de-DE" sz="1200" b="0" dirty="0" smtClean="0"/>
              <a:t> This constitutes a major incentive for the machine operator to bypass the light barrier so as not to have to halt the installation in order to clear a fault</a:t>
            </a:r>
            <a:r>
              <a:rPr lang="de-DE" sz="1200" b="0" baseline="0" dirty="0" smtClean="0">
                <a:solidFill>
                  <a:srgbClr val="555555"/>
                </a:solidFill>
              </a:rPr>
              <a:t>. The consequence is a strongly increased risk of accident.</a:t>
            </a:r>
            <a:endParaRPr lang="de-DE" sz="1200" dirty="0" smtClean="0">
              <a:solidFill>
                <a:srgbClr val="555555"/>
              </a:solidFill>
            </a:endParaRPr>
          </a:p>
          <a:p>
            <a:endParaRPr lang="de-DE" dirty="0"/>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8</a:t>
            </a:fld>
            <a:endParaRPr lang="de-DE" dirty="0">
              <a:solidFill>
                <a:prstClr val="black"/>
              </a:solidFill>
            </a:endParaRPr>
          </a:p>
        </p:txBody>
      </p:sp>
    </p:spTree>
    <p:extLst>
      <p:ext uri="{BB962C8B-B14F-4D97-AF65-F5344CB8AC3E}">
        <p14:creationId xmlns:p14="http://schemas.microsoft.com/office/powerpoint/2010/main" val="126206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indent="0" fontAlgn="base">
              <a:spcBef>
                <a:spcPct val="0"/>
              </a:spcBef>
              <a:spcAft>
                <a:spcPct val="0"/>
              </a:spcAft>
              <a:buFont typeface="Arial" panose="020B0604020202020204" pitchFamily="34" charset="0"/>
              <a:buNone/>
            </a:pPr>
            <a:r>
              <a:rPr lang="de-DE" sz="1200" u="sng" dirty="0" smtClean="0">
                <a:solidFill>
                  <a:srgbClr val="555555"/>
                </a:solidFill>
              </a:rPr>
              <a:t>Solution</a:t>
            </a:r>
            <a:r>
              <a:rPr lang="de-DE" sz="1200" dirty="0" smtClean="0">
                <a:solidFill>
                  <a:srgbClr val="555555"/>
                </a:solidFill>
              </a:rPr>
              <a:t>:</a:t>
            </a:r>
          </a:p>
          <a:p>
            <a:pPr marL="0" indent="0" fontAlgn="base">
              <a:spcBef>
                <a:spcPct val="0"/>
              </a:spcBef>
              <a:spcAft>
                <a:spcPct val="0"/>
              </a:spcAft>
              <a:buFont typeface="Arial" panose="020B0604020202020204" pitchFamily="34" charset="0"/>
              <a:buNone/>
            </a:pPr>
            <a:endParaRPr lang="de-DE" sz="1200" dirty="0" smtClean="0">
              <a:solidFill>
                <a:srgbClr val="555555"/>
              </a:solidFill>
            </a:endParaRPr>
          </a:p>
          <a:p>
            <a:pPr marL="0" indent="0" fontAlgn="base">
              <a:spcBef>
                <a:spcPct val="0"/>
              </a:spcBef>
              <a:spcAft>
                <a:spcPct val="0"/>
              </a:spcAft>
              <a:buFont typeface="Arial" panose="020B0604020202020204" pitchFamily="34" charset="0"/>
              <a:buNone/>
            </a:pPr>
            <a:r>
              <a:rPr lang="de-DE" sz="1200" dirty="0" smtClean="0">
                <a:solidFill>
                  <a:srgbClr val="555555"/>
                </a:solidFill>
              </a:rPr>
              <a:t>The solution consists of temporarily decoupling the process in which a fault has occurred from the overall process.</a:t>
            </a:r>
            <a:r>
              <a:rPr lang="de-DE" sz="1200" b="0" baseline="0" dirty="0" smtClean="0">
                <a:solidFill>
                  <a:srgbClr val="555555"/>
                </a:solidFill>
              </a:rPr>
              <a:t> When a part of the installation is affected by a fault, decoupling enables the installation as a whole to continue in operation, or at least results in it not being brought to a halt immediately, but only after a considerable delay. </a:t>
            </a:r>
          </a:p>
          <a:p>
            <a:pPr marL="0" indent="0" fontAlgn="base">
              <a:spcBef>
                <a:spcPct val="0"/>
              </a:spcBef>
              <a:spcAft>
                <a:spcPct val="0"/>
              </a:spcAft>
              <a:buFont typeface="Arial" panose="020B0604020202020204" pitchFamily="34" charset="0"/>
              <a:buNone/>
            </a:pPr>
            <a:endParaRPr lang="de-DE" sz="1200" b="0" baseline="0" dirty="0" smtClean="0">
              <a:solidFill>
                <a:srgbClr val="555555"/>
              </a:solidFill>
            </a:endParaRPr>
          </a:p>
          <a:p>
            <a:pPr marL="0" indent="0" fontAlgn="base">
              <a:spcBef>
                <a:spcPct val="0"/>
              </a:spcBef>
              <a:spcAft>
                <a:spcPct val="0"/>
              </a:spcAft>
              <a:buFont typeface="Arial" panose="020B0604020202020204" pitchFamily="34" charset="0"/>
              <a:buNone/>
            </a:pPr>
            <a:r>
              <a:rPr lang="de-DE" sz="1200" b="0" u="sng" baseline="0" dirty="0" smtClean="0">
                <a:solidFill>
                  <a:srgbClr val="555555"/>
                </a:solidFill>
              </a:rPr>
              <a:t>Example</a:t>
            </a:r>
            <a:r>
              <a:rPr lang="de-DE" sz="1200" b="0" baseline="0" dirty="0" smtClean="0">
                <a:solidFill>
                  <a:srgbClr val="555555"/>
                </a:solidFill>
              </a:rPr>
              <a:t>: </a:t>
            </a:r>
            <a:endParaRPr lang="de-DE" sz="1200" b="0" dirty="0" smtClean="0">
              <a:solidFill>
                <a:srgbClr val="555555"/>
              </a:solidFill>
            </a:endParaRPr>
          </a:p>
          <a:p>
            <a:pPr marL="0" indent="0" fontAlgn="base">
              <a:spcBef>
                <a:spcPct val="0"/>
              </a:spcBef>
              <a:spcAft>
                <a:spcPct val="0"/>
              </a:spcAft>
              <a:buFont typeface="Arial" panose="020B0604020202020204" pitchFamily="34" charset="0"/>
              <a:buNone/>
            </a:pPr>
            <a:endParaRPr lang="de-DE" sz="1200" b="0" dirty="0" smtClean="0">
              <a:solidFill>
                <a:srgbClr val="555555"/>
              </a:solidFill>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de-DE" sz="1200" b="0" dirty="0" smtClean="0">
                <a:solidFill>
                  <a:srgbClr val="555555"/>
                </a:solidFill>
              </a:rPr>
              <a:t>Creation of a buffer zone for the package infeed enables the palletizing process to be decoupled temporarily from the rest of the process. The remaining parts of the installation can remain in operation whilst the fault is being cleared.</a:t>
            </a:r>
            <a:r>
              <a:rPr lang="de-DE" sz="1200" dirty="0" smtClean="0">
                <a:solidFill>
                  <a:srgbClr val="555555"/>
                </a:solidFill>
              </a:rPr>
              <a:t>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de-DE" sz="1200" dirty="0" smtClean="0">
              <a:solidFill>
                <a:srgbClr val="555555"/>
              </a:solidFill>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de-DE" sz="1200" dirty="0" smtClean="0">
                <a:solidFill>
                  <a:srgbClr val="555555"/>
                </a:solidFill>
              </a:rPr>
              <a:t>Besides preventing blockages in upstream parts of the installation, the creation of a buffer zone also enables the idle time of downstream parts of the installation to be reduced.</a:t>
            </a:r>
            <a:r>
              <a:rPr lang="de-DE" sz="1200" baseline="0" dirty="0" smtClean="0">
                <a:solidFill>
                  <a:srgbClr val="555555"/>
                </a:solidFill>
              </a:rPr>
              <a:t> The buffer keeps a store of packages for the event that upstream parts of the installation need to be halted briefly owing to a fault.</a:t>
            </a:r>
            <a:endParaRPr lang="de-DE" sz="1200" dirty="0" smtClean="0">
              <a:solidFill>
                <a:srgbClr val="555555"/>
              </a:solidFill>
            </a:endParaRPr>
          </a:p>
          <a:p>
            <a:pPr marL="0" indent="0" fontAlgn="base">
              <a:spcBef>
                <a:spcPct val="0"/>
              </a:spcBef>
              <a:spcAft>
                <a:spcPct val="0"/>
              </a:spcAft>
              <a:buFont typeface="Arial" panose="020B0604020202020204" pitchFamily="34" charset="0"/>
              <a:buNone/>
            </a:pPr>
            <a:endParaRPr lang="de-DE" sz="1200" dirty="0" smtClean="0">
              <a:solidFill>
                <a:srgbClr val="555555"/>
              </a:solidFill>
            </a:endParaRPr>
          </a:p>
        </p:txBody>
      </p:sp>
      <p:sp>
        <p:nvSpPr>
          <p:cNvPr id="4" name="Foliennummernplatzhalter 3"/>
          <p:cNvSpPr>
            <a:spLocks noGrp="1"/>
          </p:cNvSpPr>
          <p:nvPr>
            <p:ph type="sldNum" sz="quarter" idx="10"/>
          </p:nvPr>
        </p:nvSpPr>
        <p:spPr/>
        <p:txBody>
          <a:bodyPr/>
          <a:lstStyle/>
          <a:p>
            <a:pPr>
              <a:defRPr/>
            </a:pPr>
            <a:fld id="{51372878-FE65-44A3-BE3F-FAC2535754CD}" type="slidenum">
              <a:rPr lang="de-DE" smtClean="0">
                <a:solidFill>
                  <a:prstClr val="black"/>
                </a:solidFill>
              </a:rPr>
              <a:pPr>
                <a:defRPr/>
              </a:pPr>
              <a:t>9</a:t>
            </a:fld>
            <a:endParaRPr lang="de-DE" dirty="0">
              <a:solidFill>
                <a:prstClr val="black"/>
              </a:solidFill>
            </a:endParaRPr>
          </a:p>
        </p:txBody>
      </p:sp>
    </p:spTree>
    <p:extLst>
      <p:ext uri="{BB962C8B-B14F-4D97-AF65-F5344CB8AC3E}">
        <p14:creationId xmlns:p14="http://schemas.microsoft.com/office/powerpoint/2010/main" val="568322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9" descr="01-DGUV PPT-Titel4zu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082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01-DGUV PPT-Titel_Fuß4zu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51538"/>
            <a:ext cx="9140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2593975" y="2189163"/>
            <a:ext cx="6102350" cy="849312"/>
          </a:xfrm>
        </p:spPr>
        <p:txBody>
          <a:bodyPr bIns="0"/>
          <a:lstStyle>
            <a:lvl1pPr>
              <a:lnSpc>
                <a:spcPct val="90000"/>
              </a:lnSpc>
              <a:defRPr sz="3000"/>
            </a:lvl1pPr>
          </a:lstStyle>
          <a:p>
            <a:pPr lvl="0"/>
            <a:r>
              <a:rPr lang="de-DE" noProof="0" smtClean="0"/>
              <a:t>Titelmasterformat durch Klicken bearbeiten</a:t>
            </a:r>
          </a:p>
        </p:txBody>
      </p:sp>
      <p:sp>
        <p:nvSpPr>
          <p:cNvPr id="50192" name="Rectangle 16"/>
          <p:cNvSpPr>
            <a:spLocks noGrp="1" noChangeArrowheads="1"/>
          </p:cNvSpPr>
          <p:nvPr>
            <p:ph type="subTitle" idx="1"/>
          </p:nvPr>
        </p:nvSpPr>
        <p:spPr>
          <a:xfrm>
            <a:off x="2593975" y="3103563"/>
            <a:ext cx="6102350" cy="1587500"/>
          </a:xfrm>
          <a:extLst>
            <a:ext uri="{909E8E84-426E-40DD-AFC4-6F175D3DCCD1}">
              <a14:hiddenFill xmlns:a14="http://schemas.microsoft.com/office/drawing/2010/main">
                <a:solidFill>
                  <a:schemeClr val="accent1"/>
                </a:solidFill>
              </a14:hiddenFill>
            </a:ext>
          </a:extLst>
        </p:spPr>
        <p:txBody>
          <a:bodyPr/>
          <a:lstStyle>
            <a:lvl1pPr>
              <a:defRPr sz="2400" b="1"/>
            </a:lvl1pPr>
          </a:lstStyle>
          <a:p>
            <a:pPr lvl="0"/>
            <a:r>
              <a:rPr lang="de-DE" noProof="0" smtClean="0"/>
              <a:t>Formatvorlage des Untertitelmasters durch Klicken bearbeiten</a:t>
            </a:r>
          </a:p>
        </p:txBody>
      </p:sp>
      <p:sp>
        <p:nvSpPr>
          <p:cNvPr id="6" name="Rectangle 13"/>
          <p:cNvSpPr>
            <a:spLocks noGrp="1" noChangeArrowheads="1"/>
          </p:cNvSpPr>
          <p:nvPr>
            <p:ph type="dt" sz="half" idx="10"/>
          </p:nvPr>
        </p:nvSpPr>
        <p:spPr>
          <a:xfrm>
            <a:off x="2593975" y="6243638"/>
            <a:ext cx="5984875" cy="254000"/>
          </a:xfrm>
          <a:extLst>
            <a:ext uri="{909E8E84-426E-40DD-AFC4-6F175D3DCCD1}">
              <a14:hiddenFill xmlns:a14="http://schemas.microsoft.com/office/drawing/2010/main">
                <a:solidFill>
                  <a:schemeClr val="accent1"/>
                </a:solidFill>
              </a14:hiddenFill>
            </a:ext>
          </a:extLst>
        </p:spPr>
        <p:txBody>
          <a:bodyPr anchor="t"/>
          <a:lstStyle>
            <a:lvl1pPr algn="l" defTabSz="914400" eaLnBrk="0" hangingPunct="0">
              <a:defRPr sz="1500">
                <a:solidFill>
                  <a:srgbClr val="555555"/>
                </a:solidFill>
              </a:defRPr>
            </a:lvl1pPr>
          </a:lstStyle>
          <a:p>
            <a:pPr>
              <a:defRPr/>
            </a:pPr>
            <a:fld id="{D1842DC2-6359-42B6-99DD-21EDD706B734}" type="datetime1">
              <a:rPr lang="de-DE" smtClean="0"/>
              <a:pPr>
                <a:defRPr/>
              </a:pPr>
              <a:t>14.03.2019</a:t>
            </a:fld>
            <a:endParaRPr lang="de-DE" dirty="0"/>
          </a:p>
        </p:txBody>
      </p:sp>
      <p:sp>
        <p:nvSpPr>
          <p:cNvPr id="7" name="Rectangle 14"/>
          <p:cNvSpPr>
            <a:spLocks noGrp="1" noChangeArrowheads="1"/>
          </p:cNvSpPr>
          <p:nvPr>
            <p:ph type="ftr" sz="quarter" idx="11"/>
          </p:nvPr>
        </p:nvSpPr>
        <p:spPr>
          <a:xfrm>
            <a:off x="2593975" y="5910263"/>
            <a:ext cx="5984875" cy="260350"/>
          </a:xfrm>
          <a:extLst>
            <a:ext uri="{909E8E84-426E-40DD-AFC4-6F175D3DCCD1}">
              <a14:hiddenFill xmlns:a14="http://schemas.microsoft.com/office/drawing/2010/main">
                <a:solidFill>
                  <a:schemeClr val="accent1"/>
                </a:solidFill>
              </a14:hiddenFill>
            </a:ext>
          </a:extLst>
        </p:spPr>
        <p:txBody>
          <a:bodyPr anchor="t"/>
          <a:lstStyle>
            <a:lvl1pPr defTabSz="914400" eaLnBrk="0" hangingPunct="0">
              <a:defRPr sz="1700">
                <a:solidFill>
                  <a:srgbClr val="555555"/>
                </a:solidFill>
              </a:defRPr>
            </a:lvl1pPr>
          </a:lstStyle>
          <a:p>
            <a:pPr>
              <a:defRPr/>
            </a:pPr>
            <a:r>
              <a:rPr lang="de-DE" smtClean="0"/>
              <a:t>Manipulation verhindern, Modul 4: Konstruktionsbeispiele</a:t>
            </a:r>
            <a:endParaRPr lang="de-DE" dirty="0"/>
          </a:p>
        </p:txBody>
      </p:sp>
    </p:spTree>
    <p:extLst>
      <p:ext uri="{BB962C8B-B14F-4D97-AF65-F5344CB8AC3E}">
        <p14:creationId xmlns:p14="http://schemas.microsoft.com/office/powerpoint/2010/main" val="70307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65000F7F-7C6D-4074-9838-F6E424DDBD56}" type="datetime1">
              <a:rPr lang="de-DE" smtClean="0"/>
              <a:pPr>
                <a:defRPr/>
              </a:pPr>
              <a:t>14.03.2019</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D3AA7F48-9333-420B-AD0F-A236DE66F236}" type="slidenum">
              <a:rPr lang="de-DE"/>
              <a:pPr>
                <a:defRPr/>
              </a:pPr>
              <a:t>‹Nr.›</a:t>
            </a:fld>
            <a:endParaRPr lang="de-DE" dirty="0"/>
          </a:p>
        </p:txBody>
      </p:sp>
    </p:spTree>
    <p:extLst>
      <p:ext uri="{BB962C8B-B14F-4D97-AF65-F5344CB8AC3E}">
        <p14:creationId xmlns:p14="http://schemas.microsoft.com/office/powerpoint/2010/main" val="88179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2A9E11DC-3A7F-48A9-B48D-673494658696}" type="datetime1">
              <a:rPr lang="de-DE" smtClean="0"/>
              <a:pPr>
                <a:defRPr/>
              </a:pPr>
              <a:t>14.03.2019</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2AD8E317-CF3A-4A6B-A340-6EEF4ADE8D0F}" type="slidenum">
              <a:rPr lang="de-DE"/>
              <a:pPr>
                <a:defRPr/>
              </a:pPr>
              <a:t>‹Nr.›</a:t>
            </a:fld>
            <a:endParaRPr lang="de-DE" dirty="0"/>
          </a:p>
        </p:txBody>
      </p:sp>
    </p:spTree>
    <p:extLst>
      <p:ext uri="{BB962C8B-B14F-4D97-AF65-F5344CB8AC3E}">
        <p14:creationId xmlns:p14="http://schemas.microsoft.com/office/powerpoint/2010/main" val="115449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9" descr="01-DGUV PPT-Titel4zu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082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01-DGUV PPT-Titel_Fuß4zu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51538"/>
            <a:ext cx="9140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2593975" y="2189163"/>
            <a:ext cx="6102350" cy="849312"/>
          </a:xfrm>
        </p:spPr>
        <p:txBody>
          <a:bodyPr bIns="0"/>
          <a:lstStyle>
            <a:lvl1pPr>
              <a:lnSpc>
                <a:spcPct val="90000"/>
              </a:lnSpc>
              <a:defRPr sz="3000"/>
            </a:lvl1pPr>
          </a:lstStyle>
          <a:p>
            <a:pPr lvl="0"/>
            <a:r>
              <a:rPr lang="de-DE" noProof="0" smtClean="0"/>
              <a:t>Titelmasterformat durch Klicken bearbeiten</a:t>
            </a:r>
          </a:p>
        </p:txBody>
      </p:sp>
      <p:sp>
        <p:nvSpPr>
          <p:cNvPr id="50192" name="Rectangle 16"/>
          <p:cNvSpPr>
            <a:spLocks noGrp="1" noChangeArrowheads="1"/>
          </p:cNvSpPr>
          <p:nvPr>
            <p:ph type="subTitle" idx="1"/>
          </p:nvPr>
        </p:nvSpPr>
        <p:spPr>
          <a:xfrm>
            <a:off x="2593975" y="3103563"/>
            <a:ext cx="6102350" cy="1587500"/>
          </a:xfrm>
          <a:extLst>
            <a:ext uri="{909E8E84-426E-40DD-AFC4-6F175D3DCCD1}">
              <a14:hiddenFill xmlns:a14="http://schemas.microsoft.com/office/drawing/2010/main">
                <a:solidFill>
                  <a:schemeClr val="accent1"/>
                </a:solidFill>
              </a14:hiddenFill>
            </a:ext>
          </a:extLst>
        </p:spPr>
        <p:txBody>
          <a:bodyPr/>
          <a:lstStyle>
            <a:lvl1pPr>
              <a:defRPr sz="2400" b="1"/>
            </a:lvl1pPr>
          </a:lstStyle>
          <a:p>
            <a:pPr lvl="0"/>
            <a:r>
              <a:rPr lang="de-DE" noProof="0" smtClean="0"/>
              <a:t>Formatvorlage des Untertitelmasters durch Klicken bearbeiten</a:t>
            </a:r>
          </a:p>
        </p:txBody>
      </p:sp>
      <p:sp>
        <p:nvSpPr>
          <p:cNvPr id="6" name="Rectangle 13"/>
          <p:cNvSpPr>
            <a:spLocks noGrp="1" noChangeArrowheads="1"/>
          </p:cNvSpPr>
          <p:nvPr>
            <p:ph type="dt" sz="half" idx="10"/>
          </p:nvPr>
        </p:nvSpPr>
        <p:spPr>
          <a:xfrm>
            <a:off x="2593975" y="6243638"/>
            <a:ext cx="5984875" cy="254000"/>
          </a:xfrm>
          <a:extLst>
            <a:ext uri="{909E8E84-426E-40DD-AFC4-6F175D3DCCD1}">
              <a14:hiddenFill xmlns:a14="http://schemas.microsoft.com/office/drawing/2010/main">
                <a:solidFill>
                  <a:schemeClr val="accent1"/>
                </a:solidFill>
              </a14:hiddenFill>
            </a:ext>
          </a:extLst>
        </p:spPr>
        <p:txBody>
          <a:bodyPr anchor="t"/>
          <a:lstStyle>
            <a:lvl1pPr algn="l" defTabSz="914400" eaLnBrk="0" hangingPunct="0">
              <a:defRPr sz="1500">
                <a:solidFill>
                  <a:srgbClr val="555555"/>
                </a:solidFill>
              </a:defRPr>
            </a:lvl1pPr>
          </a:lstStyle>
          <a:p>
            <a:pPr>
              <a:defRPr/>
            </a:pPr>
            <a:fld id="{D1842DC2-6359-42B6-99DD-21EDD706B734}" type="datetime1">
              <a:rPr lang="de-DE" smtClean="0"/>
              <a:pPr>
                <a:defRPr/>
              </a:pPr>
              <a:t>14.03.2019</a:t>
            </a:fld>
            <a:endParaRPr lang="de-DE" dirty="0"/>
          </a:p>
        </p:txBody>
      </p:sp>
      <p:sp>
        <p:nvSpPr>
          <p:cNvPr id="7" name="Rectangle 14"/>
          <p:cNvSpPr>
            <a:spLocks noGrp="1" noChangeArrowheads="1"/>
          </p:cNvSpPr>
          <p:nvPr>
            <p:ph type="ftr" sz="quarter" idx="11"/>
          </p:nvPr>
        </p:nvSpPr>
        <p:spPr>
          <a:xfrm>
            <a:off x="2593975" y="5910263"/>
            <a:ext cx="5984875" cy="260350"/>
          </a:xfrm>
          <a:extLst>
            <a:ext uri="{909E8E84-426E-40DD-AFC4-6F175D3DCCD1}">
              <a14:hiddenFill xmlns:a14="http://schemas.microsoft.com/office/drawing/2010/main">
                <a:solidFill>
                  <a:schemeClr val="accent1"/>
                </a:solidFill>
              </a14:hiddenFill>
            </a:ext>
          </a:extLst>
        </p:spPr>
        <p:txBody>
          <a:bodyPr anchor="t"/>
          <a:lstStyle>
            <a:lvl1pPr defTabSz="914400" eaLnBrk="0" hangingPunct="0">
              <a:defRPr sz="1700">
                <a:solidFill>
                  <a:srgbClr val="555555"/>
                </a:solidFill>
              </a:defRPr>
            </a:lvl1pPr>
          </a:lstStyle>
          <a:p>
            <a:pPr>
              <a:defRPr/>
            </a:pPr>
            <a:r>
              <a:rPr lang="de-DE" smtClean="0"/>
              <a:t>Manipulation verhindern, Modul 4: Konstruktionsbeispiele</a:t>
            </a:r>
            <a:endParaRPr lang="de-DE" dirty="0"/>
          </a:p>
        </p:txBody>
      </p:sp>
    </p:spTree>
    <p:extLst>
      <p:ext uri="{BB962C8B-B14F-4D97-AF65-F5344CB8AC3E}">
        <p14:creationId xmlns:p14="http://schemas.microsoft.com/office/powerpoint/2010/main" val="2514239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37ADFF96-EBD6-4226-BB60-9B8093E1C8D8}" type="datetime1">
              <a:rPr lang="de-DE" smtClean="0"/>
              <a:pPr>
                <a:defRPr/>
              </a:pPr>
              <a:t>14.03.2019</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891615BE-B739-444D-AB08-0929A0E06EC0}" type="slidenum">
              <a:rPr lang="de-DE"/>
              <a:pPr>
                <a:defRPr/>
              </a:pPr>
              <a:t>‹Nr.›</a:t>
            </a:fld>
            <a:endParaRPr lang="de-DE" dirty="0"/>
          </a:p>
        </p:txBody>
      </p:sp>
    </p:spTree>
    <p:extLst>
      <p:ext uri="{BB962C8B-B14F-4D97-AF65-F5344CB8AC3E}">
        <p14:creationId xmlns:p14="http://schemas.microsoft.com/office/powerpoint/2010/main" val="1451046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fld id="{890EBBE6-0EE7-483E-8A0B-EBB23B3D98C2}" type="datetime1">
              <a:rPr lang="de-DE" smtClean="0"/>
              <a:pPr>
                <a:defRPr/>
              </a:pPr>
              <a:t>14.03.2019</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89D1D351-7C2F-4655-B38A-970B352350FD}" type="slidenum">
              <a:rPr lang="de-DE"/>
              <a:pPr>
                <a:defRPr/>
              </a:pPr>
              <a:t>‹Nr.›</a:t>
            </a:fld>
            <a:endParaRPr lang="de-DE" dirty="0"/>
          </a:p>
        </p:txBody>
      </p:sp>
    </p:spTree>
    <p:extLst>
      <p:ext uri="{BB962C8B-B14F-4D97-AF65-F5344CB8AC3E}">
        <p14:creationId xmlns:p14="http://schemas.microsoft.com/office/powerpoint/2010/main" val="1402319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5AA4964F-C608-4EF2-BA98-7B62E7BF3181}" type="datetime1">
              <a:rPr lang="de-DE" smtClean="0"/>
              <a:pPr>
                <a:defRPr/>
              </a:pPr>
              <a:t>14.03.2019</a:t>
            </a:fld>
            <a:endParaRPr lang="de-DE" dirty="0"/>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t>Seite </a:t>
            </a:r>
            <a:fld id="{53BED096-387C-4D8E-B9F4-1CCE3766495B}" type="slidenum">
              <a:rPr lang="de-DE"/>
              <a:pPr>
                <a:defRPr/>
              </a:pPr>
              <a:t>‹Nr.›</a:t>
            </a:fld>
            <a:endParaRPr lang="de-DE" dirty="0"/>
          </a:p>
        </p:txBody>
      </p:sp>
    </p:spTree>
    <p:extLst>
      <p:ext uri="{BB962C8B-B14F-4D97-AF65-F5344CB8AC3E}">
        <p14:creationId xmlns:p14="http://schemas.microsoft.com/office/powerpoint/2010/main" val="239758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37A54F9D-A5E0-4A41-A20C-369A23F40393}" type="datetime1">
              <a:rPr lang="de-DE" smtClean="0"/>
              <a:pPr>
                <a:defRPr/>
              </a:pPr>
              <a:t>14.03.2019</a:t>
            </a:fld>
            <a:endParaRPr lang="de-DE" dirty="0"/>
          </a:p>
        </p:txBody>
      </p:sp>
      <p:sp>
        <p:nvSpPr>
          <p:cNvPr id="8"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9" name="Rectangle 13"/>
          <p:cNvSpPr>
            <a:spLocks noGrp="1" noChangeArrowheads="1"/>
          </p:cNvSpPr>
          <p:nvPr>
            <p:ph type="sldNum" sz="quarter" idx="12"/>
          </p:nvPr>
        </p:nvSpPr>
        <p:spPr>
          <a:ln/>
        </p:spPr>
        <p:txBody>
          <a:bodyPr/>
          <a:lstStyle>
            <a:lvl1pPr>
              <a:defRPr/>
            </a:lvl1pPr>
          </a:lstStyle>
          <a:p>
            <a:pPr>
              <a:defRPr/>
            </a:pPr>
            <a:r>
              <a:rPr lang="de-DE" dirty="0"/>
              <a:t>Seite </a:t>
            </a:r>
            <a:fld id="{06E9F22A-243F-4A5C-86B0-2698B86A2325}" type="slidenum">
              <a:rPr lang="de-DE"/>
              <a:pPr>
                <a:defRPr/>
              </a:pPr>
              <a:t>‹Nr.›</a:t>
            </a:fld>
            <a:endParaRPr lang="de-DE" dirty="0"/>
          </a:p>
        </p:txBody>
      </p:sp>
    </p:spTree>
    <p:extLst>
      <p:ext uri="{BB962C8B-B14F-4D97-AF65-F5344CB8AC3E}">
        <p14:creationId xmlns:p14="http://schemas.microsoft.com/office/powerpoint/2010/main" val="2279371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fld id="{6B5EF14E-5D66-4586-BD5D-8B0FBA2B715A}" type="datetime1">
              <a:rPr lang="de-DE" smtClean="0"/>
              <a:pPr>
                <a:defRPr/>
              </a:pPr>
              <a:t>14.03.2019</a:t>
            </a:fld>
            <a:endParaRPr lang="de-DE" dirty="0"/>
          </a:p>
        </p:txBody>
      </p:sp>
      <p:sp>
        <p:nvSpPr>
          <p:cNvPr id="4"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5" name="Rectangle 13"/>
          <p:cNvSpPr>
            <a:spLocks noGrp="1" noChangeArrowheads="1"/>
          </p:cNvSpPr>
          <p:nvPr>
            <p:ph type="sldNum" sz="quarter" idx="12"/>
          </p:nvPr>
        </p:nvSpPr>
        <p:spPr>
          <a:ln/>
        </p:spPr>
        <p:txBody>
          <a:bodyPr/>
          <a:lstStyle>
            <a:lvl1pPr>
              <a:defRPr/>
            </a:lvl1pPr>
          </a:lstStyle>
          <a:p>
            <a:pPr>
              <a:defRPr/>
            </a:pPr>
            <a:r>
              <a:rPr lang="de-DE" dirty="0"/>
              <a:t>Seite </a:t>
            </a:r>
            <a:fld id="{4D79FC45-FF3C-48AF-9775-12071FC682CF}" type="slidenum">
              <a:rPr lang="de-DE"/>
              <a:pPr>
                <a:defRPr/>
              </a:pPr>
              <a:t>‹Nr.›</a:t>
            </a:fld>
            <a:endParaRPr lang="de-DE" dirty="0"/>
          </a:p>
        </p:txBody>
      </p:sp>
    </p:spTree>
    <p:extLst>
      <p:ext uri="{BB962C8B-B14F-4D97-AF65-F5344CB8AC3E}">
        <p14:creationId xmlns:p14="http://schemas.microsoft.com/office/powerpoint/2010/main" val="3248232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B0B30173-96E9-4B81-820E-A1B5307BDBA9}" type="datetime1">
              <a:rPr lang="de-DE" smtClean="0"/>
              <a:pPr>
                <a:defRPr/>
              </a:pPr>
              <a:t>14.03.2019</a:t>
            </a:fld>
            <a:endParaRPr lang="de-DE" dirty="0"/>
          </a:p>
        </p:txBody>
      </p:sp>
      <p:sp>
        <p:nvSpPr>
          <p:cNvPr id="3"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4" name="Rectangle 13"/>
          <p:cNvSpPr>
            <a:spLocks noGrp="1" noChangeArrowheads="1"/>
          </p:cNvSpPr>
          <p:nvPr>
            <p:ph type="sldNum" sz="quarter" idx="12"/>
          </p:nvPr>
        </p:nvSpPr>
        <p:spPr>
          <a:ln/>
        </p:spPr>
        <p:txBody>
          <a:bodyPr/>
          <a:lstStyle>
            <a:lvl1pPr>
              <a:defRPr/>
            </a:lvl1pPr>
          </a:lstStyle>
          <a:p>
            <a:pPr>
              <a:defRPr/>
            </a:pPr>
            <a:r>
              <a:rPr lang="de-DE" dirty="0"/>
              <a:t>Seite </a:t>
            </a:r>
            <a:fld id="{84A4C3BA-27AB-4E9A-A495-3D4548E1D852}" type="slidenum">
              <a:rPr lang="de-DE"/>
              <a:pPr>
                <a:defRPr/>
              </a:pPr>
              <a:t>‹Nr.›</a:t>
            </a:fld>
            <a:endParaRPr lang="de-DE" dirty="0"/>
          </a:p>
        </p:txBody>
      </p:sp>
    </p:spTree>
    <p:extLst>
      <p:ext uri="{BB962C8B-B14F-4D97-AF65-F5344CB8AC3E}">
        <p14:creationId xmlns:p14="http://schemas.microsoft.com/office/powerpoint/2010/main" val="2403077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858318B6-A49C-433B-B5EE-F86FD8DDCAB2}" type="datetime1">
              <a:rPr lang="de-DE" smtClean="0"/>
              <a:pPr>
                <a:defRPr/>
              </a:pPr>
              <a:t>14.03.2019</a:t>
            </a:fld>
            <a:endParaRPr lang="de-DE" dirty="0"/>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t>Seite </a:t>
            </a:r>
            <a:fld id="{E5BB49A3-86B0-4A9F-BFBA-4B258893247A}" type="slidenum">
              <a:rPr lang="de-DE"/>
              <a:pPr>
                <a:defRPr/>
              </a:pPr>
              <a:t>‹Nr.›</a:t>
            </a:fld>
            <a:endParaRPr lang="de-DE" dirty="0"/>
          </a:p>
        </p:txBody>
      </p:sp>
    </p:spTree>
    <p:extLst>
      <p:ext uri="{BB962C8B-B14F-4D97-AF65-F5344CB8AC3E}">
        <p14:creationId xmlns:p14="http://schemas.microsoft.com/office/powerpoint/2010/main" val="210369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37ADFF96-EBD6-4226-BB60-9B8093E1C8D8}" type="datetime1">
              <a:rPr lang="de-DE" smtClean="0"/>
              <a:pPr>
                <a:defRPr/>
              </a:pPr>
              <a:t>14.03.2019</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891615BE-B739-444D-AB08-0929A0E06EC0}" type="slidenum">
              <a:rPr lang="de-DE"/>
              <a:pPr>
                <a:defRPr/>
              </a:pPr>
              <a:t>‹Nr.›</a:t>
            </a:fld>
            <a:endParaRPr lang="de-DE" dirty="0"/>
          </a:p>
        </p:txBody>
      </p:sp>
    </p:spTree>
    <p:extLst>
      <p:ext uri="{BB962C8B-B14F-4D97-AF65-F5344CB8AC3E}">
        <p14:creationId xmlns:p14="http://schemas.microsoft.com/office/powerpoint/2010/main" val="2031726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AB107040-9097-4A4A-B562-CA6D578B1723}" type="datetime1">
              <a:rPr lang="de-DE" smtClean="0"/>
              <a:pPr>
                <a:defRPr/>
              </a:pPr>
              <a:t>14.03.2019</a:t>
            </a:fld>
            <a:endParaRPr lang="de-DE" dirty="0"/>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t>Seite </a:t>
            </a:r>
            <a:fld id="{228A07C2-2639-4F55-85DB-BBD756239A19}" type="slidenum">
              <a:rPr lang="de-DE"/>
              <a:pPr>
                <a:defRPr/>
              </a:pPr>
              <a:t>‹Nr.›</a:t>
            </a:fld>
            <a:endParaRPr lang="de-DE" dirty="0"/>
          </a:p>
        </p:txBody>
      </p:sp>
    </p:spTree>
    <p:extLst>
      <p:ext uri="{BB962C8B-B14F-4D97-AF65-F5344CB8AC3E}">
        <p14:creationId xmlns:p14="http://schemas.microsoft.com/office/powerpoint/2010/main" val="4157186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65000F7F-7C6D-4074-9838-F6E424DDBD56}" type="datetime1">
              <a:rPr lang="de-DE" smtClean="0"/>
              <a:pPr>
                <a:defRPr/>
              </a:pPr>
              <a:t>14.03.2019</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D3AA7F48-9333-420B-AD0F-A236DE66F236}" type="slidenum">
              <a:rPr lang="de-DE"/>
              <a:pPr>
                <a:defRPr/>
              </a:pPr>
              <a:t>‹Nr.›</a:t>
            </a:fld>
            <a:endParaRPr lang="de-DE" dirty="0"/>
          </a:p>
        </p:txBody>
      </p:sp>
    </p:spTree>
    <p:extLst>
      <p:ext uri="{BB962C8B-B14F-4D97-AF65-F5344CB8AC3E}">
        <p14:creationId xmlns:p14="http://schemas.microsoft.com/office/powerpoint/2010/main" val="3194102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2A9E11DC-3A7F-48A9-B48D-673494658696}" type="datetime1">
              <a:rPr lang="de-DE" smtClean="0"/>
              <a:pPr>
                <a:defRPr/>
              </a:pPr>
              <a:t>14.03.2019</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2AD8E317-CF3A-4A6B-A340-6EEF4ADE8D0F}" type="slidenum">
              <a:rPr lang="de-DE"/>
              <a:pPr>
                <a:defRPr/>
              </a:pPr>
              <a:t>‹Nr.›</a:t>
            </a:fld>
            <a:endParaRPr lang="de-DE" dirty="0"/>
          </a:p>
        </p:txBody>
      </p:sp>
    </p:spTree>
    <p:extLst>
      <p:ext uri="{BB962C8B-B14F-4D97-AF65-F5344CB8AC3E}">
        <p14:creationId xmlns:p14="http://schemas.microsoft.com/office/powerpoint/2010/main" val="93195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fld id="{890EBBE6-0EE7-483E-8A0B-EBB23B3D98C2}" type="datetime1">
              <a:rPr lang="de-DE" smtClean="0"/>
              <a:pPr>
                <a:defRPr/>
              </a:pPr>
              <a:t>14.03.2019</a:t>
            </a:fld>
            <a:endParaRPr lang="de-DE" dirty="0"/>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t>Seite </a:t>
            </a:r>
            <a:fld id="{89D1D351-7C2F-4655-B38A-970B352350FD}" type="slidenum">
              <a:rPr lang="de-DE"/>
              <a:pPr>
                <a:defRPr/>
              </a:pPr>
              <a:t>‹Nr.›</a:t>
            </a:fld>
            <a:endParaRPr lang="de-DE" dirty="0"/>
          </a:p>
        </p:txBody>
      </p:sp>
    </p:spTree>
    <p:extLst>
      <p:ext uri="{BB962C8B-B14F-4D97-AF65-F5344CB8AC3E}">
        <p14:creationId xmlns:p14="http://schemas.microsoft.com/office/powerpoint/2010/main" val="145103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5AA4964F-C608-4EF2-BA98-7B62E7BF3181}" type="datetime1">
              <a:rPr lang="de-DE" smtClean="0"/>
              <a:pPr>
                <a:defRPr/>
              </a:pPr>
              <a:t>14.03.2019</a:t>
            </a:fld>
            <a:endParaRPr lang="de-DE" dirty="0"/>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t>Seite </a:t>
            </a:r>
            <a:fld id="{53BED096-387C-4D8E-B9F4-1CCE3766495B}" type="slidenum">
              <a:rPr lang="de-DE"/>
              <a:pPr>
                <a:defRPr/>
              </a:pPr>
              <a:t>‹Nr.›</a:t>
            </a:fld>
            <a:endParaRPr lang="de-DE" dirty="0"/>
          </a:p>
        </p:txBody>
      </p:sp>
    </p:spTree>
    <p:extLst>
      <p:ext uri="{BB962C8B-B14F-4D97-AF65-F5344CB8AC3E}">
        <p14:creationId xmlns:p14="http://schemas.microsoft.com/office/powerpoint/2010/main" val="283213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37A54F9D-A5E0-4A41-A20C-369A23F40393}" type="datetime1">
              <a:rPr lang="de-DE" smtClean="0"/>
              <a:pPr>
                <a:defRPr/>
              </a:pPr>
              <a:t>14.03.2019</a:t>
            </a:fld>
            <a:endParaRPr lang="de-DE" dirty="0"/>
          </a:p>
        </p:txBody>
      </p:sp>
      <p:sp>
        <p:nvSpPr>
          <p:cNvPr id="8"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9" name="Rectangle 13"/>
          <p:cNvSpPr>
            <a:spLocks noGrp="1" noChangeArrowheads="1"/>
          </p:cNvSpPr>
          <p:nvPr>
            <p:ph type="sldNum" sz="quarter" idx="12"/>
          </p:nvPr>
        </p:nvSpPr>
        <p:spPr>
          <a:ln/>
        </p:spPr>
        <p:txBody>
          <a:bodyPr/>
          <a:lstStyle>
            <a:lvl1pPr>
              <a:defRPr/>
            </a:lvl1pPr>
          </a:lstStyle>
          <a:p>
            <a:pPr>
              <a:defRPr/>
            </a:pPr>
            <a:r>
              <a:rPr lang="de-DE" dirty="0"/>
              <a:t>Seite </a:t>
            </a:r>
            <a:fld id="{06E9F22A-243F-4A5C-86B0-2698B86A2325}" type="slidenum">
              <a:rPr lang="de-DE"/>
              <a:pPr>
                <a:defRPr/>
              </a:pPr>
              <a:t>‹Nr.›</a:t>
            </a:fld>
            <a:endParaRPr lang="de-DE" dirty="0"/>
          </a:p>
        </p:txBody>
      </p:sp>
    </p:spTree>
    <p:extLst>
      <p:ext uri="{BB962C8B-B14F-4D97-AF65-F5344CB8AC3E}">
        <p14:creationId xmlns:p14="http://schemas.microsoft.com/office/powerpoint/2010/main" val="334078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fld id="{6B5EF14E-5D66-4586-BD5D-8B0FBA2B715A}" type="datetime1">
              <a:rPr lang="de-DE" smtClean="0"/>
              <a:pPr>
                <a:defRPr/>
              </a:pPr>
              <a:t>14.03.2019</a:t>
            </a:fld>
            <a:endParaRPr lang="de-DE" dirty="0"/>
          </a:p>
        </p:txBody>
      </p:sp>
      <p:sp>
        <p:nvSpPr>
          <p:cNvPr id="4"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5" name="Rectangle 13"/>
          <p:cNvSpPr>
            <a:spLocks noGrp="1" noChangeArrowheads="1"/>
          </p:cNvSpPr>
          <p:nvPr>
            <p:ph type="sldNum" sz="quarter" idx="12"/>
          </p:nvPr>
        </p:nvSpPr>
        <p:spPr>
          <a:ln/>
        </p:spPr>
        <p:txBody>
          <a:bodyPr/>
          <a:lstStyle>
            <a:lvl1pPr>
              <a:defRPr/>
            </a:lvl1pPr>
          </a:lstStyle>
          <a:p>
            <a:pPr>
              <a:defRPr/>
            </a:pPr>
            <a:r>
              <a:rPr lang="de-DE" dirty="0"/>
              <a:t>Seite </a:t>
            </a:r>
            <a:fld id="{4D79FC45-FF3C-48AF-9775-12071FC682CF}" type="slidenum">
              <a:rPr lang="de-DE"/>
              <a:pPr>
                <a:defRPr/>
              </a:pPr>
              <a:t>‹Nr.›</a:t>
            </a:fld>
            <a:endParaRPr lang="de-DE" dirty="0"/>
          </a:p>
        </p:txBody>
      </p:sp>
    </p:spTree>
    <p:extLst>
      <p:ext uri="{BB962C8B-B14F-4D97-AF65-F5344CB8AC3E}">
        <p14:creationId xmlns:p14="http://schemas.microsoft.com/office/powerpoint/2010/main" val="366698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B0B30173-96E9-4B81-820E-A1B5307BDBA9}" type="datetime1">
              <a:rPr lang="de-DE" smtClean="0"/>
              <a:pPr>
                <a:defRPr/>
              </a:pPr>
              <a:t>14.03.2019</a:t>
            </a:fld>
            <a:endParaRPr lang="de-DE" dirty="0"/>
          </a:p>
        </p:txBody>
      </p:sp>
      <p:sp>
        <p:nvSpPr>
          <p:cNvPr id="3"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4" name="Rectangle 13"/>
          <p:cNvSpPr>
            <a:spLocks noGrp="1" noChangeArrowheads="1"/>
          </p:cNvSpPr>
          <p:nvPr>
            <p:ph type="sldNum" sz="quarter" idx="12"/>
          </p:nvPr>
        </p:nvSpPr>
        <p:spPr>
          <a:ln/>
        </p:spPr>
        <p:txBody>
          <a:bodyPr/>
          <a:lstStyle>
            <a:lvl1pPr>
              <a:defRPr/>
            </a:lvl1pPr>
          </a:lstStyle>
          <a:p>
            <a:pPr>
              <a:defRPr/>
            </a:pPr>
            <a:r>
              <a:rPr lang="de-DE" dirty="0"/>
              <a:t>Seite </a:t>
            </a:r>
            <a:fld id="{84A4C3BA-27AB-4E9A-A495-3D4548E1D852}" type="slidenum">
              <a:rPr lang="de-DE"/>
              <a:pPr>
                <a:defRPr/>
              </a:pPr>
              <a:t>‹Nr.›</a:t>
            </a:fld>
            <a:endParaRPr lang="de-DE" dirty="0"/>
          </a:p>
        </p:txBody>
      </p:sp>
    </p:spTree>
    <p:extLst>
      <p:ext uri="{BB962C8B-B14F-4D97-AF65-F5344CB8AC3E}">
        <p14:creationId xmlns:p14="http://schemas.microsoft.com/office/powerpoint/2010/main" val="78450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858318B6-A49C-433B-B5EE-F86FD8DDCAB2}" type="datetime1">
              <a:rPr lang="de-DE" smtClean="0"/>
              <a:pPr>
                <a:defRPr/>
              </a:pPr>
              <a:t>14.03.2019</a:t>
            </a:fld>
            <a:endParaRPr lang="de-DE" dirty="0"/>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t>Seite </a:t>
            </a:r>
            <a:fld id="{E5BB49A3-86B0-4A9F-BFBA-4B258893247A}" type="slidenum">
              <a:rPr lang="de-DE"/>
              <a:pPr>
                <a:defRPr/>
              </a:pPr>
              <a:t>‹Nr.›</a:t>
            </a:fld>
            <a:endParaRPr lang="de-DE" dirty="0"/>
          </a:p>
        </p:txBody>
      </p:sp>
    </p:spTree>
    <p:extLst>
      <p:ext uri="{BB962C8B-B14F-4D97-AF65-F5344CB8AC3E}">
        <p14:creationId xmlns:p14="http://schemas.microsoft.com/office/powerpoint/2010/main" val="385978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AB107040-9097-4A4A-B562-CA6D578B1723}" type="datetime1">
              <a:rPr lang="de-DE" smtClean="0"/>
              <a:pPr>
                <a:defRPr/>
              </a:pPr>
              <a:t>14.03.2019</a:t>
            </a:fld>
            <a:endParaRPr lang="de-DE" dirty="0"/>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t>Manipulation verhindern, Modul 4: Konstruktionsbeispiele</a:t>
            </a:r>
            <a:endParaRPr lang="de-D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t>Seite </a:t>
            </a:r>
            <a:fld id="{228A07C2-2639-4F55-85DB-BBD756239A19}" type="slidenum">
              <a:rPr lang="de-DE"/>
              <a:pPr>
                <a:defRPr/>
              </a:pPr>
              <a:t>‹Nr.›</a:t>
            </a:fld>
            <a:endParaRPr lang="de-DE" dirty="0"/>
          </a:p>
        </p:txBody>
      </p:sp>
    </p:spTree>
    <p:extLst>
      <p:ext uri="{BB962C8B-B14F-4D97-AF65-F5344CB8AC3E}">
        <p14:creationId xmlns:p14="http://schemas.microsoft.com/office/powerpoint/2010/main" val="144128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02-DGUV PPT_Fuß-Folgeseite_3zu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5" y="6375400"/>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0" descr="02-DGUV PPT_Kopf-Folgeseite_3zu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08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5187950" y="6369050"/>
            <a:ext cx="1825625" cy="488950"/>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a:defRPr/>
            </a:pPr>
            <a:fld id="{7512C204-F369-422A-A2F3-28BAC7F1C38F}" type="datetime1">
              <a:rPr lang="de-DE" smtClean="0"/>
              <a:pPr>
                <a:defRPr/>
              </a:pPr>
              <a:t>14.03.2019</a:t>
            </a:fld>
            <a:endParaRPr lang="de-DE" dirty="0"/>
          </a:p>
        </p:txBody>
      </p:sp>
      <p:sp>
        <p:nvSpPr>
          <p:cNvPr id="1036" name="Rectangle 12"/>
          <p:cNvSpPr>
            <a:spLocks noGrp="1" noChangeArrowheads="1"/>
          </p:cNvSpPr>
          <p:nvPr>
            <p:ph type="ftr" sz="quarter" idx="3"/>
          </p:nvPr>
        </p:nvSpPr>
        <p:spPr bwMode="auto">
          <a:xfrm>
            <a:off x="504825" y="6367463"/>
            <a:ext cx="4375150" cy="490537"/>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801688" eaLnBrk="1" hangingPunct="1">
              <a:defRPr sz="1300" b="0">
                <a:solidFill>
                  <a:schemeClr val="bg1"/>
                </a:solidFill>
              </a:defRPr>
            </a:lvl1pPr>
          </a:lstStyle>
          <a:p>
            <a:pPr>
              <a:defRPr/>
            </a:pPr>
            <a:r>
              <a:rPr lang="de-DE" smtClean="0"/>
              <a:t>Preventing defeating, Module 4: Design examples</a:t>
            </a:r>
            <a:endParaRPr lang="de-DE" dirty="0"/>
          </a:p>
        </p:txBody>
      </p:sp>
      <p:sp>
        <p:nvSpPr>
          <p:cNvPr id="1030" name="Rectangle 14"/>
          <p:cNvSpPr>
            <a:spLocks noGrp="1" noChangeArrowheads="1"/>
          </p:cNvSpPr>
          <p:nvPr>
            <p:ph type="body" idx="1"/>
          </p:nvPr>
        </p:nvSpPr>
        <p:spPr bwMode="auto">
          <a:xfrm>
            <a:off x="504825" y="2057400"/>
            <a:ext cx="8191500" cy="1709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1031" name="Rectangle 15"/>
          <p:cNvSpPr>
            <a:spLocks noGrp="1" noChangeArrowheads="1"/>
          </p:cNvSpPr>
          <p:nvPr>
            <p:ph type="title"/>
          </p:nvPr>
        </p:nvSpPr>
        <p:spPr bwMode="auto">
          <a:xfrm>
            <a:off x="504825" y="1322388"/>
            <a:ext cx="81915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37" name="Rectangle 13"/>
          <p:cNvSpPr>
            <a:spLocks noGrp="1" noChangeArrowheads="1"/>
          </p:cNvSpPr>
          <p:nvPr>
            <p:ph type="sldNum" sz="quarter" idx="4"/>
          </p:nvPr>
        </p:nvSpPr>
        <p:spPr bwMode="auto">
          <a:xfrm>
            <a:off x="7340600" y="6369050"/>
            <a:ext cx="1355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a:defRPr/>
            </a:pPr>
            <a:r>
              <a:rPr lang="de-DE" dirty="0"/>
              <a:t>Page </a:t>
            </a:r>
            <a:fld id="{660EDC56-35A5-4AFC-B496-C00340FB7317}"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943"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hdr="0"/>
  <p:txStyles>
    <p:title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charset="0"/>
        </a:defRPr>
      </a:lvl2pPr>
      <a:lvl3pPr algn="l" rtl="0" eaLnBrk="0" fontAlgn="base" hangingPunct="0">
        <a:spcBef>
          <a:spcPct val="0"/>
        </a:spcBef>
        <a:spcAft>
          <a:spcPct val="0"/>
        </a:spcAft>
        <a:defRPr sz="2600" b="1">
          <a:solidFill>
            <a:srgbClr val="004994"/>
          </a:solidFill>
          <a:latin typeface="Arial" charset="0"/>
        </a:defRPr>
      </a:lvl3pPr>
      <a:lvl4pPr algn="l" rtl="0" eaLnBrk="0" fontAlgn="base" hangingPunct="0">
        <a:spcBef>
          <a:spcPct val="0"/>
        </a:spcBef>
        <a:spcAft>
          <a:spcPct val="0"/>
        </a:spcAft>
        <a:defRPr sz="2600" b="1">
          <a:solidFill>
            <a:srgbClr val="004994"/>
          </a:solidFill>
          <a:latin typeface="Arial" charset="0"/>
        </a:defRPr>
      </a:lvl4pPr>
      <a:lvl5pPr algn="l" rtl="0" eaLnBrk="0" fontAlgn="base" hangingPunct="0">
        <a:spcBef>
          <a:spcPct val="0"/>
        </a:spcBef>
        <a:spcAft>
          <a:spcPct val="0"/>
        </a:spcAft>
        <a:defRPr sz="2600" b="1">
          <a:solidFill>
            <a:srgbClr val="004994"/>
          </a:solidFill>
          <a:latin typeface="Arial" charset="0"/>
        </a:defRPr>
      </a:lvl5pPr>
      <a:lvl6pPr marL="457200" algn="l" rtl="0" eaLnBrk="1" fontAlgn="base" hangingPunct="1">
        <a:spcBef>
          <a:spcPct val="0"/>
        </a:spcBef>
        <a:spcAft>
          <a:spcPct val="0"/>
        </a:spcAft>
        <a:defRPr sz="2600" b="1">
          <a:solidFill>
            <a:srgbClr val="004994"/>
          </a:solidFill>
          <a:latin typeface="Arial" charset="0"/>
        </a:defRPr>
      </a:lvl6pPr>
      <a:lvl7pPr marL="914400" algn="l" rtl="0" eaLnBrk="1" fontAlgn="base" hangingPunct="1">
        <a:spcBef>
          <a:spcPct val="0"/>
        </a:spcBef>
        <a:spcAft>
          <a:spcPct val="0"/>
        </a:spcAft>
        <a:defRPr sz="2600" b="1">
          <a:solidFill>
            <a:srgbClr val="004994"/>
          </a:solidFill>
          <a:latin typeface="Arial" charset="0"/>
        </a:defRPr>
      </a:lvl7pPr>
      <a:lvl8pPr marL="1371600" algn="l" rtl="0" eaLnBrk="1" fontAlgn="base" hangingPunct="1">
        <a:spcBef>
          <a:spcPct val="0"/>
        </a:spcBef>
        <a:spcAft>
          <a:spcPct val="0"/>
        </a:spcAft>
        <a:defRPr sz="2600" b="1">
          <a:solidFill>
            <a:srgbClr val="004994"/>
          </a:solidFill>
          <a:latin typeface="Arial" charset="0"/>
        </a:defRPr>
      </a:lvl8pPr>
      <a:lvl9pPr marL="1828800" algn="l" rtl="0" eaLnBrk="1" fontAlgn="base" hangingPunct="1">
        <a:spcBef>
          <a:spcPct val="0"/>
        </a:spcBef>
        <a:spcAft>
          <a:spcPct val="0"/>
        </a:spcAft>
        <a:defRPr sz="2600" b="1">
          <a:solidFill>
            <a:srgbClr val="004994"/>
          </a:solidFill>
          <a:latin typeface="Arial" charset="0"/>
        </a:defRPr>
      </a:lvl9pPr>
    </p:titleStyle>
    <p:body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1" fontAlgn="base" hangingPunct="1">
        <a:spcBef>
          <a:spcPct val="20000"/>
        </a:spcBef>
        <a:spcAft>
          <a:spcPct val="0"/>
        </a:spcAft>
        <a:buChar char="•"/>
        <a:defRPr sz="1700">
          <a:solidFill>
            <a:srgbClr val="555555"/>
          </a:solidFill>
          <a:latin typeface="+mn-lt"/>
        </a:defRPr>
      </a:lvl6pPr>
      <a:lvl7pPr marL="1544638" indent="-147638" algn="l" rtl="0" eaLnBrk="1" fontAlgn="base" hangingPunct="1">
        <a:spcBef>
          <a:spcPct val="20000"/>
        </a:spcBef>
        <a:spcAft>
          <a:spcPct val="0"/>
        </a:spcAft>
        <a:buChar char="•"/>
        <a:defRPr sz="1700">
          <a:solidFill>
            <a:srgbClr val="555555"/>
          </a:solidFill>
          <a:latin typeface="+mn-lt"/>
        </a:defRPr>
      </a:lvl7pPr>
      <a:lvl8pPr marL="2001838" indent="-147638" algn="l" rtl="0" eaLnBrk="1" fontAlgn="base" hangingPunct="1">
        <a:spcBef>
          <a:spcPct val="20000"/>
        </a:spcBef>
        <a:spcAft>
          <a:spcPct val="0"/>
        </a:spcAft>
        <a:buChar char="•"/>
        <a:defRPr sz="1700">
          <a:solidFill>
            <a:srgbClr val="555555"/>
          </a:solidFill>
          <a:latin typeface="+mn-lt"/>
        </a:defRPr>
      </a:lvl8pPr>
      <a:lvl9pPr marL="2459038" indent="-147638" algn="l" rtl="0" eaLnBrk="1" fontAlgn="base" hangingPunct="1">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02-DGUV PPT_Fuß-Folgeseite_3zu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5" y="6375400"/>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0" descr="02-DGUV PPT_Kopf-Folgeseite_3zu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08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5187950" y="6369050"/>
            <a:ext cx="1825625" cy="488950"/>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a:defRPr/>
            </a:pPr>
            <a:fld id="{7512C204-F369-422A-A2F3-28BAC7F1C38F}" type="datetime1">
              <a:rPr lang="de-DE" smtClean="0"/>
              <a:pPr>
                <a:defRPr/>
              </a:pPr>
              <a:t>14.03.2019</a:t>
            </a:fld>
            <a:endParaRPr lang="de-DE" dirty="0"/>
          </a:p>
        </p:txBody>
      </p:sp>
      <p:sp>
        <p:nvSpPr>
          <p:cNvPr id="1036" name="Rectangle 12"/>
          <p:cNvSpPr>
            <a:spLocks noGrp="1" noChangeArrowheads="1"/>
          </p:cNvSpPr>
          <p:nvPr>
            <p:ph type="ftr" sz="quarter" idx="3"/>
          </p:nvPr>
        </p:nvSpPr>
        <p:spPr bwMode="auto">
          <a:xfrm>
            <a:off x="504825" y="6367463"/>
            <a:ext cx="4375150" cy="490537"/>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801688" eaLnBrk="1" hangingPunct="1">
              <a:defRPr sz="1300" b="0">
                <a:solidFill>
                  <a:schemeClr val="bg1"/>
                </a:solidFill>
              </a:defRPr>
            </a:lvl1pPr>
          </a:lstStyle>
          <a:p>
            <a:pPr>
              <a:defRPr/>
            </a:pPr>
            <a:r>
              <a:rPr lang="de-DE" smtClean="0"/>
              <a:t>Preventing defeating, Module 4: Design examples</a:t>
            </a:r>
            <a:endParaRPr lang="de-DE" dirty="0"/>
          </a:p>
        </p:txBody>
      </p:sp>
      <p:sp>
        <p:nvSpPr>
          <p:cNvPr id="1030" name="Rectangle 14"/>
          <p:cNvSpPr>
            <a:spLocks noGrp="1" noChangeArrowheads="1"/>
          </p:cNvSpPr>
          <p:nvPr>
            <p:ph type="body" idx="1"/>
          </p:nvPr>
        </p:nvSpPr>
        <p:spPr bwMode="auto">
          <a:xfrm>
            <a:off x="504825" y="2057400"/>
            <a:ext cx="8191500" cy="1709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1031" name="Rectangle 15"/>
          <p:cNvSpPr>
            <a:spLocks noGrp="1" noChangeArrowheads="1"/>
          </p:cNvSpPr>
          <p:nvPr>
            <p:ph type="title"/>
          </p:nvPr>
        </p:nvSpPr>
        <p:spPr bwMode="auto">
          <a:xfrm>
            <a:off x="504825" y="1322388"/>
            <a:ext cx="81915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37" name="Rectangle 13"/>
          <p:cNvSpPr>
            <a:spLocks noGrp="1" noChangeArrowheads="1"/>
          </p:cNvSpPr>
          <p:nvPr>
            <p:ph type="sldNum" sz="quarter" idx="4"/>
          </p:nvPr>
        </p:nvSpPr>
        <p:spPr bwMode="auto">
          <a:xfrm>
            <a:off x="7340600" y="6369050"/>
            <a:ext cx="1355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a:defRPr/>
            </a:pPr>
            <a:r>
              <a:rPr lang="de-DE" dirty="0"/>
              <a:t>Page </a:t>
            </a:r>
            <a:fld id="{660EDC56-35A5-4AFC-B496-C00340FB7317}" type="slidenum">
              <a:rPr lang="de-DE"/>
              <a:pPr>
                <a:defRPr/>
              </a:pPr>
              <a:t>‹Nr.›</a:t>
            </a:fld>
            <a:endParaRPr lang="de-DE" dirty="0"/>
          </a:p>
        </p:txBody>
      </p:sp>
    </p:spTree>
    <p:extLst>
      <p:ext uri="{BB962C8B-B14F-4D97-AF65-F5344CB8AC3E}">
        <p14:creationId xmlns:p14="http://schemas.microsoft.com/office/powerpoint/2010/main" val="822634505"/>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hdr="0"/>
  <p:txStyles>
    <p:title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charset="0"/>
        </a:defRPr>
      </a:lvl2pPr>
      <a:lvl3pPr algn="l" rtl="0" eaLnBrk="0" fontAlgn="base" hangingPunct="0">
        <a:spcBef>
          <a:spcPct val="0"/>
        </a:spcBef>
        <a:spcAft>
          <a:spcPct val="0"/>
        </a:spcAft>
        <a:defRPr sz="2600" b="1">
          <a:solidFill>
            <a:srgbClr val="004994"/>
          </a:solidFill>
          <a:latin typeface="Arial" charset="0"/>
        </a:defRPr>
      </a:lvl3pPr>
      <a:lvl4pPr algn="l" rtl="0" eaLnBrk="0" fontAlgn="base" hangingPunct="0">
        <a:spcBef>
          <a:spcPct val="0"/>
        </a:spcBef>
        <a:spcAft>
          <a:spcPct val="0"/>
        </a:spcAft>
        <a:defRPr sz="2600" b="1">
          <a:solidFill>
            <a:srgbClr val="004994"/>
          </a:solidFill>
          <a:latin typeface="Arial" charset="0"/>
        </a:defRPr>
      </a:lvl4pPr>
      <a:lvl5pPr algn="l" rtl="0" eaLnBrk="0" fontAlgn="base" hangingPunct="0">
        <a:spcBef>
          <a:spcPct val="0"/>
        </a:spcBef>
        <a:spcAft>
          <a:spcPct val="0"/>
        </a:spcAft>
        <a:defRPr sz="2600" b="1">
          <a:solidFill>
            <a:srgbClr val="004994"/>
          </a:solidFill>
          <a:latin typeface="Arial" charset="0"/>
        </a:defRPr>
      </a:lvl5pPr>
      <a:lvl6pPr marL="457200" algn="l" rtl="0" eaLnBrk="1" fontAlgn="base" hangingPunct="1">
        <a:spcBef>
          <a:spcPct val="0"/>
        </a:spcBef>
        <a:spcAft>
          <a:spcPct val="0"/>
        </a:spcAft>
        <a:defRPr sz="2600" b="1">
          <a:solidFill>
            <a:srgbClr val="004994"/>
          </a:solidFill>
          <a:latin typeface="Arial" charset="0"/>
        </a:defRPr>
      </a:lvl6pPr>
      <a:lvl7pPr marL="914400" algn="l" rtl="0" eaLnBrk="1" fontAlgn="base" hangingPunct="1">
        <a:spcBef>
          <a:spcPct val="0"/>
        </a:spcBef>
        <a:spcAft>
          <a:spcPct val="0"/>
        </a:spcAft>
        <a:defRPr sz="2600" b="1">
          <a:solidFill>
            <a:srgbClr val="004994"/>
          </a:solidFill>
          <a:latin typeface="Arial" charset="0"/>
        </a:defRPr>
      </a:lvl7pPr>
      <a:lvl8pPr marL="1371600" algn="l" rtl="0" eaLnBrk="1" fontAlgn="base" hangingPunct="1">
        <a:spcBef>
          <a:spcPct val="0"/>
        </a:spcBef>
        <a:spcAft>
          <a:spcPct val="0"/>
        </a:spcAft>
        <a:defRPr sz="2600" b="1">
          <a:solidFill>
            <a:srgbClr val="004994"/>
          </a:solidFill>
          <a:latin typeface="Arial" charset="0"/>
        </a:defRPr>
      </a:lvl8pPr>
      <a:lvl9pPr marL="1828800" algn="l" rtl="0" eaLnBrk="1" fontAlgn="base" hangingPunct="1">
        <a:spcBef>
          <a:spcPct val="0"/>
        </a:spcBef>
        <a:spcAft>
          <a:spcPct val="0"/>
        </a:spcAft>
        <a:defRPr sz="2600" b="1">
          <a:solidFill>
            <a:srgbClr val="004994"/>
          </a:solidFill>
          <a:latin typeface="Arial" charset="0"/>
        </a:defRPr>
      </a:lvl9pPr>
    </p:titleStyle>
    <p:body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1" fontAlgn="base" hangingPunct="1">
        <a:spcBef>
          <a:spcPct val="20000"/>
        </a:spcBef>
        <a:spcAft>
          <a:spcPct val="0"/>
        </a:spcAft>
        <a:buChar char="•"/>
        <a:defRPr sz="1700">
          <a:solidFill>
            <a:srgbClr val="555555"/>
          </a:solidFill>
          <a:latin typeface="+mn-lt"/>
        </a:defRPr>
      </a:lvl6pPr>
      <a:lvl7pPr marL="1544638" indent="-147638" algn="l" rtl="0" eaLnBrk="1" fontAlgn="base" hangingPunct="1">
        <a:spcBef>
          <a:spcPct val="20000"/>
        </a:spcBef>
        <a:spcAft>
          <a:spcPct val="0"/>
        </a:spcAft>
        <a:buChar char="•"/>
        <a:defRPr sz="1700">
          <a:solidFill>
            <a:srgbClr val="555555"/>
          </a:solidFill>
          <a:latin typeface="+mn-lt"/>
        </a:defRPr>
      </a:lvl7pPr>
      <a:lvl8pPr marL="2001838" indent="-147638" algn="l" rtl="0" eaLnBrk="1" fontAlgn="base" hangingPunct="1">
        <a:spcBef>
          <a:spcPct val="20000"/>
        </a:spcBef>
        <a:spcAft>
          <a:spcPct val="0"/>
        </a:spcAft>
        <a:buChar char="•"/>
        <a:defRPr sz="1700">
          <a:solidFill>
            <a:srgbClr val="555555"/>
          </a:solidFill>
          <a:latin typeface="+mn-lt"/>
        </a:defRPr>
      </a:lvl8pPr>
      <a:lvl9pPr marL="2459038" indent="-147638" algn="l" rtl="0" eaLnBrk="1" fontAlgn="base" hangingPunct="1">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top-defeating.org/en/aus-der-praxis/konstruktionsbeispiele/manipulation-verhindern/"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hyperlink" Target="http://stop-defeating.org/en/aus-der-praxis/konstruktionsbeispiele/manipulation-erschweren/"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7.xml"/><Relationship Id="rId5" Type="http://schemas.openxmlformats.org/officeDocument/2006/relationships/hyperlink" Target="http://www.stop-defeating.org/" TargetMode="External"/><Relationship Id="rId4" Type="http://schemas.openxmlformats.org/officeDocument/2006/relationships/hyperlink" Target="http://www.stopp-manipulation.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op-defeating.org/en/aus-der-praxis/konstruktionsbeispiele/manipulation-erkennen/"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32.xml"/><Relationship Id="rId18" Type="http://schemas.openxmlformats.org/officeDocument/2006/relationships/slide" Target="slide25.xml"/><Relationship Id="rId3" Type="http://schemas.openxmlformats.org/officeDocument/2006/relationships/slide" Target="slide7.xml"/><Relationship Id="rId7" Type="http://schemas.openxmlformats.org/officeDocument/2006/relationships/slide" Target="slide35.xml"/><Relationship Id="rId12" Type="http://schemas.openxmlformats.org/officeDocument/2006/relationships/slide" Target="slide14.xml"/><Relationship Id="rId17" Type="http://schemas.openxmlformats.org/officeDocument/2006/relationships/slide" Target="slide23.xml"/><Relationship Id="rId2" Type="http://schemas.openxmlformats.org/officeDocument/2006/relationships/notesSlide" Target="../notesSlides/notesSlide6.xml"/><Relationship Id="rId16" Type="http://schemas.openxmlformats.org/officeDocument/2006/relationships/slide" Target="slide20.xml"/><Relationship Id="rId1" Type="http://schemas.openxmlformats.org/officeDocument/2006/relationships/slideLayout" Target="../slideLayouts/slideLayout6.xml"/><Relationship Id="rId6" Type="http://schemas.openxmlformats.org/officeDocument/2006/relationships/slide" Target="slide29.xml"/><Relationship Id="rId11" Type="http://schemas.openxmlformats.org/officeDocument/2006/relationships/slide" Target="slide12.xml"/><Relationship Id="rId5" Type="http://schemas.openxmlformats.org/officeDocument/2006/relationships/slide" Target="slide33.xml"/><Relationship Id="rId15" Type="http://schemas.openxmlformats.org/officeDocument/2006/relationships/slide" Target="slide18.xml"/><Relationship Id="rId10" Type="http://schemas.openxmlformats.org/officeDocument/2006/relationships/slide" Target="slide37.xml"/><Relationship Id="rId19" Type="http://schemas.openxmlformats.org/officeDocument/2006/relationships/image" Target="../media/image8.png"/><Relationship Id="rId4" Type="http://schemas.openxmlformats.org/officeDocument/2006/relationships/slide" Target="slide27.xml"/><Relationship Id="rId9" Type="http://schemas.openxmlformats.org/officeDocument/2006/relationships/slide" Target="slide31.xml"/><Relationship Id="rId1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1"/>
          <p:cNvSpPr>
            <a:spLocks noGrp="1" noChangeArrowheads="1"/>
          </p:cNvSpPr>
          <p:nvPr>
            <p:ph type="ctrTitle"/>
          </p:nvPr>
        </p:nvSpPr>
        <p:spPr>
          <a:xfrm>
            <a:off x="1979712" y="2189163"/>
            <a:ext cx="7056784" cy="849312"/>
          </a:xfrm>
        </p:spPr>
        <p:txBody>
          <a:bodyPr/>
          <a:lstStyle/>
          <a:p>
            <a:pPr eaLnBrk="1" hangingPunct="1"/>
            <a:r>
              <a:rPr lang="de-DE" altLang="de-DE" dirty="0" err="1" smtClean="0"/>
              <a:t>Preventing</a:t>
            </a:r>
            <a:r>
              <a:rPr lang="de-DE" altLang="de-DE" dirty="0" smtClean="0"/>
              <a:t> </a:t>
            </a:r>
            <a:r>
              <a:rPr lang="de-DE" altLang="de-DE" dirty="0" err="1" smtClean="0"/>
              <a:t>the</a:t>
            </a:r>
            <a:r>
              <a:rPr lang="de-DE" altLang="de-DE" dirty="0" smtClean="0"/>
              <a:t> </a:t>
            </a:r>
            <a:r>
              <a:rPr lang="de-DE" altLang="de-DE" dirty="0" err="1" smtClean="0"/>
              <a:t>defeating</a:t>
            </a:r>
            <a:r>
              <a:rPr lang="de-DE" altLang="de-DE" dirty="0" smtClean="0"/>
              <a:t> </a:t>
            </a:r>
            <a:r>
              <a:rPr lang="de-DE" altLang="de-DE" dirty="0" err="1"/>
              <a:t>of</a:t>
            </a:r>
            <a:r>
              <a:rPr lang="de-DE" altLang="de-DE" dirty="0"/>
              <a:t> </a:t>
            </a:r>
            <a:r>
              <a:rPr lang="de-DE" altLang="de-DE" dirty="0" smtClean="0"/>
              <a:t/>
            </a:r>
            <a:br>
              <a:rPr lang="de-DE" altLang="de-DE" dirty="0" smtClean="0"/>
            </a:br>
            <a:r>
              <a:rPr lang="de-DE" altLang="de-DE" dirty="0" err="1" smtClean="0"/>
              <a:t>safeguards</a:t>
            </a:r>
            <a:r>
              <a:rPr lang="de-DE" altLang="de-DE" dirty="0" smtClean="0"/>
              <a:t> on </a:t>
            </a:r>
            <a:r>
              <a:rPr lang="de-DE" altLang="de-DE" dirty="0"/>
              <a:t>machines</a:t>
            </a:r>
            <a:br>
              <a:rPr lang="de-DE" altLang="de-DE" dirty="0"/>
            </a:br>
            <a:r>
              <a:rPr lang="de-DE" altLang="de-DE" dirty="0" smtClean="0"/>
              <a:t/>
            </a:r>
            <a:br>
              <a:rPr lang="de-DE" altLang="de-DE" dirty="0" smtClean="0"/>
            </a:br>
            <a:r>
              <a:rPr lang="de-DE" altLang="de-DE" dirty="0"/>
              <a:t/>
            </a:r>
            <a:br>
              <a:rPr lang="de-DE" altLang="de-DE" dirty="0"/>
            </a:br>
            <a:r>
              <a:rPr lang="de-DE" altLang="de-DE" sz="2400" dirty="0">
                <a:solidFill>
                  <a:srgbClr val="555555"/>
                </a:solidFill>
                <a:latin typeface="+mn-lt"/>
                <a:ea typeface="+mn-ea"/>
                <a:cs typeface="+mn-cs"/>
              </a:rPr>
              <a:t>Module 4: </a:t>
            </a:r>
            <a:r>
              <a:rPr lang="de-DE" altLang="de-DE" sz="2400" dirty="0" smtClean="0">
                <a:solidFill>
                  <a:srgbClr val="555555"/>
                </a:solidFill>
                <a:latin typeface="+mn-lt"/>
                <a:ea typeface="+mn-ea"/>
                <a:cs typeface="+mn-cs"/>
              </a:rPr>
              <a:t>Design examples</a:t>
            </a:r>
            <a:r>
              <a:rPr lang="de-DE" altLang="de-DE" dirty="0"/>
              <a:t/>
            </a:r>
            <a:br>
              <a:rPr lang="de-DE" altLang="de-DE" dirty="0"/>
            </a:br>
            <a:endParaRPr lang="de-DE" altLang="de-DE"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Process</a:t>
            </a:r>
            <a:r>
              <a:rPr lang="de-DE" dirty="0" smtClean="0"/>
              <a:t> </a:t>
            </a:r>
            <a:r>
              <a:rPr lang="de-DE" dirty="0" err="1" smtClean="0"/>
              <a:t>observation</a:t>
            </a:r>
            <a:r>
              <a:rPr lang="de-DE" dirty="0" smtClean="0"/>
              <a:t> </a:t>
            </a:r>
            <a:r>
              <a:rPr lang="de-DE" dirty="0" err="1" smtClean="0"/>
              <a:t>with</a:t>
            </a:r>
            <a:r>
              <a:rPr lang="de-DE" dirty="0" smtClean="0"/>
              <a:t> the protective equipment closed </a:t>
            </a:r>
            <a:br>
              <a:rPr lang="de-DE" dirty="0" smtClean="0"/>
            </a:br>
            <a:r>
              <a:rPr lang="de-DE" dirty="0" smtClean="0"/>
              <a:t/>
            </a:r>
            <a:br>
              <a:rPr lang="de-DE" dirty="0" smtClean="0"/>
            </a:br>
            <a:r>
              <a:rPr lang="de-DE" sz="2400" kern="1200" dirty="0" smtClean="0">
                <a:solidFill>
                  <a:schemeClr val="tx1"/>
                </a:solidFill>
                <a:latin typeface="Arial" charset="0"/>
                <a:ea typeface="+mn-ea"/>
                <a:cs typeface="+mn-cs"/>
              </a:rPr>
              <a:t>Example: packaging machine </a:t>
            </a:r>
            <a:r>
              <a:rPr lang="de-DE" sz="2400" kern="1200" dirty="0">
                <a:solidFill>
                  <a:schemeClr val="tx1"/>
                </a:solidFill>
                <a:latin typeface="Arial" charset="0"/>
                <a:ea typeface="+mn-ea"/>
                <a:cs typeface="+mn-cs"/>
              </a:rPr>
              <a:t>for bulk materials</a:t>
            </a:r>
          </a:p>
        </p:txBody>
      </p:sp>
      <p:sp>
        <p:nvSpPr>
          <p:cNvPr id="3" name="Datumsplatzhalter 2"/>
          <p:cNvSpPr>
            <a:spLocks noGrp="1"/>
          </p:cNvSpPr>
          <p:nvPr>
            <p:ph type="dt" sz="half" idx="10"/>
          </p:nvPr>
        </p:nvSpPr>
        <p:spPr/>
        <p:txBody>
          <a:bodyPr/>
          <a:lstStyle/>
          <a:p>
            <a:pPr>
              <a:defRPr/>
            </a:pPr>
            <a:fld id="{BF83B24E-A66A-49AC-B06D-7FC038382618}"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10</a:t>
            </a:fld>
            <a:endParaRPr lang="de-DE" dirty="0"/>
          </a:p>
        </p:txBody>
      </p:sp>
      <p:sp>
        <p:nvSpPr>
          <p:cNvPr id="7" name="Textfeld 6"/>
          <p:cNvSpPr txBox="1"/>
          <p:nvPr/>
        </p:nvSpPr>
        <p:spPr>
          <a:xfrm>
            <a:off x="411969" y="3713897"/>
            <a:ext cx="8284356" cy="2246769"/>
          </a:xfrm>
          <a:prstGeom prst="rect">
            <a:avLst/>
          </a:prstGeom>
          <a:noFill/>
        </p:spPr>
        <p:txBody>
          <a:bodyPr wrap="square" rtlCol="0">
            <a:spAutoFit/>
          </a:bodyPr>
          <a:lstStyle/>
          <a:p>
            <a:pPr marL="342900" indent="-342900">
              <a:buFont typeface="Arial" panose="020B0604020202020204" pitchFamily="34" charset="0"/>
              <a:buChar char="•"/>
            </a:pPr>
            <a:r>
              <a:rPr lang="de-DE" sz="2000" dirty="0" smtClean="0"/>
              <a:t>Processes are difficult to adjust owing to the lack of geometry of the "workpieces"</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smtClean="0"/>
              <a:t>Frequent readjustment required</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smtClean="0"/>
              <a:t>If the result cannot be judged until the machine has coasted to a halt, </a:t>
            </a:r>
            <a:br>
              <a:rPr lang="de-DE" sz="2000" dirty="0" smtClean="0"/>
            </a:br>
            <a:r>
              <a:rPr lang="de-DE" sz="2000" dirty="0" err="1" smtClean="0"/>
              <a:t>considerable</a:t>
            </a:r>
            <a:r>
              <a:rPr lang="de-DE" sz="2000" dirty="0" smtClean="0"/>
              <a:t> </a:t>
            </a:r>
            <a:r>
              <a:rPr lang="de-DE" sz="2000" dirty="0" err="1" smtClean="0"/>
              <a:t>scrap</a:t>
            </a:r>
            <a:r>
              <a:rPr lang="de-DE" sz="2000" dirty="0" smtClean="0"/>
              <a:t> </a:t>
            </a:r>
            <a:r>
              <a:rPr lang="de-DE" sz="2000" dirty="0" err="1" smtClean="0"/>
              <a:t>has</a:t>
            </a:r>
            <a:r>
              <a:rPr lang="de-DE" sz="2000" dirty="0" smtClean="0"/>
              <a:t> already been produced by this point</a:t>
            </a:r>
          </a:p>
        </p:txBody>
      </p:sp>
    </p:spTree>
    <p:extLst>
      <p:ext uri="{BB962C8B-B14F-4D97-AF65-F5344CB8AC3E}">
        <p14:creationId xmlns:p14="http://schemas.microsoft.com/office/powerpoint/2010/main" val="4274602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stretch>
            <a:fillRect/>
          </a:stretch>
        </p:blipFill>
        <p:spPr>
          <a:xfrm>
            <a:off x="5292080" y="2060848"/>
            <a:ext cx="3238095" cy="3752381"/>
          </a:xfrm>
          <a:prstGeom prst="rect">
            <a:avLst/>
          </a:prstGeom>
        </p:spPr>
      </p:pic>
      <p:sp>
        <p:nvSpPr>
          <p:cNvPr id="2" name="Titel 1"/>
          <p:cNvSpPr>
            <a:spLocks noGrp="1"/>
          </p:cNvSpPr>
          <p:nvPr>
            <p:ph type="title"/>
          </p:nvPr>
        </p:nvSpPr>
        <p:spPr/>
        <p:txBody>
          <a:bodyPr/>
          <a:lstStyle/>
          <a:p>
            <a:r>
              <a:rPr lang="de-DE" smtClean="0"/>
              <a:t>Solution: transparent guards</a:t>
            </a:r>
            <a:endParaRPr lang="de-DE"/>
          </a:p>
        </p:txBody>
      </p:sp>
      <p:sp>
        <p:nvSpPr>
          <p:cNvPr id="3" name="Datumsplatzhalter 2"/>
          <p:cNvSpPr>
            <a:spLocks noGrp="1"/>
          </p:cNvSpPr>
          <p:nvPr>
            <p:ph type="dt" sz="half" idx="10"/>
          </p:nvPr>
        </p:nvSpPr>
        <p:spPr/>
        <p:txBody>
          <a:bodyPr/>
          <a:lstStyle/>
          <a:p>
            <a:pPr>
              <a:defRPr/>
            </a:pPr>
            <a:fld id="{9312D4E6-484B-480F-A304-4AB0680945F4}"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11</a:t>
            </a:fld>
            <a:endParaRPr lang="de-DE" dirty="0"/>
          </a:p>
        </p:txBody>
      </p:sp>
      <p:sp>
        <p:nvSpPr>
          <p:cNvPr id="7" name="Textfeld 6"/>
          <p:cNvSpPr txBox="1"/>
          <p:nvPr/>
        </p:nvSpPr>
        <p:spPr>
          <a:xfrm>
            <a:off x="413296" y="2492896"/>
            <a:ext cx="4878783" cy="2831544"/>
          </a:xfrm>
          <a:prstGeom prst="rect">
            <a:avLst/>
          </a:prstGeom>
          <a:noFill/>
        </p:spPr>
        <p:txBody>
          <a:bodyPr wrap="square" rtlCol="0">
            <a:spAutoFit/>
          </a:bodyPr>
          <a:lstStyle/>
          <a:p>
            <a:pPr marL="342900" indent="-342900">
              <a:buFont typeface="Arial" panose="020B0604020202020204" pitchFamily="34" charset="0"/>
              <a:buChar char="•"/>
            </a:pPr>
            <a:r>
              <a:rPr lang="de-DE" sz="2000" dirty="0" smtClean="0"/>
              <a:t>When transparent materials are </a:t>
            </a:r>
            <a:r>
              <a:rPr lang="de-DE" sz="2000" dirty="0" err="1" smtClean="0"/>
              <a:t>selected</a:t>
            </a:r>
            <a:r>
              <a:rPr lang="de-DE" sz="2000" dirty="0" smtClean="0"/>
              <a:t> </a:t>
            </a:r>
            <a:r>
              <a:rPr lang="de-DE" sz="2000" dirty="0" err="1" smtClean="0"/>
              <a:t>for</a:t>
            </a:r>
            <a:r>
              <a:rPr lang="de-DE" sz="2000" dirty="0" smtClean="0"/>
              <a:t> protective equipment, the process can be observed directly.</a:t>
            </a:r>
            <a:r>
              <a:rPr lang="de-DE" sz="2000" b="1" dirty="0" smtClean="0"/>
              <a:t/>
            </a:r>
            <a:br>
              <a:rPr lang="de-DE" sz="2000" b="1" dirty="0" smtClean="0"/>
            </a:br>
            <a:r>
              <a:rPr lang="de-DE" sz="2000" dirty="0" smtClean="0"/>
              <a:t/>
            </a:r>
            <a:br>
              <a:rPr lang="de-DE" sz="2000" dirty="0" smtClean="0"/>
            </a:br>
            <a:endParaRPr lang="de-DE" sz="2000" dirty="0" smtClean="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smtClean="0"/>
              <a:t>If necessary, mirrors or cameras can also be used.</a:t>
            </a:r>
            <a:r>
              <a:rPr lang="de-DE" sz="2000" b="1" dirty="0" smtClean="0"/>
              <a:t/>
            </a:r>
            <a:br>
              <a:rPr lang="de-DE" sz="2000" b="1" dirty="0" smtClean="0"/>
            </a:br>
            <a:endParaRPr lang="de-DE" sz="1800" dirty="0"/>
          </a:p>
        </p:txBody>
      </p:sp>
      <p:sp>
        <p:nvSpPr>
          <p:cNvPr id="8" name="Pfeil nach oben 7">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
        <p:nvSpPr>
          <p:cNvPr id="9" name="Textfeld 1"/>
          <p:cNvSpPr txBox="1">
            <a:spLocks noChangeArrowheads="1"/>
          </p:cNvSpPr>
          <p:nvPr/>
        </p:nvSpPr>
        <p:spPr bwMode="auto">
          <a:xfrm>
            <a:off x="5508104" y="5517232"/>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1318993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cstate="print"/>
          <a:stretch>
            <a:fillRect/>
          </a:stretch>
        </p:blipFill>
        <p:spPr>
          <a:xfrm>
            <a:off x="6660232" y="1246280"/>
            <a:ext cx="2181734" cy="2528245"/>
          </a:xfrm>
          <a:prstGeom prst="rect">
            <a:avLst/>
          </a:prstGeom>
        </p:spPr>
      </p:pic>
      <p:sp>
        <p:nvSpPr>
          <p:cNvPr id="2" name="Titel 1"/>
          <p:cNvSpPr>
            <a:spLocks noGrp="1"/>
          </p:cNvSpPr>
          <p:nvPr>
            <p:ph type="title"/>
          </p:nvPr>
        </p:nvSpPr>
        <p:spPr/>
        <p:txBody>
          <a:bodyPr/>
          <a:lstStyle/>
          <a:p>
            <a:r>
              <a:rPr lang="de-DE" dirty="0" smtClean="0"/>
              <a:t>Straightforward fault rectification </a:t>
            </a:r>
            <a:br>
              <a:rPr lang="de-DE" dirty="0" smtClean="0"/>
            </a:br>
            <a:r>
              <a:rPr lang="de-DE" dirty="0" smtClean="0"/>
              <a:t/>
            </a:r>
            <a:br>
              <a:rPr lang="de-DE" dirty="0" smtClean="0"/>
            </a:br>
            <a:r>
              <a:rPr lang="de-DE" sz="2400" kern="1200" dirty="0" smtClean="0">
                <a:solidFill>
                  <a:schemeClr val="tx1"/>
                </a:solidFill>
                <a:latin typeface="Arial" charset="0"/>
                <a:ea typeface="+mn-ea"/>
                <a:cs typeface="+mn-cs"/>
              </a:rPr>
              <a:t>Example: </a:t>
            </a:r>
            <a:br>
              <a:rPr lang="de-DE" sz="2400" kern="1200" dirty="0" smtClean="0">
                <a:solidFill>
                  <a:schemeClr val="tx1"/>
                </a:solidFill>
                <a:latin typeface="Arial" charset="0"/>
                <a:ea typeface="+mn-ea"/>
                <a:cs typeface="+mn-cs"/>
              </a:rPr>
            </a:br>
            <a:r>
              <a:rPr lang="de-DE" sz="2400" kern="1200" dirty="0" err="1" smtClean="0">
                <a:solidFill>
                  <a:schemeClr val="tx1"/>
                </a:solidFill>
                <a:latin typeface="Arial" charset="0"/>
                <a:ea typeface="+mn-ea"/>
                <a:cs typeface="+mn-cs"/>
              </a:rPr>
              <a:t>Tubular</a:t>
            </a:r>
            <a:r>
              <a:rPr lang="de-DE" sz="2400" kern="1200" dirty="0" smtClean="0">
                <a:solidFill>
                  <a:schemeClr val="tx1"/>
                </a:solidFill>
                <a:latin typeface="Arial" charset="0"/>
                <a:ea typeface="+mn-ea"/>
                <a:cs typeface="+mn-cs"/>
              </a:rPr>
              <a:t> </a:t>
            </a:r>
            <a:r>
              <a:rPr lang="de-DE" sz="2400" kern="1200" dirty="0" err="1" smtClean="0">
                <a:solidFill>
                  <a:schemeClr val="tx1"/>
                </a:solidFill>
                <a:latin typeface="Arial" charset="0"/>
                <a:ea typeface="+mn-ea"/>
                <a:cs typeface="+mn-cs"/>
              </a:rPr>
              <a:t>bag</a:t>
            </a:r>
            <a:r>
              <a:rPr lang="de-DE" sz="2400" kern="1200" dirty="0" smtClean="0">
                <a:solidFill>
                  <a:schemeClr val="tx1"/>
                </a:solidFill>
                <a:latin typeface="Arial" charset="0"/>
                <a:ea typeface="+mn-ea"/>
                <a:cs typeface="+mn-cs"/>
              </a:rPr>
              <a:t> </a:t>
            </a:r>
            <a:r>
              <a:rPr lang="de-DE" sz="2400" kern="1200" dirty="0" err="1">
                <a:solidFill>
                  <a:schemeClr val="tx1"/>
                </a:solidFill>
                <a:latin typeface="Arial" charset="0"/>
              </a:rPr>
              <a:t>packaging</a:t>
            </a:r>
            <a:r>
              <a:rPr lang="de-DE" sz="2400" kern="1200" dirty="0">
                <a:solidFill>
                  <a:schemeClr val="tx1"/>
                </a:solidFill>
                <a:latin typeface="Arial" charset="0"/>
              </a:rPr>
              <a:t> </a:t>
            </a:r>
            <a:r>
              <a:rPr lang="de-DE" sz="2400" kern="1200" dirty="0" err="1">
                <a:solidFill>
                  <a:schemeClr val="tx1"/>
                </a:solidFill>
                <a:latin typeface="Arial" charset="0"/>
              </a:rPr>
              <a:t>machine</a:t>
            </a:r>
            <a:r>
              <a:rPr lang="de-DE" sz="2400" kern="1200" dirty="0">
                <a:solidFill>
                  <a:schemeClr val="tx1"/>
                </a:solidFill>
                <a:latin typeface="Arial" charset="0"/>
              </a:rPr>
              <a:t> </a:t>
            </a:r>
            <a:endParaRPr lang="de-DE" sz="2400" kern="1200" dirty="0">
              <a:solidFill>
                <a:schemeClr val="tx1"/>
              </a:solidFill>
              <a:latin typeface="Arial" charset="0"/>
              <a:ea typeface="+mn-ea"/>
              <a:cs typeface="+mn-cs"/>
            </a:endParaRPr>
          </a:p>
        </p:txBody>
      </p:sp>
      <p:sp>
        <p:nvSpPr>
          <p:cNvPr id="3" name="Datumsplatzhalter 2"/>
          <p:cNvSpPr>
            <a:spLocks noGrp="1"/>
          </p:cNvSpPr>
          <p:nvPr>
            <p:ph type="dt" sz="half" idx="10"/>
          </p:nvPr>
        </p:nvSpPr>
        <p:spPr/>
        <p:txBody>
          <a:bodyPr/>
          <a:lstStyle/>
          <a:p>
            <a:pPr>
              <a:defRPr/>
            </a:pPr>
            <a:fld id="{A3AFA09C-0F2F-42D6-B796-53C3ED2DF2A2}"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12</a:t>
            </a:fld>
            <a:endParaRPr lang="de-DE" dirty="0"/>
          </a:p>
        </p:txBody>
      </p:sp>
      <p:sp>
        <p:nvSpPr>
          <p:cNvPr id="7" name="Textfeld 6"/>
          <p:cNvSpPr txBox="1"/>
          <p:nvPr/>
        </p:nvSpPr>
        <p:spPr>
          <a:xfrm>
            <a:off x="406635" y="3768383"/>
            <a:ext cx="8435331" cy="1938992"/>
          </a:xfrm>
          <a:prstGeom prst="rect">
            <a:avLst/>
          </a:prstGeom>
          <a:noFill/>
        </p:spPr>
        <p:txBody>
          <a:bodyPr wrap="square" rtlCol="0">
            <a:spAutoFit/>
          </a:bodyPr>
          <a:lstStyle/>
          <a:p>
            <a:pPr marL="342900" indent="-342900">
              <a:buFont typeface="Arial" panose="020B0604020202020204" pitchFamily="34" charset="0"/>
              <a:buChar char="•"/>
            </a:pPr>
            <a:r>
              <a:rPr lang="de-DE" sz="2000" dirty="0" smtClean="0"/>
              <a:t>Following a change of film, the first bag must be </a:t>
            </a:r>
            <a:br>
              <a:rPr lang="de-DE" sz="2000" dirty="0" smtClean="0"/>
            </a:br>
            <a:r>
              <a:rPr lang="de-DE" sz="2000" dirty="0" smtClean="0"/>
              <a:t>supported manually before the process can continue automatically</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smtClean="0"/>
              <a:t>Position switches that are permanently defeated present considerable danger, for example during rectification of a fault on a machine that has not been </a:t>
            </a:r>
            <a:r>
              <a:rPr lang="de-DE" sz="2000" dirty="0" err="1" smtClean="0"/>
              <a:t>safely</a:t>
            </a:r>
            <a:r>
              <a:rPr lang="de-DE" sz="2000" dirty="0" smtClean="0"/>
              <a:t> </a:t>
            </a:r>
            <a:r>
              <a:rPr lang="de-DE" sz="2000" dirty="0" err="1" smtClean="0"/>
              <a:t>halted</a:t>
            </a:r>
            <a:endParaRPr lang="de-DE" sz="2000" dirty="0" smtClean="0"/>
          </a:p>
        </p:txBody>
      </p:sp>
      <p:sp>
        <p:nvSpPr>
          <p:cNvPr id="8" name="Textfeld 1"/>
          <p:cNvSpPr txBox="1">
            <a:spLocks noChangeArrowheads="1"/>
          </p:cNvSpPr>
          <p:nvPr/>
        </p:nvSpPr>
        <p:spPr bwMode="auto">
          <a:xfrm>
            <a:off x="6732240" y="3573016"/>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47027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Solution: fault rectification in inching mode</a:t>
            </a:r>
            <a:endParaRPr lang="de-DE"/>
          </a:p>
        </p:txBody>
      </p:sp>
      <p:sp>
        <p:nvSpPr>
          <p:cNvPr id="3" name="Datumsplatzhalter 2"/>
          <p:cNvSpPr>
            <a:spLocks noGrp="1"/>
          </p:cNvSpPr>
          <p:nvPr>
            <p:ph type="dt" sz="half" idx="10"/>
          </p:nvPr>
        </p:nvSpPr>
        <p:spPr/>
        <p:txBody>
          <a:bodyPr/>
          <a:lstStyle/>
          <a:p>
            <a:pPr>
              <a:defRPr/>
            </a:pPr>
            <a:fld id="{05106530-845A-4365-A0B9-45EF1594C456}"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13</a:t>
            </a:fld>
            <a:endParaRPr lang="de-DE" dirty="0"/>
          </a:p>
        </p:txBody>
      </p:sp>
      <p:sp>
        <p:nvSpPr>
          <p:cNvPr id="7" name="Textfeld 6"/>
          <p:cNvSpPr txBox="1"/>
          <p:nvPr/>
        </p:nvSpPr>
        <p:spPr>
          <a:xfrm>
            <a:off x="442079" y="2742329"/>
            <a:ext cx="5282049" cy="3416320"/>
          </a:xfrm>
          <a:prstGeom prst="rect">
            <a:avLst/>
          </a:prstGeom>
          <a:noFill/>
        </p:spPr>
        <p:txBody>
          <a:bodyPr wrap="square" rtlCol="0">
            <a:spAutoFit/>
          </a:bodyPr>
          <a:lstStyle/>
          <a:p>
            <a:pPr marL="342900" indent="-342900">
              <a:buFont typeface="Arial" panose="020B0604020202020204" pitchFamily="34" charset="0"/>
              <a:buChar char="•"/>
            </a:pPr>
            <a:r>
              <a:rPr lang="de-DE" sz="2000" dirty="0" smtClean="0"/>
              <a:t>The protective equipment can be opened in inching mode</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err="1" smtClean="0"/>
              <a:t>Hazardous</a:t>
            </a:r>
            <a:r>
              <a:rPr lang="de-DE" sz="2000" dirty="0" smtClean="0"/>
              <a:t> </a:t>
            </a:r>
            <a:r>
              <a:rPr lang="de-DE" sz="2000" dirty="0" err="1" smtClean="0"/>
              <a:t>zones</a:t>
            </a:r>
            <a:r>
              <a:rPr lang="de-DE" sz="2000" dirty="0" smtClean="0"/>
              <a:t> </a:t>
            </a:r>
            <a:r>
              <a:rPr lang="de-DE" sz="2000" dirty="0" err="1" smtClean="0"/>
              <a:t>are</a:t>
            </a:r>
            <a:r>
              <a:rPr lang="de-DE" sz="2000" dirty="0" smtClean="0"/>
              <a:t> safeguarded individually</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smtClean="0"/>
              <a:t>The speed or force can be reduced and safely limited if necessary</a:t>
            </a:r>
            <a:br>
              <a:rPr lang="de-DE" sz="2000" dirty="0" smtClean="0"/>
            </a:br>
            <a:endParaRPr lang="de-DE" sz="2000" dirty="0" smtClean="0"/>
          </a:p>
          <a:p>
            <a:endParaRPr lang="de-DE" sz="1800" dirty="0"/>
          </a:p>
          <a:p>
            <a:endParaRPr lang="de-DE" sz="1800" dirty="0"/>
          </a:p>
        </p:txBody>
      </p:sp>
      <p:pic>
        <p:nvPicPr>
          <p:cNvPr id="6" name="Grafik 5"/>
          <p:cNvPicPr>
            <a:picLocks noChangeAspect="1"/>
          </p:cNvPicPr>
          <p:nvPr/>
        </p:nvPicPr>
        <p:blipFill>
          <a:blip r:embed="rId3" cstate="print"/>
          <a:stretch>
            <a:fillRect/>
          </a:stretch>
        </p:blipFill>
        <p:spPr>
          <a:xfrm>
            <a:off x="5562374" y="2417668"/>
            <a:ext cx="3123809" cy="3761905"/>
          </a:xfrm>
          <a:prstGeom prst="rect">
            <a:avLst/>
          </a:prstGeom>
        </p:spPr>
      </p:pic>
      <p:sp>
        <p:nvSpPr>
          <p:cNvPr id="8" name="Pfeil nach oben 7">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
        <p:nvSpPr>
          <p:cNvPr id="9" name="Textfeld 1"/>
          <p:cNvSpPr txBox="1">
            <a:spLocks noChangeArrowheads="1"/>
          </p:cNvSpPr>
          <p:nvPr/>
        </p:nvSpPr>
        <p:spPr bwMode="auto">
          <a:xfrm>
            <a:off x="5940152" y="5975703"/>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458362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a:spLocks noGrp="1" noChangeArrowheads="1"/>
          </p:cNvSpPr>
          <p:nvPr>
            <p:ph type="title"/>
          </p:nvPr>
        </p:nvSpPr>
        <p:spPr>
          <a:xfrm>
            <a:off x="504825" y="1269108"/>
            <a:ext cx="8191500" cy="539750"/>
          </a:xfrm>
        </p:spPr>
        <p:txBody>
          <a:bodyPr/>
          <a:lstStyle/>
          <a:p>
            <a:pPr eaLnBrk="1" hangingPunct="1"/>
            <a:r>
              <a:rPr lang="de-DE" altLang="de-DE" dirty="0" smtClean="0"/>
              <a:t>Straightforward fault rectification</a:t>
            </a:r>
            <a:br>
              <a:rPr lang="de-DE" altLang="de-DE" dirty="0" smtClean="0"/>
            </a:br>
            <a:r>
              <a:rPr lang="de-DE" altLang="de-DE" dirty="0"/>
              <a:t/>
            </a:r>
            <a:br>
              <a:rPr lang="de-DE" altLang="de-DE" dirty="0"/>
            </a:br>
            <a:r>
              <a:rPr lang="de-DE" altLang="de-DE" sz="2400" dirty="0">
                <a:solidFill>
                  <a:schemeClr val="tx1"/>
                </a:solidFill>
              </a:rPr>
              <a:t>Example: rotary table </a:t>
            </a:r>
            <a:r>
              <a:rPr lang="de-DE" altLang="de-DE" sz="2800" dirty="0">
                <a:solidFill>
                  <a:schemeClr val="tx1"/>
                </a:solidFill>
              </a:rPr>
              <a:t/>
            </a:r>
            <a:br>
              <a:rPr lang="de-DE" altLang="de-DE" sz="2800" dirty="0">
                <a:solidFill>
                  <a:schemeClr val="tx1"/>
                </a:solidFill>
              </a:rPr>
            </a:br>
            <a:endParaRPr lang="de-DE" altLang="de-DE" dirty="0" smtClean="0"/>
          </a:p>
        </p:txBody>
      </p:sp>
      <p:sp>
        <p:nvSpPr>
          <p:cNvPr id="6" name="Text Box 1030"/>
          <p:cNvSpPr txBox="1">
            <a:spLocks noChangeArrowheads="1"/>
          </p:cNvSpPr>
          <p:nvPr/>
        </p:nvSpPr>
        <p:spPr bwMode="auto">
          <a:xfrm>
            <a:off x="533400" y="2581275"/>
            <a:ext cx="292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panose="020B0604020202020204" pitchFamily="34" charset="0"/>
              </a:defRPr>
            </a:lvl1pPr>
            <a:lvl2pPr marL="742950" indent="-285750" eaLnBrk="0" hangingPunct="0">
              <a:spcBef>
                <a:spcPct val="20000"/>
              </a:spcBef>
              <a:buClr>
                <a:srgbClr val="004994"/>
              </a:buClr>
              <a:buChar char="•"/>
              <a:defRPr sz="2100">
                <a:solidFill>
                  <a:srgbClr val="555555"/>
                </a:solidFill>
                <a:latin typeface="Arial" panose="020B0604020202020204" pitchFamily="34" charset="0"/>
              </a:defRPr>
            </a:lvl2pPr>
            <a:lvl3pPr marL="1143000" indent="-228600" eaLnBrk="0" hangingPunct="0">
              <a:spcBef>
                <a:spcPct val="20000"/>
              </a:spcBef>
              <a:buChar char="•"/>
              <a:defRPr sz="2100">
                <a:solidFill>
                  <a:srgbClr val="555555"/>
                </a:solidFill>
                <a:latin typeface="Arial" panose="020B0604020202020204" pitchFamily="34" charset="0"/>
              </a:defRPr>
            </a:lvl3pPr>
            <a:lvl4pPr marL="1600200" indent="-228600" eaLnBrk="0" hangingPunct="0">
              <a:spcBef>
                <a:spcPct val="20000"/>
              </a:spcBef>
              <a:buChar char="•"/>
              <a:defRPr sz="1700">
                <a:solidFill>
                  <a:srgbClr val="555555"/>
                </a:solidFill>
                <a:latin typeface="Arial" panose="020B0604020202020204" pitchFamily="34" charset="0"/>
              </a:defRPr>
            </a:lvl4pPr>
            <a:lvl5pPr marL="2057400" indent="-228600" eaLnBrk="0" hangingPunct="0">
              <a:spcBef>
                <a:spcPct val="20000"/>
              </a:spcBef>
              <a:buChar char="•"/>
              <a:defRPr sz="1700">
                <a:solidFill>
                  <a:srgbClr val="555555"/>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555555"/>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555555"/>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555555"/>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555555"/>
                </a:solidFill>
                <a:latin typeface="Arial" panose="020B0604020202020204" pitchFamily="34" charset="0"/>
              </a:defRPr>
            </a:lvl9pPr>
          </a:lstStyle>
          <a:p>
            <a:pPr>
              <a:spcBef>
                <a:spcPct val="0"/>
              </a:spcBef>
            </a:pPr>
            <a:endParaRPr lang="de-DE" altLang="de-DE" sz="2400" b="0">
              <a:solidFill>
                <a:schemeClr val="tx1"/>
              </a:solidFill>
            </a:endParaRPr>
          </a:p>
          <a:p>
            <a:pPr>
              <a:spcBef>
                <a:spcPct val="0"/>
              </a:spcBef>
              <a:buFontTx/>
              <a:buChar char="•"/>
            </a:pPr>
            <a:endParaRPr lang="de-DE" altLang="de-DE" sz="2400" b="0">
              <a:solidFill>
                <a:schemeClr val="tx1"/>
              </a:solidFill>
            </a:endParaRPr>
          </a:p>
          <a:p>
            <a:pPr>
              <a:spcBef>
                <a:spcPct val="0"/>
              </a:spcBef>
              <a:buFontTx/>
              <a:buChar char="•"/>
            </a:pPr>
            <a:endParaRPr lang="de-DE" altLang="de-DE" sz="2400" b="0">
              <a:solidFill>
                <a:schemeClr val="tx1"/>
              </a:solidFill>
            </a:endParaRPr>
          </a:p>
        </p:txBody>
      </p:sp>
      <p:sp>
        <p:nvSpPr>
          <p:cNvPr id="8" name="Textfeld 7"/>
          <p:cNvSpPr txBox="1"/>
          <p:nvPr/>
        </p:nvSpPr>
        <p:spPr>
          <a:xfrm>
            <a:off x="420688" y="2662315"/>
            <a:ext cx="3719264" cy="3170099"/>
          </a:xfrm>
          <a:prstGeom prst="rect">
            <a:avLst/>
          </a:prstGeom>
          <a:noFill/>
        </p:spPr>
        <p:txBody>
          <a:bodyPr wrap="square">
            <a:spAutoFit/>
          </a:bodyPr>
          <a:lstStyle/>
          <a:p>
            <a:pPr marL="342900" indent="-342900">
              <a:buFont typeface="Arial" panose="020B0604020202020204" pitchFamily="34" charset="0"/>
              <a:buChar char="•"/>
              <a:defRPr/>
            </a:pPr>
            <a:r>
              <a:rPr lang="de-DE" sz="2000" b="0" dirty="0" smtClean="0">
                <a:solidFill>
                  <a:schemeClr val="tx1"/>
                </a:solidFill>
                <a:latin typeface="Arial" charset="0"/>
              </a:rPr>
              <a:t>Hazards presented by crush, shear and entrapment points on the linked conveyors</a:t>
            </a:r>
          </a:p>
          <a:p>
            <a:pPr>
              <a:defRPr/>
            </a:pPr>
            <a:endParaRPr lang="de-DE" sz="2000" b="0" dirty="0">
              <a:solidFill>
                <a:schemeClr val="tx1"/>
              </a:solidFill>
              <a:latin typeface="Arial" charset="0"/>
            </a:endParaRPr>
          </a:p>
          <a:p>
            <a:pPr marL="342900" indent="-342900">
              <a:buFont typeface="Arial" panose="020B0604020202020204" pitchFamily="34" charset="0"/>
              <a:buChar char="•"/>
              <a:defRPr/>
            </a:pPr>
            <a:r>
              <a:rPr lang="de-DE" sz="2000" b="0" dirty="0">
                <a:solidFill>
                  <a:schemeClr val="tx1"/>
                </a:solidFill>
                <a:latin typeface="Arial" charset="0"/>
              </a:rPr>
              <a:t>Guards are an obstruction during:</a:t>
            </a:r>
          </a:p>
          <a:p>
            <a:pPr>
              <a:defRPr/>
            </a:pPr>
            <a:endParaRPr lang="de-DE" sz="2000" b="0" dirty="0">
              <a:solidFill>
                <a:schemeClr val="tx1"/>
              </a:solidFill>
              <a:latin typeface="Arial" charset="0"/>
            </a:endParaRPr>
          </a:p>
          <a:p>
            <a:pPr marL="800100" lvl="1" indent="-342900">
              <a:buFont typeface="Arial" panose="020B0604020202020204" pitchFamily="34" charset="0"/>
              <a:buChar char="•"/>
              <a:defRPr/>
            </a:pPr>
            <a:r>
              <a:rPr lang="de-DE" sz="2000" b="0" dirty="0" smtClean="0">
                <a:solidFill>
                  <a:schemeClr val="tx1"/>
                </a:solidFill>
                <a:latin typeface="Arial" charset="0"/>
              </a:rPr>
              <a:t>Clearance of faults</a:t>
            </a:r>
            <a:endParaRPr lang="de-DE" sz="2000" b="0" dirty="0">
              <a:solidFill>
                <a:schemeClr val="tx1"/>
              </a:solidFill>
              <a:latin typeface="Arial" charset="0"/>
            </a:endParaRPr>
          </a:p>
          <a:p>
            <a:pPr marL="800100" lvl="1" indent="-342900">
              <a:buFont typeface="Arial" panose="020B0604020202020204" pitchFamily="34" charset="0"/>
              <a:buChar char="•"/>
              <a:defRPr/>
            </a:pPr>
            <a:r>
              <a:rPr lang="de-DE" sz="2000" b="0" dirty="0">
                <a:solidFill>
                  <a:schemeClr val="tx1"/>
                </a:solidFill>
                <a:latin typeface="Arial" charset="0"/>
              </a:rPr>
              <a:t>Cleaning work</a:t>
            </a:r>
          </a:p>
        </p:txBody>
      </p:sp>
      <p:sp>
        <p:nvSpPr>
          <p:cNvPr id="10" name="Textfeld 1"/>
          <p:cNvSpPr txBox="1">
            <a:spLocks noChangeArrowheads="1"/>
          </p:cNvSpPr>
          <p:nvPr/>
        </p:nvSpPr>
        <p:spPr bwMode="auto">
          <a:xfrm>
            <a:off x="7275648" y="5826125"/>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11" name="Datumsplatzhalter 10"/>
          <p:cNvSpPr>
            <a:spLocks noGrp="1"/>
          </p:cNvSpPr>
          <p:nvPr>
            <p:ph type="dt" sz="half" idx="10"/>
          </p:nvPr>
        </p:nvSpPr>
        <p:spPr/>
        <p:txBody>
          <a:bodyPr/>
          <a:lstStyle/>
          <a:p>
            <a:fld id="{EFE2DEA6-9183-4B7A-BC7F-EA98BAD7F974}" type="datetime1">
              <a:rPr lang="de-DE" smtClean="0"/>
              <a:pPr/>
              <a:t>14.03.2019</a:t>
            </a:fld>
            <a:endParaRPr lang="de-DE"/>
          </a:p>
        </p:txBody>
      </p:sp>
      <p:sp>
        <p:nvSpPr>
          <p:cNvPr id="12" name="Fußzeilenplatzhalter 11"/>
          <p:cNvSpPr>
            <a:spLocks noGrp="1"/>
          </p:cNvSpPr>
          <p:nvPr>
            <p:ph type="ftr" sz="quarter" idx="11"/>
          </p:nvPr>
        </p:nvSpPr>
        <p:spPr/>
        <p:txBody>
          <a:bodyPr/>
          <a:lstStyle/>
          <a:p>
            <a:r>
              <a:rPr lang="de-DE" smtClean="0"/>
              <a:t>Preventing defeating, Module 4: Design examples</a:t>
            </a:r>
            <a:endParaRPr lang="de-DE"/>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1889898"/>
            <a:ext cx="5053954" cy="3609302"/>
          </a:xfrm>
          <a:prstGeom prst="rect">
            <a:avLst/>
          </a:prstGeom>
        </p:spPr>
      </p:pic>
      <p:sp>
        <p:nvSpPr>
          <p:cNvPr id="13" name="Foliennummernplatzhalter 12"/>
          <p:cNvSpPr>
            <a:spLocks noGrp="1"/>
          </p:cNvSpPr>
          <p:nvPr>
            <p:ph type="sldNum" sz="quarter" idx="12"/>
          </p:nvPr>
        </p:nvSpPr>
        <p:spPr/>
        <p:txBody>
          <a:bodyPr/>
          <a:lstStyle/>
          <a:p>
            <a:fld id="{39E47423-5D08-45A6-B60E-C2D471FBBDBB}" type="slidenum">
              <a:rPr lang="de-DE" smtClean="0"/>
              <a:pPr/>
              <a:t>14</a:t>
            </a:fld>
            <a:endParaRPr lang="de-DE"/>
          </a:p>
        </p:txBody>
      </p:sp>
    </p:spTree>
    <p:extLst>
      <p:ext uri="{BB962C8B-B14F-4D97-AF65-F5344CB8AC3E}">
        <p14:creationId xmlns:p14="http://schemas.microsoft.com/office/powerpoint/2010/main" val="780262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30"/>
          <p:cNvSpPr txBox="1">
            <a:spLocks noChangeArrowheads="1"/>
          </p:cNvSpPr>
          <p:nvPr/>
        </p:nvSpPr>
        <p:spPr bwMode="auto">
          <a:xfrm>
            <a:off x="533400" y="2362200"/>
            <a:ext cx="292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panose="020B0604020202020204" pitchFamily="34" charset="0"/>
              </a:defRPr>
            </a:lvl1pPr>
            <a:lvl2pPr marL="742950" indent="-285750" eaLnBrk="0" hangingPunct="0">
              <a:spcBef>
                <a:spcPct val="20000"/>
              </a:spcBef>
              <a:buClr>
                <a:srgbClr val="004994"/>
              </a:buClr>
              <a:buChar char="•"/>
              <a:defRPr sz="2100">
                <a:solidFill>
                  <a:srgbClr val="555555"/>
                </a:solidFill>
                <a:latin typeface="Arial" panose="020B0604020202020204" pitchFamily="34" charset="0"/>
              </a:defRPr>
            </a:lvl2pPr>
            <a:lvl3pPr marL="1143000" indent="-228600" eaLnBrk="0" hangingPunct="0">
              <a:spcBef>
                <a:spcPct val="20000"/>
              </a:spcBef>
              <a:buChar char="•"/>
              <a:defRPr sz="2100">
                <a:solidFill>
                  <a:srgbClr val="555555"/>
                </a:solidFill>
                <a:latin typeface="Arial" panose="020B0604020202020204" pitchFamily="34" charset="0"/>
              </a:defRPr>
            </a:lvl3pPr>
            <a:lvl4pPr marL="1600200" indent="-228600" eaLnBrk="0" hangingPunct="0">
              <a:spcBef>
                <a:spcPct val="20000"/>
              </a:spcBef>
              <a:buChar char="•"/>
              <a:defRPr sz="1700">
                <a:solidFill>
                  <a:srgbClr val="555555"/>
                </a:solidFill>
                <a:latin typeface="Arial" panose="020B0604020202020204" pitchFamily="34" charset="0"/>
              </a:defRPr>
            </a:lvl4pPr>
            <a:lvl5pPr marL="2057400" indent="-228600" eaLnBrk="0" hangingPunct="0">
              <a:spcBef>
                <a:spcPct val="20000"/>
              </a:spcBef>
              <a:buChar char="•"/>
              <a:defRPr sz="1700">
                <a:solidFill>
                  <a:srgbClr val="555555"/>
                </a:solidFill>
                <a:latin typeface="Arial" panose="020B0604020202020204" pitchFamily="34" charset="0"/>
              </a:defRPr>
            </a:lvl5pPr>
            <a:lvl6pPr marL="2514600" indent="-228600" eaLnBrk="0" fontAlgn="base" hangingPunct="0">
              <a:spcBef>
                <a:spcPct val="20000"/>
              </a:spcBef>
              <a:spcAft>
                <a:spcPct val="0"/>
              </a:spcAft>
              <a:buChar char="•"/>
              <a:defRPr sz="1700">
                <a:solidFill>
                  <a:srgbClr val="555555"/>
                </a:solidFill>
                <a:latin typeface="Arial" panose="020B0604020202020204" pitchFamily="34" charset="0"/>
              </a:defRPr>
            </a:lvl6pPr>
            <a:lvl7pPr marL="2971800" indent="-228600" eaLnBrk="0" fontAlgn="base" hangingPunct="0">
              <a:spcBef>
                <a:spcPct val="20000"/>
              </a:spcBef>
              <a:spcAft>
                <a:spcPct val="0"/>
              </a:spcAft>
              <a:buChar char="•"/>
              <a:defRPr sz="1700">
                <a:solidFill>
                  <a:srgbClr val="555555"/>
                </a:solidFill>
                <a:latin typeface="Arial" panose="020B0604020202020204" pitchFamily="34" charset="0"/>
              </a:defRPr>
            </a:lvl7pPr>
            <a:lvl8pPr marL="3429000" indent="-228600" eaLnBrk="0" fontAlgn="base" hangingPunct="0">
              <a:spcBef>
                <a:spcPct val="20000"/>
              </a:spcBef>
              <a:spcAft>
                <a:spcPct val="0"/>
              </a:spcAft>
              <a:buChar char="•"/>
              <a:defRPr sz="1700">
                <a:solidFill>
                  <a:srgbClr val="555555"/>
                </a:solidFill>
                <a:latin typeface="Arial" panose="020B0604020202020204" pitchFamily="34" charset="0"/>
              </a:defRPr>
            </a:lvl8pPr>
            <a:lvl9pPr marL="3886200" indent="-228600" eaLnBrk="0" fontAlgn="base" hangingPunct="0">
              <a:spcBef>
                <a:spcPct val="20000"/>
              </a:spcBef>
              <a:spcAft>
                <a:spcPct val="0"/>
              </a:spcAft>
              <a:buChar char="•"/>
              <a:defRPr sz="1700">
                <a:solidFill>
                  <a:srgbClr val="555555"/>
                </a:solidFill>
                <a:latin typeface="Arial" panose="020B0604020202020204" pitchFamily="34" charset="0"/>
              </a:defRPr>
            </a:lvl9pPr>
          </a:lstStyle>
          <a:p>
            <a:pPr>
              <a:spcBef>
                <a:spcPct val="0"/>
              </a:spcBef>
            </a:pPr>
            <a:endParaRPr lang="de-DE" altLang="de-DE" sz="2400" b="0">
              <a:solidFill>
                <a:schemeClr val="tx1"/>
              </a:solidFill>
            </a:endParaRPr>
          </a:p>
          <a:p>
            <a:pPr>
              <a:spcBef>
                <a:spcPct val="0"/>
              </a:spcBef>
              <a:buFontTx/>
              <a:buChar char="•"/>
            </a:pPr>
            <a:endParaRPr lang="de-DE" altLang="de-DE" sz="2400" b="0">
              <a:solidFill>
                <a:schemeClr val="tx1"/>
              </a:solidFill>
            </a:endParaRPr>
          </a:p>
          <a:p>
            <a:pPr>
              <a:spcBef>
                <a:spcPct val="0"/>
              </a:spcBef>
              <a:buFontTx/>
              <a:buChar char="•"/>
            </a:pPr>
            <a:endParaRPr lang="de-DE" altLang="de-DE" sz="2400" b="0">
              <a:solidFill>
                <a:schemeClr val="tx1"/>
              </a:solidFill>
            </a:endParaRPr>
          </a:p>
        </p:txBody>
      </p:sp>
      <p:sp>
        <p:nvSpPr>
          <p:cNvPr id="5" name="Rectangle 1026"/>
          <p:cNvSpPr txBox="1">
            <a:spLocks noChangeArrowheads="1"/>
          </p:cNvSpPr>
          <p:nvPr/>
        </p:nvSpPr>
        <p:spPr bwMode="auto">
          <a:xfrm>
            <a:off x="467544" y="1305074"/>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pitchFamily="34" charset="0"/>
              </a:defRPr>
            </a:lvl2pPr>
            <a:lvl3pPr algn="l" rtl="0" eaLnBrk="0" fontAlgn="base" hangingPunct="0">
              <a:spcBef>
                <a:spcPct val="0"/>
              </a:spcBef>
              <a:spcAft>
                <a:spcPct val="0"/>
              </a:spcAft>
              <a:defRPr sz="2600" b="1">
                <a:solidFill>
                  <a:srgbClr val="004994"/>
                </a:solidFill>
                <a:latin typeface="Arial" pitchFamily="34" charset="0"/>
              </a:defRPr>
            </a:lvl3pPr>
            <a:lvl4pPr algn="l" rtl="0" eaLnBrk="0" fontAlgn="base" hangingPunct="0">
              <a:spcBef>
                <a:spcPct val="0"/>
              </a:spcBef>
              <a:spcAft>
                <a:spcPct val="0"/>
              </a:spcAft>
              <a:defRPr sz="2600" b="1">
                <a:solidFill>
                  <a:srgbClr val="004994"/>
                </a:solidFill>
                <a:latin typeface="Arial" pitchFamily="34" charset="0"/>
              </a:defRPr>
            </a:lvl4pPr>
            <a:lvl5pPr algn="l" rtl="0" eaLnBrk="0" fontAlgn="base" hangingPunct="0">
              <a:spcBef>
                <a:spcPct val="0"/>
              </a:spcBef>
              <a:spcAft>
                <a:spcPct val="0"/>
              </a:spcAft>
              <a:defRPr sz="2600" b="1">
                <a:solidFill>
                  <a:srgbClr val="004994"/>
                </a:solidFill>
                <a:latin typeface="Arial" pitchFamily="34" charset="0"/>
              </a:defRPr>
            </a:lvl5pPr>
            <a:lvl6pPr marL="457200" algn="l" rtl="0" fontAlgn="base">
              <a:spcBef>
                <a:spcPct val="0"/>
              </a:spcBef>
              <a:spcAft>
                <a:spcPct val="0"/>
              </a:spcAft>
              <a:defRPr sz="2600" b="1">
                <a:solidFill>
                  <a:srgbClr val="004994"/>
                </a:solidFill>
                <a:latin typeface="Arial" pitchFamily="34" charset="0"/>
              </a:defRPr>
            </a:lvl6pPr>
            <a:lvl7pPr marL="914400" algn="l" rtl="0" fontAlgn="base">
              <a:spcBef>
                <a:spcPct val="0"/>
              </a:spcBef>
              <a:spcAft>
                <a:spcPct val="0"/>
              </a:spcAft>
              <a:defRPr sz="2600" b="1">
                <a:solidFill>
                  <a:srgbClr val="004994"/>
                </a:solidFill>
                <a:latin typeface="Arial" pitchFamily="34" charset="0"/>
              </a:defRPr>
            </a:lvl7pPr>
            <a:lvl8pPr marL="1371600" algn="l" rtl="0" fontAlgn="base">
              <a:spcBef>
                <a:spcPct val="0"/>
              </a:spcBef>
              <a:spcAft>
                <a:spcPct val="0"/>
              </a:spcAft>
              <a:defRPr sz="2600" b="1">
                <a:solidFill>
                  <a:srgbClr val="004994"/>
                </a:solidFill>
                <a:latin typeface="Arial" pitchFamily="34" charset="0"/>
              </a:defRPr>
            </a:lvl8pPr>
            <a:lvl9pPr marL="1828800" algn="l" rtl="0" fontAlgn="base">
              <a:spcBef>
                <a:spcPct val="0"/>
              </a:spcBef>
              <a:spcAft>
                <a:spcPct val="0"/>
              </a:spcAft>
              <a:defRPr sz="2600" b="1">
                <a:solidFill>
                  <a:srgbClr val="004994"/>
                </a:solidFill>
                <a:latin typeface="Arial" pitchFamily="34" charset="0"/>
              </a:defRPr>
            </a:lvl9pPr>
          </a:lstStyle>
          <a:p>
            <a:pPr eaLnBrk="1" hangingPunct="1">
              <a:defRPr/>
            </a:pPr>
            <a:r>
              <a:rPr lang="de-DE" kern="0" dirty="0" smtClean="0"/>
              <a:t>Solution: version with stationary frame</a:t>
            </a:r>
            <a:endParaRPr lang="de-DE" altLang="de-DE" kern="0" dirty="0" smtClean="0"/>
          </a:p>
        </p:txBody>
      </p:sp>
      <p:sp>
        <p:nvSpPr>
          <p:cNvPr id="6" name="Textfeld 5"/>
          <p:cNvSpPr txBox="1"/>
          <p:nvPr/>
        </p:nvSpPr>
        <p:spPr>
          <a:xfrm>
            <a:off x="433388" y="1916113"/>
            <a:ext cx="3575050" cy="3786187"/>
          </a:xfrm>
          <a:prstGeom prst="rect">
            <a:avLst/>
          </a:prstGeom>
          <a:noFill/>
        </p:spPr>
        <p:txBody>
          <a:bodyPr>
            <a:spAutoFit/>
          </a:bodyPr>
          <a:lstStyle/>
          <a:p>
            <a:pPr marL="342900" indent="-342900">
              <a:buFont typeface="Arial" panose="020B0604020202020204" pitchFamily="34" charset="0"/>
              <a:buChar char="•"/>
              <a:defRPr/>
            </a:pPr>
            <a:r>
              <a:rPr lang="de-DE" sz="2000" b="0" dirty="0">
                <a:solidFill>
                  <a:schemeClr val="tx1"/>
                </a:solidFill>
                <a:latin typeface="Arial" charset="0"/>
              </a:rPr>
              <a:t>Avoidance of crush, shear and entrapment points by fitting of a stationary frame</a:t>
            </a:r>
          </a:p>
          <a:p>
            <a:pPr>
              <a:defRPr/>
            </a:pPr>
            <a:endParaRPr lang="de-DE" sz="2000" b="0" dirty="0">
              <a:solidFill>
                <a:schemeClr val="tx1"/>
              </a:solidFill>
              <a:latin typeface="Arial" charset="0"/>
            </a:endParaRPr>
          </a:p>
          <a:p>
            <a:pPr marL="342900" indent="-342900">
              <a:buFont typeface="Arial" panose="020B0604020202020204" pitchFamily="34" charset="0"/>
              <a:buChar char="•"/>
              <a:defRPr/>
            </a:pPr>
            <a:r>
              <a:rPr lang="de-DE" sz="2000" b="0" dirty="0">
                <a:solidFill>
                  <a:schemeClr val="tx1"/>
                </a:solidFill>
                <a:latin typeface="Arial" charset="0"/>
              </a:rPr>
              <a:t>With the hazard points eliminated, guards are no longer required, and unimpeded access is therefore provided for the clearance of faults and for cleaning</a:t>
            </a:r>
          </a:p>
        </p:txBody>
      </p:sp>
      <p:sp>
        <p:nvSpPr>
          <p:cNvPr id="8" name="Textfeld 1"/>
          <p:cNvSpPr txBox="1">
            <a:spLocks noChangeArrowheads="1"/>
          </p:cNvSpPr>
          <p:nvPr/>
        </p:nvSpPr>
        <p:spPr bwMode="auto">
          <a:xfrm>
            <a:off x="3871137" y="5529010"/>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9" name="Datumsplatzhalter 8"/>
          <p:cNvSpPr>
            <a:spLocks noGrp="1"/>
          </p:cNvSpPr>
          <p:nvPr>
            <p:ph type="dt" sz="half" idx="10"/>
          </p:nvPr>
        </p:nvSpPr>
        <p:spPr/>
        <p:txBody>
          <a:bodyPr/>
          <a:lstStyle/>
          <a:p>
            <a:fld id="{E474E83D-488C-4B33-AB55-DB647EFC5C10}" type="datetime1">
              <a:rPr lang="de-DE" smtClean="0"/>
              <a:pPr/>
              <a:t>14.03.2019</a:t>
            </a:fld>
            <a:endParaRPr lang="de-DE"/>
          </a:p>
        </p:txBody>
      </p:sp>
      <p:sp>
        <p:nvSpPr>
          <p:cNvPr id="10" name="Fußzeilenplatzhalter 9"/>
          <p:cNvSpPr>
            <a:spLocks noGrp="1"/>
          </p:cNvSpPr>
          <p:nvPr>
            <p:ph type="ftr" sz="quarter" idx="11"/>
          </p:nvPr>
        </p:nvSpPr>
        <p:spPr/>
        <p:txBody>
          <a:bodyPr/>
          <a:lstStyle/>
          <a:p>
            <a:r>
              <a:rPr lang="de-DE" smtClean="0"/>
              <a:t>Preventing defeating, Module 4: Design examples</a:t>
            </a:r>
            <a:endParaRPr lang="de-DE"/>
          </a:p>
        </p:txBody>
      </p:sp>
      <p:sp>
        <p:nvSpPr>
          <p:cNvPr id="11" name="Foliennummernplatzhalter 10"/>
          <p:cNvSpPr>
            <a:spLocks noGrp="1"/>
          </p:cNvSpPr>
          <p:nvPr>
            <p:ph type="sldNum" sz="quarter" idx="12"/>
          </p:nvPr>
        </p:nvSpPr>
        <p:spPr/>
        <p:txBody>
          <a:bodyPr/>
          <a:lstStyle/>
          <a:p>
            <a:fld id="{39E47423-5D08-45A6-B60E-C2D471FBBDBB}" type="slidenum">
              <a:rPr lang="de-DE" smtClean="0"/>
              <a:pPr/>
              <a:t>15</a:t>
            </a:fld>
            <a:endParaRPr lang="de-DE"/>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8450" y="2113204"/>
            <a:ext cx="4716780" cy="3366418"/>
          </a:xfrm>
          <a:prstGeom prst="rect">
            <a:avLst/>
          </a:prstGeom>
        </p:spPr>
      </p:pic>
      <p:sp>
        <p:nvSpPr>
          <p:cNvPr id="13" name="Pfeil nach oben 12">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Tree>
    <p:extLst>
      <p:ext uri="{BB962C8B-B14F-4D97-AF65-F5344CB8AC3E}">
        <p14:creationId xmlns:p14="http://schemas.microsoft.com/office/powerpoint/2010/main" val="680970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Safe drive control </a:t>
            </a:r>
            <a:br>
              <a:rPr lang="de-DE" dirty="0" smtClean="0"/>
            </a:br>
            <a:r>
              <a:rPr lang="de-DE" dirty="0" smtClean="0"/>
              <a:t/>
            </a:r>
            <a:br>
              <a:rPr lang="de-DE" dirty="0" smtClean="0"/>
            </a:br>
            <a:r>
              <a:rPr lang="de-DE" sz="2400" kern="1200" dirty="0">
                <a:solidFill>
                  <a:schemeClr val="tx1"/>
                </a:solidFill>
                <a:latin typeface="Arial" charset="0"/>
                <a:ea typeface="+mn-ea"/>
                <a:cs typeface="+mn-cs"/>
              </a:rPr>
              <a:t>Example: machine tool</a:t>
            </a:r>
          </a:p>
        </p:txBody>
      </p:sp>
      <p:sp>
        <p:nvSpPr>
          <p:cNvPr id="3" name="Datumsplatzhalter 2"/>
          <p:cNvSpPr>
            <a:spLocks noGrp="1"/>
          </p:cNvSpPr>
          <p:nvPr>
            <p:ph type="dt" sz="half" idx="10"/>
          </p:nvPr>
        </p:nvSpPr>
        <p:spPr/>
        <p:txBody>
          <a:bodyPr/>
          <a:lstStyle/>
          <a:p>
            <a:pPr>
              <a:defRPr/>
            </a:pPr>
            <a:fld id="{FEC87953-F4D5-4DAA-97C2-5D938DA2FEED}"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16</a:t>
            </a:fld>
            <a:endParaRPr lang="de-DE" dirty="0"/>
          </a:p>
        </p:txBody>
      </p:sp>
      <p:sp>
        <p:nvSpPr>
          <p:cNvPr id="7" name="Textfeld 6"/>
          <p:cNvSpPr txBox="1"/>
          <p:nvPr/>
        </p:nvSpPr>
        <p:spPr>
          <a:xfrm>
            <a:off x="432066" y="3222485"/>
            <a:ext cx="8047396" cy="2246769"/>
          </a:xfrm>
          <a:prstGeom prst="rect">
            <a:avLst/>
          </a:prstGeom>
          <a:noFill/>
        </p:spPr>
        <p:txBody>
          <a:bodyPr wrap="none" rtlCol="0">
            <a:spAutoFit/>
          </a:bodyPr>
          <a:lstStyle/>
          <a:p>
            <a:pPr marL="342900" indent="-342900">
              <a:buFont typeface="Arial" panose="020B0604020202020204" pitchFamily="34" charset="0"/>
              <a:buChar char="•"/>
            </a:pPr>
            <a:r>
              <a:rPr lang="de-DE" sz="2000" dirty="0" smtClean="0"/>
              <a:t>Measurement must be performed on the workpiece, consequently:</a:t>
            </a:r>
          </a:p>
          <a:p>
            <a:pPr marL="342900" indent="-342900">
              <a:buFont typeface="Arial" panose="020B0604020202020204" pitchFamily="34" charset="0"/>
              <a:buChar char="•"/>
            </a:pPr>
            <a:endParaRPr lang="de-DE" sz="2000" dirty="0"/>
          </a:p>
          <a:p>
            <a:pPr marL="800100" lvl="1" indent="-342900">
              <a:buFont typeface="Arial" panose="020B0604020202020204" pitchFamily="34" charset="0"/>
              <a:buChar char="•"/>
            </a:pPr>
            <a:r>
              <a:rPr lang="de-DE" sz="2000" dirty="0" smtClean="0"/>
              <a:t>Machining must be interrupted, however:</a:t>
            </a:r>
          </a:p>
          <a:p>
            <a:pPr marL="800100" lvl="1" indent="-342900">
              <a:buFont typeface="Arial" panose="020B0604020202020204" pitchFamily="34" charset="0"/>
              <a:buChar char="•"/>
            </a:pPr>
            <a:endParaRPr lang="de-DE" sz="2000" dirty="0"/>
          </a:p>
          <a:p>
            <a:pPr marL="800100" lvl="1" indent="-342900">
              <a:buFont typeface="Arial" panose="020B0604020202020204" pitchFamily="34" charset="0"/>
              <a:buChar char="•"/>
            </a:pPr>
            <a:r>
              <a:rPr lang="de-DE" sz="2000" dirty="0" smtClean="0"/>
              <a:t>Without de-energizing the tool spindle (position control)</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Unexpected start-up of the spindle presents a </a:t>
            </a:r>
            <a:r>
              <a:rPr lang="de-DE" sz="2000" dirty="0" err="1" smtClean="0"/>
              <a:t>hazard</a:t>
            </a:r>
            <a:r>
              <a:rPr lang="de-DE" sz="2000" dirty="0" smtClean="0"/>
              <a:t>!</a:t>
            </a:r>
            <a:endParaRPr lang="de-DE" sz="2000" dirty="0"/>
          </a:p>
        </p:txBody>
      </p:sp>
    </p:spTree>
    <p:extLst>
      <p:ext uri="{BB962C8B-B14F-4D97-AF65-F5344CB8AC3E}">
        <p14:creationId xmlns:p14="http://schemas.microsoft.com/office/powerpoint/2010/main" val="3605655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fa\f5\intern\alle\allgemein-fb5\Karikaturen für Veröffentlichungen\Hüter Karikaturist\Einrichten_WZM\EinrichtenSOSRZ EN 300 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933" y="2235580"/>
            <a:ext cx="4156067" cy="357963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smtClean="0"/>
              <a:t>Solution: setup mode on machine tools</a:t>
            </a:r>
            <a:endParaRPr lang="de-DE"/>
          </a:p>
        </p:txBody>
      </p:sp>
      <p:sp>
        <p:nvSpPr>
          <p:cNvPr id="3" name="Datumsplatzhalter 2"/>
          <p:cNvSpPr>
            <a:spLocks noGrp="1"/>
          </p:cNvSpPr>
          <p:nvPr>
            <p:ph type="dt" sz="half" idx="10"/>
          </p:nvPr>
        </p:nvSpPr>
        <p:spPr/>
        <p:txBody>
          <a:bodyPr/>
          <a:lstStyle/>
          <a:p>
            <a:pPr>
              <a:defRPr/>
            </a:pPr>
            <a:fld id="{E83BF180-64DB-46C8-97E6-9ADC3C5A130E}"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17</a:t>
            </a:fld>
            <a:endParaRPr lang="de-DE" dirty="0"/>
          </a:p>
        </p:txBody>
      </p:sp>
      <p:sp>
        <p:nvSpPr>
          <p:cNvPr id="7" name="Textfeld 6"/>
          <p:cNvSpPr txBox="1"/>
          <p:nvPr/>
        </p:nvSpPr>
        <p:spPr>
          <a:xfrm>
            <a:off x="413296" y="2465383"/>
            <a:ext cx="4815742" cy="2862322"/>
          </a:xfrm>
          <a:prstGeom prst="rect">
            <a:avLst/>
          </a:prstGeom>
          <a:noFill/>
        </p:spPr>
        <p:txBody>
          <a:bodyPr wrap="square" rtlCol="0">
            <a:spAutoFit/>
          </a:bodyPr>
          <a:lstStyle/>
          <a:p>
            <a:pPr marL="342900" indent="-342900">
              <a:buFont typeface="Arial" panose="020B0604020202020204" pitchFamily="34" charset="0"/>
              <a:buChar char="•"/>
            </a:pPr>
            <a:r>
              <a:rPr lang="de-DE" sz="2000" b="1" dirty="0" smtClean="0"/>
              <a:t>Setup mode is activated</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smtClean="0"/>
              <a:t>The </a:t>
            </a:r>
            <a:r>
              <a:rPr lang="de-DE" sz="2000" dirty="0" err="1" smtClean="0"/>
              <a:t>safety</a:t>
            </a:r>
            <a:r>
              <a:rPr lang="de-DE" sz="2000" dirty="0" smtClean="0"/>
              <a:t> </a:t>
            </a:r>
            <a:r>
              <a:rPr lang="de-DE" sz="2000" dirty="0" err="1" smtClean="0"/>
              <a:t>guard</a:t>
            </a:r>
            <a:r>
              <a:rPr lang="de-DE" sz="2000" dirty="0" smtClean="0"/>
              <a:t> </a:t>
            </a:r>
            <a:r>
              <a:rPr lang="de-DE" sz="2000" dirty="0" err="1" smtClean="0"/>
              <a:t>is</a:t>
            </a:r>
            <a:r>
              <a:rPr lang="de-DE" sz="2000" dirty="0" smtClean="0"/>
              <a:t> no longer monitored, but the drive control has </a:t>
            </a:r>
            <a:r>
              <a:rPr lang="de-DE" sz="2000" dirty="0" err="1" smtClean="0"/>
              <a:t>safety</a:t>
            </a:r>
            <a:r>
              <a:rPr lang="de-DE" sz="2000" dirty="0" smtClean="0"/>
              <a:t> </a:t>
            </a:r>
            <a:r>
              <a:rPr lang="de-DE" sz="2000" dirty="0" err="1" smtClean="0"/>
              <a:t>functions</a:t>
            </a:r>
            <a:r>
              <a:rPr lang="de-DE" sz="2000" dirty="0" smtClean="0"/>
              <a:t/>
            </a:r>
            <a:br>
              <a:rPr lang="de-DE" sz="2000" dirty="0" smtClean="0"/>
            </a:br>
            <a:endParaRPr lang="de-DE" sz="2000" dirty="0"/>
          </a:p>
          <a:p>
            <a:pPr marL="800100" lvl="1" indent="-342900">
              <a:buFont typeface="Arial" panose="020B0604020202020204" pitchFamily="34" charset="0"/>
              <a:buChar char="•"/>
            </a:pPr>
            <a:r>
              <a:rPr lang="de-DE" sz="2000" dirty="0" smtClean="0"/>
              <a:t>Safe operating stop</a:t>
            </a:r>
          </a:p>
          <a:p>
            <a:pPr lvl="1"/>
            <a:r>
              <a:rPr lang="de-DE" sz="2000" dirty="0" err="1" smtClean="0"/>
              <a:t>or</a:t>
            </a:r>
            <a:endParaRPr lang="de-DE" sz="2000" dirty="0" smtClean="0"/>
          </a:p>
          <a:p>
            <a:pPr marL="800100" lvl="1" indent="-342900">
              <a:buFont typeface="Arial" panose="020B0604020202020204" pitchFamily="34" charset="0"/>
              <a:buChar char="•"/>
            </a:pPr>
            <a:r>
              <a:rPr lang="de-DE" sz="2000" dirty="0" smtClean="0"/>
              <a:t>Safe torque off</a:t>
            </a:r>
            <a:endParaRPr lang="de-DE" sz="1800" dirty="0"/>
          </a:p>
        </p:txBody>
      </p:sp>
      <p:sp>
        <p:nvSpPr>
          <p:cNvPr id="8" name="Pfeil nach oben 7">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
        <p:nvSpPr>
          <p:cNvPr id="9" name="Textfeld 1"/>
          <p:cNvSpPr txBox="1">
            <a:spLocks noChangeArrowheads="1"/>
          </p:cNvSpPr>
          <p:nvPr/>
        </p:nvSpPr>
        <p:spPr bwMode="auto">
          <a:xfrm>
            <a:off x="5508104" y="5654755"/>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1160811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fa\f5\intern\alle\allgemein-fb5\Karikaturen für Veröffentlichungen\Hüter Karikaturist\Fahrerrückhaltesystem - Anschnallgurt\Anschnallgurt neu 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8009" y="2225763"/>
            <a:ext cx="5835277" cy="41417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smtClean="0"/>
              <a:t>Easy </a:t>
            </a:r>
            <a:r>
              <a:rPr lang="de-DE" dirty="0" err="1" smtClean="0"/>
              <a:t>handling</a:t>
            </a:r>
            <a:r>
              <a:rPr lang="de-DE" dirty="0" smtClean="0"/>
              <a:t> </a:t>
            </a:r>
            <a:r>
              <a:rPr lang="de-DE" dirty="0" err="1" smtClean="0"/>
              <a:t>of</a:t>
            </a:r>
            <a:r>
              <a:rPr lang="de-DE" dirty="0" smtClean="0"/>
              <a:t> protective equipment </a:t>
            </a:r>
            <a:br>
              <a:rPr lang="de-DE" dirty="0" smtClean="0"/>
            </a:br>
            <a:r>
              <a:rPr lang="de-DE" dirty="0" smtClean="0"/>
              <a:t/>
            </a:r>
            <a:br>
              <a:rPr lang="de-DE" dirty="0" smtClean="0"/>
            </a:br>
            <a:r>
              <a:rPr lang="de-DE" sz="2400" kern="1200" dirty="0">
                <a:solidFill>
                  <a:schemeClr val="tx1"/>
                </a:solidFill>
                <a:latin typeface="Arial" charset="0"/>
                <a:ea typeface="+mn-ea"/>
                <a:cs typeface="+mn-cs"/>
              </a:rPr>
              <a:t>Example: fork-lift trucks</a:t>
            </a:r>
          </a:p>
        </p:txBody>
      </p:sp>
      <p:sp>
        <p:nvSpPr>
          <p:cNvPr id="3" name="Datumsplatzhalter 2"/>
          <p:cNvSpPr>
            <a:spLocks noGrp="1"/>
          </p:cNvSpPr>
          <p:nvPr>
            <p:ph type="dt" sz="half" idx="10"/>
          </p:nvPr>
        </p:nvSpPr>
        <p:spPr/>
        <p:txBody>
          <a:bodyPr/>
          <a:lstStyle/>
          <a:p>
            <a:pPr>
              <a:defRPr/>
            </a:pPr>
            <a:fld id="{FA335EDA-D7F8-4607-B666-78F2B0D33EF7}"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18</a:t>
            </a:fld>
            <a:endParaRPr lang="de-DE" dirty="0"/>
          </a:p>
        </p:txBody>
      </p:sp>
      <p:sp>
        <p:nvSpPr>
          <p:cNvPr id="7" name="Textfeld 6"/>
          <p:cNvSpPr txBox="1"/>
          <p:nvPr/>
        </p:nvSpPr>
        <p:spPr>
          <a:xfrm>
            <a:off x="429168" y="2924944"/>
            <a:ext cx="3422752" cy="2185214"/>
          </a:xfrm>
          <a:prstGeom prst="rect">
            <a:avLst/>
          </a:prstGeom>
          <a:noFill/>
        </p:spPr>
        <p:txBody>
          <a:bodyPr wrap="square" rtlCol="0">
            <a:spAutoFit/>
          </a:bodyPr>
          <a:lstStyle/>
          <a:p>
            <a:r>
              <a:rPr lang="de-DE" sz="2000" dirty="0" smtClean="0"/>
              <a:t>Seat belts on fork-lift trucks for driver restraint are unpopular among drivers</a:t>
            </a:r>
          </a:p>
          <a:p>
            <a:endParaRPr lang="de-DE" sz="1800" dirty="0"/>
          </a:p>
          <a:p>
            <a:endParaRPr lang="de-DE" sz="1800" dirty="0"/>
          </a:p>
        </p:txBody>
      </p:sp>
      <p:sp>
        <p:nvSpPr>
          <p:cNvPr id="10" name="Textfeld 1"/>
          <p:cNvSpPr txBox="1">
            <a:spLocks noChangeArrowheads="1"/>
          </p:cNvSpPr>
          <p:nvPr/>
        </p:nvSpPr>
        <p:spPr bwMode="auto">
          <a:xfrm>
            <a:off x="7340600" y="5949280"/>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636100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051" y="2191664"/>
            <a:ext cx="3756498" cy="3886034"/>
          </a:xfrm>
          <a:prstGeom prst="rect">
            <a:avLst/>
          </a:prstGeom>
        </p:spPr>
      </p:pic>
      <p:sp>
        <p:nvSpPr>
          <p:cNvPr id="2" name="Titel 1"/>
          <p:cNvSpPr>
            <a:spLocks noGrp="1"/>
          </p:cNvSpPr>
          <p:nvPr>
            <p:ph type="title"/>
          </p:nvPr>
        </p:nvSpPr>
        <p:spPr/>
        <p:txBody>
          <a:bodyPr/>
          <a:lstStyle/>
          <a:p>
            <a:r>
              <a:rPr lang="de-DE" dirty="0" smtClean="0"/>
              <a:t>Solution: automatic driver restraint system</a:t>
            </a:r>
            <a:endParaRPr lang="de-DE" dirty="0"/>
          </a:p>
        </p:txBody>
      </p:sp>
      <p:sp>
        <p:nvSpPr>
          <p:cNvPr id="3" name="Datumsplatzhalter 2"/>
          <p:cNvSpPr>
            <a:spLocks noGrp="1"/>
          </p:cNvSpPr>
          <p:nvPr>
            <p:ph type="dt" sz="half" idx="10"/>
          </p:nvPr>
        </p:nvSpPr>
        <p:spPr/>
        <p:txBody>
          <a:bodyPr/>
          <a:lstStyle/>
          <a:p>
            <a:pPr>
              <a:defRPr/>
            </a:pPr>
            <a:fld id="{C6521CE3-5C04-44FF-AB2B-8D93FD5E836B}"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19</a:t>
            </a:fld>
            <a:endParaRPr lang="de-DE" dirty="0"/>
          </a:p>
        </p:txBody>
      </p:sp>
      <p:sp>
        <p:nvSpPr>
          <p:cNvPr id="7" name="Textfeld 6"/>
          <p:cNvSpPr txBox="1"/>
          <p:nvPr/>
        </p:nvSpPr>
        <p:spPr>
          <a:xfrm>
            <a:off x="413296" y="2060848"/>
            <a:ext cx="5170005" cy="1938992"/>
          </a:xfrm>
          <a:prstGeom prst="rect">
            <a:avLst/>
          </a:prstGeom>
          <a:noFill/>
        </p:spPr>
        <p:txBody>
          <a:bodyPr wrap="none" rtlCol="0">
            <a:spAutoFit/>
          </a:bodyPr>
          <a:lstStyle/>
          <a:p>
            <a:r>
              <a:rPr lang="de-DE" sz="2000" dirty="0" smtClean="0"/>
              <a:t>Automatically closing driver restraint system</a:t>
            </a:r>
          </a:p>
          <a:p>
            <a:endParaRPr lang="de-DE" sz="2000" dirty="0"/>
          </a:p>
          <a:p>
            <a:pPr marL="342900" indent="-342900">
              <a:buFont typeface="Arial" panose="020B0604020202020204" pitchFamily="34" charset="0"/>
              <a:buChar char="•"/>
            </a:pPr>
            <a:r>
              <a:rPr lang="de-DE" sz="2000" dirty="0" smtClean="0"/>
              <a:t>Does not obstruct the driver</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err="1" smtClean="0"/>
              <a:t>closes</a:t>
            </a:r>
            <a:r>
              <a:rPr lang="de-DE" sz="2000" dirty="0" smtClean="0"/>
              <a:t> </a:t>
            </a:r>
            <a:r>
              <a:rPr lang="de-DE" sz="2000" dirty="0" err="1" smtClean="0"/>
              <a:t>depending</a:t>
            </a:r>
            <a:r>
              <a:rPr lang="de-DE" sz="2000" dirty="0" smtClean="0"/>
              <a:t> on </a:t>
            </a:r>
            <a:r>
              <a:rPr lang="de-DE" sz="2000" dirty="0" err="1" smtClean="0"/>
              <a:t>speed</a:t>
            </a:r>
            <a:r>
              <a:rPr lang="de-DE" sz="2000" dirty="0" smtClean="0"/>
              <a:t> (</a:t>
            </a:r>
            <a:r>
              <a:rPr lang="de-DE" sz="2000" dirty="0" err="1" smtClean="0"/>
              <a:t>possibly</a:t>
            </a:r>
            <a:r>
              <a:rPr lang="de-DE" sz="2000" dirty="0" smtClean="0"/>
              <a:t>)</a:t>
            </a:r>
            <a:endParaRPr lang="de-DE" sz="2000" dirty="0"/>
          </a:p>
          <a:p>
            <a:endParaRPr lang="de-DE" sz="2000" dirty="0" smtClean="0"/>
          </a:p>
        </p:txBody>
      </p:sp>
      <p:sp>
        <p:nvSpPr>
          <p:cNvPr id="8" name="Pfeil nach oben 7">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
        <p:nvSpPr>
          <p:cNvPr id="9" name="Textfeld 1"/>
          <p:cNvSpPr txBox="1">
            <a:spLocks noChangeArrowheads="1"/>
          </p:cNvSpPr>
          <p:nvPr/>
        </p:nvSpPr>
        <p:spPr bwMode="auto">
          <a:xfrm>
            <a:off x="7334676" y="5877272"/>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1780499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spect="1" noChangeArrowheads="1"/>
          </p:cNvSpPr>
          <p:nvPr>
            <p:ph type="title"/>
          </p:nvPr>
        </p:nvSpPr>
        <p:spPr>
          <a:xfrm>
            <a:off x="504825" y="1228124"/>
            <a:ext cx="5939383" cy="88247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eaLnBrk="1" hangingPunct="1"/>
            <a:r>
              <a:rPr lang="de-DE" altLang="de-DE" dirty="0" smtClean="0"/>
              <a:t>3-step method for the </a:t>
            </a:r>
            <a:br>
              <a:rPr lang="de-DE" altLang="de-DE" dirty="0" smtClean="0"/>
            </a:br>
            <a:r>
              <a:rPr lang="de-DE" altLang="de-DE" dirty="0" smtClean="0"/>
              <a:t>prevention of defeating:</a:t>
            </a:r>
            <a:endParaRPr lang="de-DE" altLang="de-DE" dirty="0"/>
          </a:p>
        </p:txBody>
      </p:sp>
      <p:sp>
        <p:nvSpPr>
          <p:cNvPr id="2" name="Datumsplatzhalter 1"/>
          <p:cNvSpPr>
            <a:spLocks noGrp="1"/>
          </p:cNvSpPr>
          <p:nvPr>
            <p:ph type="dt" sz="half" idx="10"/>
          </p:nvPr>
        </p:nvSpPr>
        <p:spPr/>
        <p:txBody>
          <a:bodyPr/>
          <a:lstStyle/>
          <a:p>
            <a:pPr>
              <a:defRPr/>
            </a:pPr>
            <a:fld id="{6CEB5B07-4D17-4720-90A4-166A4492EDEB}" type="datetime3">
              <a:rPr lang="de-DE" smtClean="0"/>
              <a:t>14/03/19</a:t>
            </a:fld>
            <a:endParaRPr lang="de-DE" dirty="0"/>
          </a:p>
        </p:txBody>
      </p:sp>
      <p:sp>
        <p:nvSpPr>
          <p:cNvPr id="6151" name="Fußzeilenplatzhalter 4"/>
          <p:cNvSpPr>
            <a:spLocks noGrp="1"/>
          </p:cNvSpPr>
          <p:nvPr>
            <p:ph type="ftr" sz="quarter" idx="11"/>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Preventing defeating, Module 4: Design examples</a:t>
            </a:r>
            <a:endParaRPr lang="de-DE" altLang="de-DE" sz="1300" dirty="0" smtClean="0">
              <a:solidFill>
                <a:schemeClr val="bg1"/>
              </a:solidFill>
            </a:endParaRPr>
          </a:p>
        </p:txBody>
      </p:sp>
      <p:sp>
        <p:nvSpPr>
          <p:cNvPr id="6150" name="Foliennummernplatzhalter 3"/>
          <p:cNvSpPr>
            <a:spLocks noGrp="1"/>
          </p:cNvSpPr>
          <p:nvPr>
            <p:ph type="sldNum" sz="quarter" idx="12"/>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dirty="0" smtClean="0">
                <a:solidFill>
                  <a:schemeClr val="bg1"/>
                </a:solidFill>
              </a:rPr>
              <a:t>Page </a:t>
            </a:r>
            <a:fld id="{3F29C903-9394-4F33-9B82-D734E8CB16E2}" type="slidenum">
              <a:rPr lang="de-DE" altLang="de-DE" sz="1300" smtClean="0">
                <a:solidFill>
                  <a:schemeClr val="bg1"/>
                </a:solidFill>
              </a:rPr>
              <a:pPr eaLnBrk="1" hangingPunct="1">
                <a:spcBef>
                  <a:spcPct val="0"/>
                </a:spcBef>
              </a:pPr>
              <a:t>2</a:t>
            </a:fld>
            <a:endParaRPr lang="de-DE" altLang="de-DE" sz="1300" dirty="0" smtClean="0">
              <a:solidFill>
                <a:schemeClr val="bg1"/>
              </a:solidFill>
            </a:endParaRPr>
          </a:p>
        </p:txBody>
      </p:sp>
      <p:sp>
        <p:nvSpPr>
          <p:cNvPr id="7" name="Textfeld 1"/>
          <p:cNvSpPr txBox="1">
            <a:spLocks noChangeArrowheads="1"/>
          </p:cNvSpPr>
          <p:nvPr/>
        </p:nvSpPr>
        <p:spPr bwMode="auto">
          <a:xfrm>
            <a:off x="6804248" y="5445224"/>
            <a:ext cx="20313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a:t>
            </a:r>
            <a:r>
              <a:rPr lang="de-DE" altLang="de-DE" sz="1050" dirty="0" smtClean="0">
                <a:solidFill>
                  <a:srgbClr val="004994"/>
                </a:solidFill>
              </a:rPr>
              <a:t>Schmid </a:t>
            </a:r>
            <a:r>
              <a:rPr lang="de-DE" altLang="de-DE" sz="1050" dirty="0" err="1" smtClean="0">
                <a:solidFill>
                  <a:srgbClr val="004994"/>
                </a:solidFill>
              </a:rPr>
              <a:t>Riedmann</a:t>
            </a:r>
            <a:r>
              <a:rPr lang="de-DE" altLang="de-DE" sz="1050" dirty="0" smtClean="0">
                <a:solidFill>
                  <a:srgbClr val="004994"/>
                </a:solidFill>
              </a:rPr>
              <a:t> &amp; Partner</a:t>
            </a:r>
            <a:endParaRPr lang="de-DE" altLang="de-DE" sz="1050" dirty="0">
              <a:solidFill>
                <a:srgbClr val="004994"/>
              </a:solidFill>
            </a:endParaRPr>
          </a:p>
        </p:txBody>
      </p:sp>
      <p:pic>
        <p:nvPicPr>
          <p:cNvPr id="1026" name="Picture 2" descr="M:\ifa\f5\intern\alle\allgemein-fb5\Karikaturen für Veröffentlichungen\Logo\englisch\Defeating_Det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807" y="2698834"/>
            <a:ext cx="2021586" cy="20944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ifa\f5\intern\alle\allgemein-fb5\Karikaturen für Veröffentlichungen\Logo\englisch\Defeating_Obstru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2728842"/>
            <a:ext cx="2021586" cy="2062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fa\f5\intern\alle\allgemein-fb5\Karikaturen für Veröffentlichungen\Logo\englisch\Defeating_Preve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2544148"/>
            <a:ext cx="2021586" cy="2249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Protective equipment does not obstruct the production flow </a:t>
            </a:r>
            <a:br>
              <a:rPr lang="de-DE" dirty="0" smtClean="0"/>
            </a:br>
            <a:r>
              <a:rPr lang="de-DE" dirty="0" smtClean="0"/>
              <a:t/>
            </a:r>
            <a:br>
              <a:rPr lang="de-DE" dirty="0" smtClean="0"/>
            </a:br>
            <a:r>
              <a:rPr lang="de-DE" sz="2400" kern="1200" dirty="0">
                <a:solidFill>
                  <a:schemeClr val="tx1"/>
                </a:solidFill>
                <a:latin typeface="Arial" charset="0"/>
                <a:ea typeface="+mn-ea"/>
                <a:cs typeface="+mn-cs"/>
              </a:rPr>
              <a:t>Example: roller intake point</a:t>
            </a:r>
          </a:p>
        </p:txBody>
      </p:sp>
      <p:sp>
        <p:nvSpPr>
          <p:cNvPr id="3" name="Datumsplatzhalter 2"/>
          <p:cNvSpPr>
            <a:spLocks noGrp="1"/>
          </p:cNvSpPr>
          <p:nvPr>
            <p:ph type="dt" sz="half" idx="10"/>
          </p:nvPr>
        </p:nvSpPr>
        <p:spPr/>
        <p:txBody>
          <a:bodyPr/>
          <a:lstStyle/>
          <a:p>
            <a:pPr>
              <a:defRPr/>
            </a:pPr>
            <a:fld id="{2B80090B-B632-4376-9DC8-16845AEBB08F}"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20</a:t>
            </a:fld>
            <a:endParaRPr lang="de-DE" dirty="0"/>
          </a:p>
        </p:txBody>
      </p:sp>
      <p:sp>
        <p:nvSpPr>
          <p:cNvPr id="7" name="Textfeld 6"/>
          <p:cNvSpPr txBox="1"/>
          <p:nvPr/>
        </p:nvSpPr>
        <p:spPr>
          <a:xfrm>
            <a:off x="442114" y="3284984"/>
            <a:ext cx="8369599" cy="2246769"/>
          </a:xfrm>
          <a:prstGeom prst="rect">
            <a:avLst/>
          </a:prstGeom>
          <a:noFill/>
        </p:spPr>
        <p:txBody>
          <a:bodyPr wrap="none" rtlCol="0">
            <a:spAutoFit/>
          </a:bodyPr>
          <a:lstStyle/>
          <a:p>
            <a:pPr marL="342900" indent="-342900">
              <a:buFont typeface="Arial" panose="020B0604020202020204" pitchFamily="34" charset="0"/>
              <a:buChar char="•"/>
            </a:pPr>
            <a:r>
              <a:rPr lang="de-DE" sz="2000" dirty="0" smtClean="0"/>
              <a:t>Intake points on counter-rotating rollers</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smtClean="0"/>
              <a:t>Guards are an obstruction when:</a:t>
            </a:r>
          </a:p>
          <a:p>
            <a:pPr marL="342900" indent="-342900">
              <a:buFont typeface="Arial" panose="020B0604020202020204" pitchFamily="34" charset="0"/>
              <a:buChar char="•"/>
            </a:pPr>
            <a:endParaRPr lang="de-DE" sz="2000" dirty="0" smtClean="0"/>
          </a:p>
          <a:p>
            <a:pPr marL="800100" lvl="1" indent="-342900">
              <a:buFont typeface="Arial" panose="020B0604020202020204" pitchFamily="34" charset="0"/>
              <a:buChar char="•"/>
            </a:pPr>
            <a:r>
              <a:rPr lang="de-DE" sz="2000" dirty="0" smtClean="0"/>
              <a:t>The process must be observed when the installation is </a:t>
            </a:r>
            <a:r>
              <a:rPr lang="de-DE" sz="2000" dirty="0" err="1" smtClean="0"/>
              <a:t>started</a:t>
            </a:r>
            <a:r>
              <a:rPr lang="de-DE" sz="2000" dirty="0" smtClean="0"/>
              <a:t> </a:t>
            </a:r>
            <a:r>
              <a:rPr lang="de-DE" sz="2000" dirty="0" err="1" smtClean="0"/>
              <a:t>up</a:t>
            </a:r>
            <a:endParaRPr lang="de-DE" sz="2000" dirty="0"/>
          </a:p>
          <a:p>
            <a:pPr marL="800100" lvl="1" indent="-342900">
              <a:buFont typeface="Arial" panose="020B0604020202020204" pitchFamily="34" charset="0"/>
              <a:buChar char="•"/>
            </a:pPr>
            <a:r>
              <a:rPr lang="de-DE" sz="2000" dirty="0" err="1" smtClean="0"/>
              <a:t>Faults</a:t>
            </a:r>
            <a:r>
              <a:rPr lang="de-DE" sz="2000" dirty="0" smtClean="0"/>
              <a:t> must be rectified swiftly</a:t>
            </a:r>
          </a:p>
          <a:p>
            <a:pPr marL="800100" lvl="1" indent="-342900">
              <a:buFont typeface="Arial" panose="020B0604020202020204" pitchFamily="34" charset="0"/>
              <a:buChar char="•"/>
            </a:pPr>
            <a:r>
              <a:rPr lang="de-DE" sz="2000" dirty="0" smtClean="0"/>
              <a:t>Minor cleaning work is performed</a:t>
            </a:r>
          </a:p>
        </p:txBody>
      </p:sp>
    </p:spTree>
    <p:extLst>
      <p:ext uri="{BB962C8B-B14F-4D97-AF65-F5344CB8AC3E}">
        <p14:creationId xmlns:p14="http://schemas.microsoft.com/office/powerpoint/2010/main" val="571477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825" y="1322387"/>
            <a:ext cx="8191500" cy="717763"/>
          </a:xfrm>
        </p:spPr>
        <p:txBody>
          <a:bodyPr/>
          <a:lstStyle/>
          <a:p>
            <a:r>
              <a:rPr lang="de-DE" dirty="0" smtClean="0"/>
              <a:t>Solution A: </a:t>
            </a:r>
            <a:br>
              <a:rPr lang="de-DE" dirty="0" smtClean="0"/>
            </a:br>
            <a:r>
              <a:rPr lang="de-DE" dirty="0" smtClean="0"/>
              <a:t>Safeguarding by means of activatable light barriers</a:t>
            </a:r>
            <a:endParaRPr lang="de-DE" dirty="0"/>
          </a:p>
        </p:txBody>
      </p:sp>
      <p:sp>
        <p:nvSpPr>
          <p:cNvPr id="3" name="Datumsplatzhalter 2"/>
          <p:cNvSpPr>
            <a:spLocks noGrp="1"/>
          </p:cNvSpPr>
          <p:nvPr>
            <p:ph type="dt" sz="half" idx="10"/>
          </p:nvPr>
        </p:nvSpPr>
        <p:spPr/>
        <p:txBody>
          <a:bodyPr/>
          <a:lstStyle/>
          <a:p>
            <a:pPr>
              <a:defRPr/>
            </a:pPr>
            <a:fld id="{63221FD4-FA6E-450C-BF48-5C7C61F5CBEC}"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21</a:t>
            </a:fld>
            <a:endParaRPr lang="de-DE" dirty="0"/>
          </a:p>
        </p:txBody>
      </p:sp>
      <p:sp>
        <p:nvSpPr>
          <p:cNvPr id="7" name="Textfeld 6"/>
          <p:cNvSpPr txBox="1"/>
          <p:nvPr/>
        </p:nvSpPr>
        <p:spPr>
          <a:xfrm>
            <a:off x="517265" y="5658624"/>
            <a:ext cx="3262432" cy="400110"/>
          </a:xfrm>
          <a:prstGeom prst="rect">
            <a:avLst/>
          </a:prstGeom>
          <a:noFill/>
        </p:spPr>
        <p:txBody>
          <a:bodyPr wrap="none" rtlCol="0">
            <a:spAutoFit/>
          </a:bodyPr>
          <a:lstStyle/>
          <a:p>
            <a:r>
              <a:rPr lang="de-DE" sz="2000" smtClean="0"/>
              <a:t>Light barrier is activated</a:t>
            </a:r>
            <a:endParaRPr lang="de-DE" sz="1800"/>
          </a:p>
        </p:txBody>
      </p:sp>
      <p:pic>
        <p:nvPicPr>
          <p:cNvPr id="6" name="Grafik 5"/>
          <p:cNvPicPr>
            <a:picLocks noChangeAspect="1"/>
          </p:cNvPicPr>
          <p:nvPr/>
        </p:nvPicPr>
        <p:blipFill>
          <a:blip r:embed="rId3" cstate="print"/>
          <a:stretch>
            <a:fillRect/>
          </a:stretch>
        </p:blipFill>
        <p:spPr>
          <a:xfrm>
            <a:off x="755577" y="2472040"/>
            <a:ext cx="2592288" cy="3025603"/>
          </a:xfrm>
          <a:prstGeom prst="rect">
            <a:avLst/>
          </a:prstGeom>
        </p:spPr>
      </p:pic>
      <p:pic>
        <p:nvPicPr>
          <p:cNvPr id="8" name="Grafik 7"/>
          <p:cNvPicPr>
            <a:picLocks noChangeAspect="1"/>
          </p:cNvPicPr>
          <p:nvPr/>
        </p:nvPicPr>
        <p:blipFill>
          <a:blip r:embed="rId4" cstate="print"/>
          <a:stretch>
            <a:fillRect/>
          </a:stretch>
        </p:blipFill>
        <p:spPr>
          <a:xfrm>
            <a:off x="5076057" y="2348880"/>
            <a:ext cx="2837220" cy="3171356"/>
          </a:xfrm>
          <a:prstGeom prst="rect">
            <a:avLst/>
          </a:prstGeom>
        </p:spPr>
      </p:pic>
      <p:sp>
        <p:nvSpPr>
          <p:cNvPr id="9" name="Textfeld 8"/>
          <p:cNvSpPr txBox="1"/>
          <p:nvPr/>
        </p:nvSpPr>
        <p:spPr>
          <a:xfrm>
            <a:off x="4933905" y="5661279"/>
            <a:ext cx="3310650" cy="400110"/>
          </a:xfrm>
          <a:prstGeom prst="rect">
            <a:avLst/>
          </a:prstGeom>
          <a:noFill/>
        </p:spPr>
        <p:txBody>
          <a:bodyPr wrap="none" rtlCol="0">
            <a:spAutoFit/>
          </a:bodyPr>
          <a:lstStyle/>
          <a:p>
            <a:r>
              <a:rPr lang="de-DE" sz="2000" smtClean="0"/>
              <a:t>Rollers move apart</a:t>
            </a:r>
            <a:endParaRPr lang="de-DE" sz="1800"/>
          </a:p>
        </p:txBody>
      </p:sp>
      <p:sp>
        <p:nvSpPr>
          <p:cNvPr id="10" name="Textfeld 1"/>
          <p:cNvSpPr txBox="1">
            <a:spLocks noChangeArrowheads="1"/>
          </p:cNvSpPr>
          <p:nvPr/>
        </p:nvSpPr>
        <p:spPr bwMode="auto">
          <a:xfrm>
            <a:off x="6758612" y="5301208"/>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11" name="Textfeld 1"/>
          <p:cNvSpPr txBox="1">
            <a:spLocks noChangeArrowheads="1"/>
          </p:cNvSpPr>
          <p:nvPr/>
        </p:nvSpPr>
        <p:spPr bwMode="auto">
          <a:xfrm>
            <a:off x="2267744" y="5301208"/>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86772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Solution B: </a:t>
            </a:r>
            <a:br>
              <a:rPr lang="de-DE" dirty="0" smtClean="0"/>
            </a:br>
            <a:r>
              <a:rPr lang="de-DE" dirty="0" smtClean="0"/>
              <a:t>Safeguarding by means of a swing guard</a:t>
            </a:r>
            <a:endParaRPr lang="de-DE" dirty="0"/>
          </a:p>
        </p:txBody>
      </p:sp>
      <p:sp>
        <p:nvSpPr>
          <p:cNvPr id="3" name="Datumsplatzhalter 2"/>
          <p:cNvSpPr>
            <a:spLocks noGrp="1"/>
          </p:cNvSpPr>
          <p:nvPr>
            <p:ph type="dt" sz="half" idx="10"/>
          </p:nvPr>
        </p:nvSpPr>
        <p:spPr/>
        <p:txBody>
          <a:bodyPr/>
          <a:lstStyle/>
          <a:p>
            <a:pPr>
              <a:defRPr/>
            </a:pPr>
            <a:fld id="{7FD487F8-DB95-458C-BDF4-22340432CFA0}"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22</a:t>
            </a:fld>
            <a:endParaRPr lang="de-DE" dirty="0"/>
          </a:p>
        </p:txBody>
      </p:sp>
      <p:sp>
        <p:nvSpPr>
          <p:cNvPr id="7" name="Textfeld 6"/>
          <p:cNvSpPr txBox="1"/>
          <p:nvPr/>
        </p:nvSpPr>
        <p:spPr>
          <a:xfrm>
            <a:off x="504825" y="2989447"/>
            <a:ext cx="4375150" cy="2492990"/>
          </a:xfrm>
          <a:prstGeom prst="rect">
            <a:avLst/>
          </a:prstGeom>
          <a:noFill/>
        </p:spPr>
        <p:txBody>
          <a:bodyPr wrap="square" rtlCol="0">
            <a:spAutoFit/>
          </a:bodyPr>
          <a:lstStyle/>
          <a:p>
            <a:r>
              <a:rPr lang="de-DE" sz="2000" dirty="0"/>
              <a:t>When the pressure-sensitive mat or plate is stepped upon, the protective flap swings in front of the intake gap</a:t>
            </a:r>
          </a:p>
          <a:p>
            <a:endParaRPr lang="de-DE" sz="2000" dirty="0" smtClean="0"/>
          </a:p>
          <a:p>
            <a:r>
              <a:rPr lang="de-DE" sz="2000" dirty="0" smtClean="0"/>
              <a:t>Important:</a:t>
            </a:r>
          </a:p>
          <a:p>
            <a:r>
              <a:rPr lang="de-DE" sz="2000" dirty="0" smtClean="0"/>
              <a:t>Hazards are to be avoided by this measure.</a:t>
            </a:r>
          </a:p>
          <a:p>
            <a:endParaRPr lang="de-DE" sz="1800" dirty="0"/>
          </a:p>
          <a:p>
            <a:endParaRPr lang="de-DE" sz="1800" dirty="0"/>
          </a:p>
        </p:txBody>
      </p:sp>
      <p:pic>
        <p:nvPicPr>
          <p:cNvPr id="6" name="Grafik 5"/>
          <p:cNvPicPr>
            <a:picLocks noChangeAspect="1"/>
          </p:cNvPicPr>
          <p:nvPr/>
        </p:nvPicPr>
        <p:blipFill>
          <a:blip r:embed="rId3" cstate="print"/>
          <a:stretch>
            <a:fillRect/>
          </a:stretch>
        </p:blipFill>
        <p:spPr>
          <a:xfrm>
            <a:off x="4854870" y="2492896"/>
            <a:ext cx="2991126" cy="3626580"/>
          </a:xfrm>
          <a:prstGeom prst="rect">
            <a:avLst/>
          </a:prstGeom>
        </p:spPr>
      </p:pic>
      <p:sp>
        <p:nvSpPr>
          <p:cNvPr id="8" name="Pfeil nach oben 7">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
        <p:nvSpPr>
          <p:cNvPr id="9" name="Textfeld 1"/>
          <p:cNvSpPr txBox="1">
            <a:spLocks noChangeArrowheads="1"/>
          </p:cNvSpPr>
          <p:nvPr/>
        </p:nvSpPr>
        <p:spPr bwMode="auto">
          <a:xfrm>
            <a:off x="6758612" y="5831687"/>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304274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stretch>
            <a:fillRect/>
          </a:stretch>
        </p:blipFill>
        <p:spPr>
          <a:xfrm>
            <a:off x="4608130" y="2797552"/>
            <a:ext cx="4088195" cy="2880320"/>
          </a:xfrm>
          <a:prstGeom prst="rect">
            <a:avLst/>
          </a:prstGeom>
        </p:spPr>
      </p:pic>
      <p:sp>
        <p:nvSpPr>
          <p:cNvPr id="2" name="Titel 1"/>
          <p:cNvSpPr>
            <a:spLocks noGrp="1"/>
          </p:cNvSpPr>
          <p:nvPr>
            <p:ph type="title"/>
          </p:nvPr>
        </p:nvSpPr>
        <p:spPr/>
        <p:txBody>
          <a:bodyPr/>
          <a:lstStyle/>
          <a:p>
            <a:r>
              <a:rPr lang="de-DE" dirty="0" smtClean="0"/>
              <a:t>Permitting continual visual monitoring </a:t>
            </a:r>
            <a:br>
              <a:rPr lang="de-DE" dirty="0" smtClean="0"/>
            </a:br>
            <a:r>
              <a:rPr lang="de-DE" dirty="0" smtClean="0"/>
              <a:t/>
            </a:r>
            <a:br>
              <a:rPr lang="de-DE" dirty="0" smtClean="0"/>
            </a:br>
            <a:r>
              <a:rPr lang="de-DE" sz="2400" kern="1200" dirty="0" smtClean="0">
                <a:solidFill>
                  <a:schemeClr val="tx1"/>
                </a:solidFill>
                <a:latin typeface="Arial" charset="0"/>
                <a:ea typeface="+mn-ea"/>
                <a:cs typeface="+mn-cs"/>
              </a:rPr>
              <a:t>Example:</a:t>
            </a:r>
            <a:r>
              <a:rPr lang="de-DE" sz="2400" kern="1200" dirty="0">
                <a:solidFill>
                  <a:schemeClr val="tx1"/>
                </a:solidFill>
                <a:latin typeface="Arial" charset="0"/>
                <a:ea typeface="+mn-ea"/>
                <a:cs typeface="+mn-cs"/>
              </a:rPr>
              <a:t/>
            </a:r>
            <a:br>
              <a:rPr lang="de-DE" sz="2400" kern="1200" dirty="0">
                <a:solidFill>
                  <a:schemeClr val="tx1"/>
                </a:solidFill>
                <a:latin typeface="Arial" charset="0"/>
                <a:ea typeface="+mn-ea"/>
                <a:cs typeface="+mn-cs"/>
              </a:rPr>
            </a:br>
            <a:r>
              <a:rPr lang="de-DE" sz="2400" kern="1200" dirty="0" err="1" smtClean="0">
                <a:solidFill>
                  <a:schemeClr val="tx1"/>
                </a:solidFill>
                <a:latin typeface="Arial" charset="0"/>
                <a:ea typeface="+mn-ea"/>
                <a:cs typeface="+mn-cs"/>
              </a:rPr>
              <a:t>Conveyor</a:t>
            </a:r>
            <a:r>
              <a:rPr lang="de-DE" sz="2400" kern="1200" dirty="0" smtClean="0">
                <a:solidFill>
                  <a:schemeClr val="tx1"/>
                </a:solidFill>
                <a:latin typeface="Arial" charset="0"/>
                <a:ea typeface="+mn-ea"/>
                <a:cs typeface="+mn-cs"/>
              </a:rPr>
              <a:t> </a:t>
            </a:r>
            <a:r>
              <a:rPr lang="de-DE" sz="2400" kern="1200" dirty="0">
                <a:solidFill>
                  <a:schemeClr val="tx1"/>
                </a:solidFill>
                <a:latin typeface="Arial" charset="0"/>
                <a:ea typeface="+mn-ea"/>
                <a:cs typeface="+mn-cs"/>
              </a:rPr>
              <a:t>screw for bulk materials</a:t>
            </a:r>
          </a:p>
        </p:txBody>
      </p:sp>
      <p:sp>
        <p:nvSpPr>
          <p:cNvPr id="3" name="Datumsplatzhalter 2"/>
          <p:cNvSpPr>
            <a:spLocks noGrp="1"/>
          </p:cNvSpPr>
          <p:nvPr>
            <p:ph type="dt" sz="half" idx="10"/>
          </p:nvPr>
        </p:nvSpPr>
        <p:spPr/>
        <p:txBody>
          <a:bodyPr/>
          <a:lstStyle/>
          <a:p>
            <a:pPr>
              <a:defRPr/>
            </a:pPr>
            <a:fld id="{47595702-7D1A-4401-9A21-96531C9B5824}"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dirty="0" err="1" smtClean="0"/>
              <a:t>Preventing</a:t>
            </a:r>
            <a:r>
              <a:rPr lang="de-DE" dirty="0" smtClean="0"/>
              <a:t> </a:t>
            </a:r>
            <a:r>
              <a:rPr lang="de-DE" dirty="0" err="1" smtClean="0"/>
              <a:t>defeating</a:t>
            </a:r>
            <a:r>
              <a:rPr lang="de-DE" dirty="0" smtClean="0"/>
              <a:t>, Module 4: Design </a:t>
            </a:r>
            <a:r>
              <a:rPr lang="de-DE" dirty="0" err="1" smtClean="0"/>
              <a:t>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23</a:t>
            </a:fld>
            <a:endParaRPr lang="de-DE" dirty="0"/>
          </a:p>
        </p:txBody>
      </p:sp>
      <p:sp>
        <p:nvSpPr>
          <p:cNvPr id="7" name="Textfeld 6"/>
          <p:cNvSpPr txBox="1"/>
          <p:nvPr/>
        </p:nvSpPr>
        <p:spPr>
          <a:xfrm>
            <a:off x="415625" y="3068960"/>
            <a:ext cx="4192505" cy="1323439"/>
          </a:xfrm>
          <a:prstGeom prst="rect">
            <a:avLst/>
          </a:prstGeom>
          <a:noFill/>
        </p:spPr>
        <p:txBody>
          <a:bodyPr wrap="square" rtlCol="0">
            <a:spAutoFit/>
          </a:bodyPr>
          <a:lstStyle/>
          <a:p>
            <a:r>
              <a:rPr lang="de-DE" sz="2000" dirty="0" smtClean="0"/>
              <a:t>A viewing window is fitted, but considerable dust is generated, and the inside of the window must therefore be cleaned frequently</a:t>
            </a:r>
            <a:endParaRPr lang="de-DE" sz="1800" dirty="0"/>
          </a:p>
        </p:txBody>
      </p:sp>
      <p:sp>
        <p:nvSpPr>
          <p:cNvPr id="8" name="Textfeld 1"/>
          <p:cNvSpPr txBox="1">
            <a:spLocks noChangeArrowheads="1"/>
          </p:cNvSpPr>
          <p:nvPr/>
        </p:nvSpPr>
        <p:spPr bwMode="auto">
          <a:xfrm>
            <a:off x="6182548" y="5661248"/>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833815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0575" y="2417668"/>
            <a:ext cx="4355976" cy="3162038"/>
          </a:xfrm>
          <a:prstGeom prst="rect">
            <a:avLst/>
          </a:prstGeom>
        </p:spPr>
      </p:pic>
      <p:sp>
        <p:nvSpPr>
          <p:cNvPr id="2" name="Titel 1"/>
          <p:cNvSpPr>
            <a:spLocks noGrp="1"/>
          </p:cNvSpPr>
          <p:nvPr>
            <p:ph type="title"/>
          </p:nvPr>
        </p:nvSpPr>
        <p:spPr/>
        <p:txBody>
          <a:bodyPr/>
          <a:lstStyle/>
          <a:p>
            <a:r>
              <a:rPr lang="de-DE" dirty="0" smtClean="0"/>
              <a:t>Solution: provision of a second item of protective equipment in addition to the viewing window</a:t>
            </a:r>
            <a:endParaRPr lang="de-DE" dirty="0"/>
          </a:p>
        </p:txBody>
      </p:sp>
      <p:sp>
        <p:nvSpPr>
          <p:cNvPr id="3" name="Datumsplatzhalter 2"/>
          <p:cNvSpPr>
            <a:spLocks noGrp="1"/>
          </p:cNvSpPr>
          <p:nvPr>
            <p:ph type="dt" sz="half" idx="10"/>
          </p:nvPr>
        </p:nvSpPr>
        <p:spPr/>
        <p:txBody>
          <a:bodyPr/>
          <a:lstStyle/>
          <a:p>
            <a:pPr>
              <a:defRPr/>
            </a:pPr>
            <a:fld id="{6119CD30-7B33-4CC1-BBA4-3B6BA0610370}"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24</a:t>
            </a:fld>
            <a:endParaRPr lang="de-DE" dirty="0"/>
          </a:p>
        </p:txBody>
      </p:sp>
      <p:sp>
        <p:nvSpPr>
          <p:cNvPr id="7" name="Textfeld 6"/>
          <p:cNvSpPr txBox="1"/>
          <p:nvPr/>
        </p:nvSpPr>
        <p:spPr>
          <a:xfrm>
            <a:off x="413296" y="2417668"/>
            <a:ext cx="4447629" cy="3693319"/>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t>The viewing window can be opened at any time for the purpose of cleaning</a:t>
            </a:r>
            <a:br>
              <a:rPr lang="de-DE" sz="1800" dirty="0" smtClean="0"/>
            </a:br>
            <a:endParaRPr lang="de-DE" sz="1800" dirty="0"/>
          </a:p>
          <a:p>
            <a:pPr marL="285750" indent="-285750">
              <a:buFont typeface="Arial" panose="020B0604020202020204" pitchFamily="34" charset="0"/>
              <a:buChar char="•"/>
            </a:pPr>
            <a:r>
              <a:rPr lang="de-DE" sz="1800" dirty="0" smtClean="0"/>
              <a:t>If intervention in the process is required, it is possible without danger by opening of </a:t>
            </a:r>
            <a:r>
              <a:rPr lang="de-DE" sz="1800" dirty="0" err="1" smtClean="0"/>
              <a:t>the</a:t>
            </a:r>
            <a:r>
              <a:rPr lang="de-DE" sz="1800" dirty="0" smtClean="0"/>
              <a:t> </a:t>
            </a:r>
            <a:r>
              <a:rPr lang="de-DE" sz="1800" dirty="0" err="1" smtClean="0"/>
              <a:t>mesh</a:t>
            </a:r>
            <a:endParaRPr lang="de-DE" sz="1800" dirty="0" smtClean="0"/>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r>
              <a:rPr lang="de-DE" sz="1800" dirty="0" err="1" smtClean="0"/>
              <a:t>Additionally</a:t>
            </a:r>
            <a:r>
              <a:rPr lang="de-DE" sz="1800" dirty="0" smtClean="0"/>
              <a:t>, </a:t>
            </a:r>
            <a:r>
              <a:rPr lang="de-DE" sz="1800" dirty="0" err="1" smtClean="0"/>
              <a:t>the</a:t>
            </a:r>
            <a:r>
              <a:rPr lang="de-DE" sz="1800" dirty="0" smtClean="0"/>
              <a:t> </a:t>
            </a:r>
            <a:r>
              <a:rPr lang="de-DE" sz="1800" dirty="0" err="1" smtClean="0"/>
              <a:t>mesh</a:t>
            </a:r>
            <a:r>
              <a:rPr lang="de-DE" sz="1800" dirty="0" smtClean="0"/>
              <a:t> </a:t>
            </a:r>
            <a:r>
              <a:rPr lang="de-DE" sz="1800" dirty="0" err="1" smtClean="0"/>
              <a:t>is</a:t>
            </a:r>
            <a:r>
              <a:rPr lang="de-DE" sz="1800" dirty="0" smtClean="0"/>
              <a:t> interlocked with </a:t>
            </a:r>
            <a:r>
              <a:rPr lang="de-DE" sz="1800" dirty="0" err="1" smtClean="0"/>
              <a:t>the</a:t>
            </a:r>
            <a:r>
              <a:rPr lang="de-DE" sz="1800" dirty="0" smtClean="0"/>
              <a:t> </a:t>
            </a:r>
            <a:r>
              <a:rPr lang="de-DE" sz="1800" dirty="0" err="1" smtClean="0"/>
              <a:t>drives</a:t>
            </a:r>
            <a:endParaRPr lang="de-DE" sz="1800" dirty="0" smtClean="0"/>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r>
              <a:rPr lang="de-DE" sz="1800" dirty="0" smtClean="0"/>
              <a:t>Observing the process, maintenance and repair are not obstructed in </a:t>
            </a:r>
            <a:r>
              <a:rPr lang="de-DE" sz="1800" dirty="0" err="1" smtClean="0"/>
              <a:t>any</a:t>
            </a:r>
            <a:r>
              <a:rPr lang="de-DE" sz="1800" dirty="0" smtClean="0"/>
              <a:t> </a:t>
            </a:r>
            <a:r>
              <a:rPr lang="de-DE" sz="1800" dirty="0" err="1" smtClean="0"/>
              <a:t>way</a:t>
            </a:r>
            <a:endParaRPr lang="de-DE" sz="1800" dirty="0" smtClean="0"/>
          </a:p>
        </p:txBody>
      </p:sp>
      <p:sp>
        <p:nvSpPr>
          <p:cNvPr id="9" name="Pfeil nach oben 8">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
        <p:nvSpPr>
          <p:cNvPr id="10" name="Textfeld 1"/>
          <p:cNvSpPr txBox="1">
            <a:spLocks noChangeArrowheads="1"/>
          </p:cNvSpPr>
          <p:nvPr/>
        </p:nvSpPr>
        <p:spPr bwMode="auto">
          <a:xfrm>
            <a:off x="6084168" y="5759679"/>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510104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825" y="1162734"/>
            <a:ext cx="8191500" cy="539750"/>
          </a:xfrm>
        </p:spPr>
        <p:txBody>
          <a:bodyPr/>
          <a:lstStyle/>
          <a:p>
            <a:r>
              <a:rPr lang="de-DE" dirty="0" smtClean="0"/>
              <a:t>Preventing the defeating of protective equipment</a:t>
            </a:r>
            <a:br>
              <a:rPr lang="de-DE" dirty="0" smtClean="0"/>
            </a:br>
            <a:r>
              <a:rPr lang="de-DE" dirty="0" smtClean="0"/>
              <a:t/>
            </a:r>
            <a:br>
              <a:rPr lang="de-DE" dirty="0" smtClean="0"/>
            </a:br>
            <a:r>
              <a:rPr lang="de-DE" sz="2400" kern="1200" dirty="0" smtClean="0">
                <a:solidFill>
                  <a:schemeClr val="tx1"/>
                </a:solidFill>
                <a:latin typeface="Arial" charset="0"/>
                <a:ea typeface="+mn-ea"/>
                <a:cs typeface="+mn-cs"/>
              </a:rPr>
              <a:t>Example: interlocking guards</a:t>
            </a:r>
            <a:endParaRPr lang="de-DE" sz="2400" kern="1200" dirty="0">
              <a:solidFill>
                <a:schemeClr val="tx1"/>
              </a:solidFill>
              <a:latin typeface="Arial" charset="0"/>
              <a:ea typeface="+mn-ea"/>
              <a:cs typeface="+mn-cs"/>
            </a:endParaRPr>
          </a:p>
        </p:txBody>
      </p:sp>
      <p:sp>
        <p:nvSpPr>
          <p:cNvPr id="4" name="Fußzeilenplatzhalter 3"/>
          <p:cNvSpPr>
            <a:spLocks noGrp="1"/>
          </p:cNvSpPr>
          <p:nvPr>
            <p:ph type="ftr" sz="quarter" idx="11"/>
          </p:nvPr>
        </p:nvSpPr>
        <p:spPr/>
        <p:txBody>
          <a:bodyPr/>
          <a:lstStyle/>
          <a:p>
            <a:pPr>
              <a:defRPr/>
            </a:pPr>
            <a:r>
              <a:rPr lang="de-DE" smtClean="0">
                <a:solidFill>
                  <a:srgbClr val="FFFFFF"/>
                </a:solidFill>
              </a:rPr>
              <a:t>Preventing defeating, Module 4: Design examples</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smtClean="0">
                <a:solidFill>
                  <a:srgbClr val="FFFFFF"/>
                </a:solidFill>
              </a:rPr>
              <a:t>Page </a:t>
            </a:r>
            <a:fld id="{4D79FC45-FF3C-48AF-9775-12071FC682CF}" type="slidenum">
              <a:rPr lang="de-DE" smtClean="0">
                <a:solidFill>
                  <a:srgbClr val="FFFFFF"/>
                </a:solidFill>
              </a:rPr>
              <a:pPr>
                <a:defRPr/>
              </a:pPr>
              <a:t>25</a:t>
            </a:fld>
            <a:endParaRPr lang="de-DE" dirty="0">
              <a:solidFill>
                <a:srgbClr val="FFFFFF"/>
              </a:solidFill>
            </a:endParaRPr>
          </a:p>
        </p:txBody>
      </p:sp>
      <p:sp>
        <p:nvSpPr>
          <p:cNvPr id="7" name="Textfeld 6"/>
          <p:cNvSpPr txBox="1"/>
          <p:nvPr/>
        </p:nvSpPr>
        <p:spPr>
          <a:xfrm>
            <a:off x="411690" y="2513351"/>
            <a:ext cx="3512238" cy="3046988"/>
          </a:xfrm>
          <a:prstGeom prst="rect">
            <a:avLst/>
          </a:prstGeom>
          <a:noFill/>
        </p:spPr>
        <p:txBody>
          <a:bodyPr wrap="square" rtlCol="0">
            <a:spAutoFit/>
          </a:bodyPr>
          <a:lstStyle/>
          <a:p>
            <a:pPr fontAlgn="base">
              <a:spcBef>
                <a:spcPct val="0"/>
              </a:spcBef>
              <a:spcAft>
                <a:spcPct val="0"/>
              </a:spcAft>
            </a:pPr>
            <a:endParaRPr lang="de-DE" sz="2000" dirty="0"/>
          </a:p>
          <a:p>
            <a:pPr marL="342900" indent="-342900" fontAlgn="base">
              <a:spcBef>
                <a:spcPct val="0"/>
              </a:spcBef>
              <a:spcAft>
                <a:spcPct val="0"/>
              </a:spcAft>
              <a:buFont typeface="Arial" panose="020B0604020202020204" pitchFamily="34" charset="0"/>
              <a:buChar char="•"/>
            </a:pPr>
            <a:r>
              <a:rPr lang="de-DE" sz="2000" dirty="0" smtClean="0"/>
              <a:t>Frequent operation of the interlocking guard slows down the work process</a:t>
            </a:r>
            <a:endParaRPr lang="de-DE" sz="2000" dirty="0"/>
          </a:p>
          <a:p>
            <a:pPr marL="342900" indent="-342900" fontAlgn="base">
              <a:spcBef>
                <a:spcPct val="0"/>
              </a:spcBef>
              <a:spcAft>
                <a:spcPct val="0"/>
              </a:spcAft>
              <a:buFont typeface="Arial" panose="020B0604020202020204" pitchFamily="34" charset="0"/>
              <a:buChar char="•"/>
            </a:pPr>
            <a:endParaRPr lang="de-DE" sz="2000" dirty="0"/>
          </a:p>
          <a:p>
            <a:pPr marL="342900" indent="-342900" fontAlgn="base">
              <a:spcBef>
                <a:spcPct val="0"/>
              </a:spcBef>
              <a:spcAft>
                <a:spcPct val="0"/>
              </a:spcAft>
              <a:buFont typeface="Arial" panose="020B0604020202020204" pitchFamily="34" charset="0"/>
              <a:buChar char="•"/>
            </a:pPr>
            <a:r>
              <a:rPr lang="de-DE" sz="2000" dirty="0" smtClean="0"/>
              <a:t>An incentive is created for defeating</a:t>
            </a:r>
          </a:p>
          <a:p>
            <a:pPr marL="342900" indent="-342900" fontAlgn="base">
              <a:spcBef>
                <a:spcPct val="0"/>
              </a:spcBef>
              <a:spcAft>
                <a:spcPct val="0"/>
              </a:spcAft>
              <a:buFont typeface="Arial" panose="020B0604020202020204" pitchFamily="34" charset="0"/>
              <a:buChar char="•"/>
            </a:pPr>
            <a:endParaRPr lang="de-DE" dirty="0" smtClean="0">
              <a:solidFill>
                <a:srgbClr val="555555"/>
              </a:solidFill>
            </a:endParaRPr>
          </a:p>
        </p:txBody>
      </p:sp>
      <p:sp>
        <p:nvSpPr>
          <p:cNvPr id="3" name="Datumsplatzhalter 2"/>
          <p:cNvSpPr>
            <a:spLocks noGrp="1"/>
          </p:cNvSpPr>
          <p:nvPr>
            <p:ph type="dt" sz="half" idx="10"/>
          </p:nvPr>
        </p:nvSpPr>
        <p:spPr/>
        <p:txBody>
          <a:bodyPr/>
          <a:lstStyle/>
          <a:p>
            <a:pPr>
              <a:defRPr/>
            </a:pPr>
            <a:fld id="{4FC85A00-2823-4E43-954B-E01B3F5944B4}" type="datetime1">
              <a:rPr lang="de-DE" smtClean="0">
                <a:solidFill>
                  <a:srgbClr val="FFFFFF"/>
                </a:solidFill>
              </a:rPr>
              <a:pPr>
                <a:defRPr/>
              </a:pPr>
              <a:t>14.03.2019</a:t>
            </a:fld>
            <a:endParaRPr lang="de-DE" dirty="0">
              <a:solidFill>
                <a:srgbClr val="FFFFFF"/>
              </a:solidFill>
            </a:endParaRPr>
          </a:p>
        </p:txBody>
      </p:sp>
      <p:sp>
        <p:nvSpPr>
          <p:cNvPr id="45" name="Textfeld 1"/>
          <p:cNvSpPr txBox="1">
            <a:spLocks noChangeArrowheads="1"/>
          </p:cNvSpPr>
          <p:nvPr/>
        </p:nvSpPr>
        <p:spPr bwMode="auto">
          <a:xfrm>
            <a:off x="6414693" y="5948848"/>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pic>
        <p:nvPicPr>
          <p:cNvPr id="8" name="Grafik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3928" y="2632776"/>
            <a:ext cx="4855499" cy="3499688"/>
          </a:xfrm>
          <a:prstGeom prst="rect">
            <a:avLst/>
          </a:prstGeom>
        </p:spPr>
      </p:pic>
    </p:spTree>
    <p:extLst>
      <p:ext uri="{BB962C8B-B14F-4D97-AF65-F5344CB8AC3E}">
        <p14:creationId xmlns:p14="http://schemas.microsoft.com/office/powerpoint/2010/main" val="1409967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585" y="1299527"/>
            <a:ext cx="8191500" cy="545297"/>
          </a:xfrm>
        </p:spPr>
        <p:txBody>
          <a:bodyPr/>
          <a:lstStyle/>
          <a:p>
            <a:r>
              <a:rPr lang="de-DE" dirty="0" smtClean="0"/>
              <a:t>Solution: </a:t>
            </a:r>
            <a:r>
              <a:rPr lang="de-DE" dirty="0" err="1" smtClean="0"/>
              <a:t>electro</a:t>
            </a:r>
            <a:r>
              <a:rPr lang="de-DE" dirty="0" smtClean="0"/>
              <a:t>-sensitive protective equipment</a:t>
            </a:r>
            <a:endParaRPr lang="de-DE" dirty="0"/>
          </a:p>
        </p:txBody>
      </p:sp>
      <p:sp>
        <p:nvSpPr>
          <p:cNvPr id="4" name="Fußzeilenplatzhalter 3"/>
          <p:cNvSpPr>
            <a:spLocks noGrp="1"/>
          </p:cNvSpPr>
          <p:nvPr>
            <p:ph type="ftr" sz="quarter" idx="11"/>
          </p:nvPr>
        </p:nvSpPr>
        <p:spPr/>
        <p:txBody>
          <a:bodyPr/>
          <a:lstStyle/>
          <a:p>
            <a:pPr>
              <a:defRPr/>
            </a:pPr>
            <a:r>
              <a:rPr lang="de-DE" smtClean="0">
                <a:solidFill>
                  <a:srgbClr val="FFFFFF"/>
                </a:solidFill>
              </a:rPr>
              <a:t>Preventing defeating, Module 4: Design examples</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smtClean="0">
                <a:solidFill>
                  <a:srgbClr val="FFFFFF"/>
                </a:solidFill>
              </a:rPr>
              <a:t>Page </a:t>
            </a:r>
            <a:fld id="{4D79FC45-FF3C-48AF-9775-12071FC682CF}" type="slidenum">
              <a:rPr lang="de-DE" smtClean="0">
                <a:solidFill>
                  <a:srgbClr val="FFFFFF"/>
                </a:solidFill>
              </a:rPr>
              <a:pPr>
                <a:defRPr/>
              </a:pPr>
              <a:t>26</a:t>
            </a:fld>
            <a:endParaRPr lang="de-DE" dirty="0">
              <a:solidFill>
                <a:srgbClr val="FFFFFF"/>
              </a:solidFill>
            </a:endParaRPr>
          </a:p>
        </p:txBody>
      </p:sp>
      <p:sp>
        <p:nvSpPr>
          <p:cNvPr id="7" name="Textfeld 6"/>
          <p:cNvSpPr txBox="1"/>
          <p:nvPr/>
        </p:nvSpPr>
        <p:spPr>
          <a:xfrm>
            <a:off x="413296" y="2178313"/>
            <a:ext cx="4760684" cy="400110"/>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endParaRPr lang="de-DE" sz="2000" dirty="0">
              <a:solidFill>
                <a:srgbClr val="555555"/>
              </a:solidFill>
            </a:endParaRPr>
          </a:p>
        </p:txBody>
      </p:sp>
      <p:sp>
        <p:nvSpPr>
          <p:cNvPr id="3" name="Datumsplatzhalter 2"/>
          <p:cNvSpPr>
            <a:spLocks noGrp="1"/>
          </p:cNvSpPr>
          <p:nvPr>
            <p:ph type="dt" sz="half" idx="10"/>
          </p:nvPr>
        </p:nvSpPr>
        <p:spPr/>
        <p:txBody>
          <a:bodyPr/>
          <a:lstStyle/>
          <a:p>
            <a:pPr>
              <a:defRPr/>
            </a:pPr>
            <a:fld id="{A38CED5F-DEB6-43DC-B641-1ED2FB551281}" type="datetime1">
              <a:rPr lang="de-DE" smtClean="0">
                <a:solidFill>
                  <a:srgbClr val="FFFFFF"/>
                </a:solidFill>
              </a:rPr>
              <a:pPr>
                <a:defRPr/>
              </a:pPr>
              <a:t>14.03.2019</a:t>
            </a:fld>
            <a:endParaRPr lang="de-DE" dirty="0">
              <a:solidFill>
                <a:srgbClr val="FFFFFF"/>
              </a:solidFill>
            </a:endParaRPr>
          </a:p>
        </p:txBody>
      </p:sp>
      <p:sp>
        <p:nvSpPr>
          <p:cNvPr id="23" name="Textfeld 1"/>
          <p:cNvSpPr txBox="1">
            <a:spLocks noChangeArrowheads="1"/>
          </p:cNvSpPr>
          <p:nvPr/>
        </p:nvSpPr>
        <p:spPr bwMode="auto">
          <a:xfrm>
            <a:off x="4147109" y="5955132"/>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039" y="2364141"/>
            <a:ext cx="4652332" cy="3438681"/>
          </a:xfrm>
          <a:prstGeom prst="rect">
            <a:avLst/>
          </a:prstGeom>
        </p:spPr>
      </p:pic>
      <p:sp>
        <p:nvSpPr>
          <p:cNvPr id="24" name="Textfeld 23"/>
          <p:cNvSpPr txBox="1"/>
          <p:nvPr/>
        </p:nvSpPr>
        <p:spPr>
          <a:xfrm>
            <a:off x="463550" y="1846314"/>
            <a:ext cx="3964434" cy="4678204"/>
          </a:xfrm>
          <a:prstGeom prst="rect">
            <a:avLst/>
          </a:prstGeom>
          <a:noFill/>
        </p:spPr>
        <p:txBody>
          <a:bodyPr wrap="square" rtlCol="0">
            <a:spAutoFit/>
          </a:bodyPr>
          <a:lstStyle/>
          <a:p>
            <a:r>
              <a:rPr lang="de-DE" sz="2000" dirty="0" smtClean="0"/>
              <a:t>Safeguarding of the hazardous zone by means of a light curtain: </a:t>
            </a:r>
            <a:br>
              <a:rPr lang="de-DE" sz="2000" dirty="0" smtClean="0"/>
            </a:br>
            <a:endParaRPr lang="de-DE" sz="2000" dirty="0" smtClean="0"/>
          </a:p>
          <a:p>
            <a:pPr marL="342900" indent="-342900">
              <a:buFont typeface="Arial" panose="020B0604020202020204" pitchFamily="34" charset="0"/>
              <a:buChar char="•"/>
            </a:pPr>
            <a:r>
              <a:rPr lang="de-DE" sz="2000" dirty="0" smtClean="0"/>
              <a:t>An intervention causes the process to be halted; when the light curtain is no longer interrupted, the process restarts automatically </a:t>
            </a:r>
          </a:p>
          <a:p>
            <a:endParaRPr lang="de-DE" sz="2000" b="1" dirty="0"/>
          </a:p>
          <a:p>
            <a:pPr marL="342900" indent="-342900">
              <a:buFont typeface="Arial" panose="020B0604020202020204" pitchFamily="34" charset="0"/>
              <a:buChar char="•"/>
            </a:pPr>
            <a:r>
              <a:rPr lang="de-DE" sz="2000" dirty="0" smtClean="0"/>
              <a:t>Down times are reduced</a:t>
            </a:r>
          </a:p>
          <a:p>
            <a:endParaRPr lang="de-DE" sz="2000" dirty="0"/>
          </a:p>
          <a:p>
            <a:pPr marL="342900" indent="-342900">
              <a:buFont typeface="Arial" panose="020B0604020202020204" pitchFamily="34" charset="0"/>
              <a:buChar char="•"/>
            </a:pPr>
            <a:r>
              <a:rPr lang="de-DE" sz="2000" dirty="0" smtClean="0"/>
              <a:t>Important: </a:t>
            </a:r>
            <a:br>
              <a:rPr lang="de-DE" sz="2000" dirty="0" smtClean="0"/>
            </a:br>
            <a:r>
              <a:rPr lang="de-DE" sz="2000" dirty="0"/>
              <a:t>R</a:t>
            </a:r>
            <a:r>
              <a:rPr lang="de-DE" sz="2000" dirty="0" smtClean="0"/>
              <a:t>un-on </a:t>
            </a:r>
            <a:r>
              <a:rPr lang="de-DE" sz="2000" dirty="0" err="1" smtClean="0"/>
              <a:t>times</a:t>
            </a:r>
            <a:r>
              <a:rPr lang="de-DE" sz="2000" dirty="0" smtClean="0"/>
              <a:t> must </a:t>
            </a:r>
            <a:r>
              <a:rPr lang="de-DE" sz="2000" dirty="0" err="1" smtClean="0"/>
              <a:t>be</a:t>
            </a:r>
            <a:r>
              <a:rPr lang="de-DE" sz="2000" dirty="0" smtClean="0"/>
              <a:t> </a:t>
            </a:r>
            <a:r>
              <a:rPr lang="de-DE" sz="2000" dirty="0" err="1" smtClean="0"/>
              <a:t>considered</a:t>
            </a:r>
            <a:endParaRPr lang="de-DE" sz="2000" dirty="0" smtClean="0"/>
          </a:p>
          <a:p>
            <a:pPr marL="257175" indent="-257175">
              <a:buFont typeface="Arial" panose="020B0604020202020204" pitchFamily="34" charset="0"/>
              <a:buChar char="•"/>
            </a:pPr>
            <a:endParaRPr lang="de-DE" sz="1800" dirty="0"/>
          </a:p>
        </p:txBody>
      </p:sp>
      <p:sp>
        <p:nvSpPr>
          <p:cNvPr id="10" name="Pfeil nach oben 9">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Tree>
    <p:extLst>
      <p:ext uri="{BB962C8B-B14F-4D97-AF65-F5344CB8AC3E}">
        <p14:creationId xmlns:p14="http://schemas.microsoft.com/office/powerpoint/2010/main" val="972143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Access control</a:t>
            </a:r>
            <a:r>
              <a:rPr lang="de-DE" dirty="0" smtClean="0"/>
              <a:t> </a:t>
            </a:r>
            <a:br>
              <a:rPr lang="de-DE" dirty="0" smtClean="0"/>
            </a:br>
            <a:r>
              <a:rPr lang="de-DE" dirty="0" smtClean="0"/>
              <a:t/>
            </a:r>
            <a:br>
              <a:rPr lang="de-DE" dirty="0" smtClean="0"/>
            </a:br>
            <a:r>
              <a:rPr lang="de-DE" sz="2400" kern="1200" dirty="0">
                <a:solidFill>
                  <a:schemeClr val="tx1"/>
                </a:solidFill>
                <a:latin typeface="Arial" charset="0"/>
                <a:ea typeface="+mn-ea"/>
                <a:cs typeface="+mn-cs"/>
              </a:rPr>
              <a:t>Example:</a:t>
            </a:r>
            <a:r>
              <a:rPr lang="de-DE" sz="2400" kern="1200" dirty="0" smtClean="0">
                <a:solidFill>
                  <a:schemeClr val="tx1"/>
                </a:solidFill>
                <a:latin typeface="Arial" charset="0"/>
                <a:ea typeface="+mn-ea"/>
                <a:cs typeface="+mn-cs"/>
              </a:rPr>
              <a:t> high-rack warehouse</a:t>
            </a:r>
            <a:endParaRPr lang="de-DE" sz="2400" kern="1200" dirty="0">
              <a:solidFill>
                <a:schemeClr val="tx1"/>
              </a:solidFill>
              <a:latin typeface="Arial" charset="0"/>
              <a:ea typeface="+mn-ea"/>
              <a:cs typeface="+mn-cs"/>
            </a:endParaRPr>
          </a:p>
        </p:txBody>
      </p:sp>
      <p:sp>
        <p:nvSpPr>
          <p:cNvPr id="3" name="Datumsplatzhalter 2"/>
          <p:cNvSpPr>
            <a:spLocks noGrp="1"/>
          </p:cNvSpPr>
          <p:nvPr>
            <p:ph type="dt" sz="half" idx="10"/>
          </p:nvPr>
        </p:nvSpPr>
        <p:spPr/>
        <p:txBody>
          <a:bodyPr/>
          <a:lstStyle/>
          <a:p>
            <a:pPr>
              <a:defRPr/>
            </a:pPr>
            <a:fld id="{25F8AC5A-DB79-45D0-A8C7-229D08FB125F}"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27</a:t>
            </a:fld>
            <a:endParaRPr lang="de-DE" dirty="0"/>
          </a:p>
        </p:txBody>
      </p:sp>
      <p:sp>
        <p:nvSpPr>
          <p:cNvPr id="9" name="Textfeld 8"/>
          <p:cNvSpPr txBox="1"/>
          <p:nvPr/>
        </p:nvSpPr>
        <p:spPr>
          <a:xfrm>
            <a:off x="395536" y="2683875"/>
            <a:ext cx="4032448" cy="3416320"/>
          </a:xfrm>
          <a:prstGeom prst="rect">
            <a:avLst/>
          </a:prstGeom>
          <a:noFill/>
        </p:spPr>
        <p:txBody>
          <a:bodyPr wrap="square" rtlCol="0">
            <a:spAutoFit/>
          </a:bodyPr>
          <a:lstStyle/>
          <a:p>
            <a:pPr marL="285750" indent="-285750">
              <a:buFont typeface="Arial" panose="020B0604020202020204" pitchFamily="34" charset="0"/>
              <a:buChar char="•"/>
            </a:pPr>
            <a:r>
              <a:rPr lang="de-DE" sz="1800" dirty="0"/>
              <a:t>Inhomogeneous stored goods cannot be prevented from causing faults in high-rack warehouses.</a:t>
            </a:r>
            <a:r>
              <a:rPr lang="de-DE" sz="1800" dirty="0" smtClean="0"/>
              <a:t/>
            </a:r>
            <a:br>
              <a:rPr lang="de-DE" sz="1800" dirty="0" smtClean="0"/>
            </a:br>
            <a:endParaRPr lang="de-DE" sz="1800" dirty="0" smtClean="0"/>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r>
              <a:rPr lang="de-DE" sz="1800" dirty="0" smtClean="0"/>
              <a:t>Faults can sometimes be rectified only by local manual operation of the storage and retrieval machine.</a:t>
            </a:r>
            <a:br>
              <a:rPr lang="de-DE" sz="1800" dirty="0" smtClean="0"/>
            </a:br>
            <a:endParaRPr lang="de-DE" sz="1800" dirty="0" smtClean="0"/>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r>
              <a:rPr lang="de-DE" sz="1800" dirty="0"/>
              <a:t>Visibility in high-rack warehouses is poor.</a:t>
            </a:r>
          </a:p>
        </p:txBody>
      </p:sp>
      <p:sp>
        <p:nvSpPr>
          <p:cNvPr id="7" name="Textfeld 6"/>
          <p:cNvSpPr txBox="1"/>
          <p:nvPr/>
        </p:nvSpPr>
        <p:spPr>
          <a:xfrm>
            <a:off x="4788346" y="3907905"/>
            <a:ext cx="2563713" cy="2067233"/>
          </a:xfrm>
          <a:prstGeom prst="rect">
            <a:avLst/>
          </a:prstGeom>
          <a:noFill/>
        </p:spPr>
        <p:txBody>
          <a:bodyPr wrap="square" rtlCol="0">
            <a:spAutoFit/>
          </a:bodyPr>
          <a:lstStyle/>
          <a:p>
            <a:pPr marL="457200" indent="-457200">
              <a:lnSpc>
                <a:spcPts val="2160"/>
              </a:lnSpc>
              <a:buAutoNum type="arabicPeriod"/>
            </a:pPr>
            <a:r>
              <a:rPr lang="de-DE" sz="1400" dirty="0" smtClean="0"/>
              <a:t>Operating </a:t>
            </a:r>
            <a:r>
              <a:rPr lang="de-DE" sz="1400" dirty="0" err="1" smtClean="0"/>
              <a:t>mode</a:t>
            </a:r>
            <a:r>
              <a:rPr lang="de-DE" sz="1400" dirty="0" smtClean="0"/>
              <a:t> </a:t>
            </a:r>
            <a:r>
              <a:rPr lang="de-DE" sz="1400" dirty="0" err="1" smtClean="0"/>
              <a:t>selector</a:t>
            </a:r>
            <a:r>
              <a:rPr lang="de-DE" sz="1400" dirty="0" smtClean="0"/>
              <a:t> </a:t>
            </a:r>
            <a:r>
              <a:rPr lang="de-DE" sz="1400" dirty="0" err="1" smtClean="0"/>
              <a:t>switch</a:t>
            </a:r>
            <a:r>
              <a:rPr lang="de-DE" sz="1400" dirty="0" smtClean="0"/>
              <a:t> </a:t>
            </a:r>
            <a:r>
              <a:rPr lang="de-DE" sz="1400" dirty="0" err="1" smtClean="0"/>
              <a:t>with</a:t>
            </a:r>
            <a:r>
              <a:rPr lang="de-DE" sz="1400" dirty="0" smtClean="0"/>
              <a:t> </a:t>
            </a:r>
            <a:r>
              <a:rPr lang="de-DE" sz="1400" dirty="0" err="1" smtClean="0"/>
              <a:t>key</a:t>
            </a:r>
            <a:endParaRPr lang="de-DE" sz="1400" dirty="0" smtClean="0"/>
          </a:p>
          <a:p>
            <a:pPr marL="457200" indent="-457200">
              <a:lnSpc>
                <a:spcPts val="2160"/>
              </a:lnSpc>
              <a:buAutoNum type="arabicPeriod"/>
            </a:pPr>
            <a:r>
              <a:rPr lang="de-DE" sz="1400" dirty="0" smtClean="0"/>
              <a:t>Access </a:t>
            </a:r>
            <a:r>
              <a:rPr lang="de-DE" sz="1400" dirty="0" err="1" smtClean="0"/>
              <a:t>door</a:t>
            </a:r>
            <a:r>
              <a:rPr lang="de-DE" sz="1400" dirty="0" smtClean="0"/>
              <a:t> </a:t>
            </a:r>
            <a:r>
              <a:rPr lang="de-DE" sz="1400" dirty="0" err="1" smtClean="0"/>
              <a:t>with</a:t>
            </a:r>
            <a:r>
              <a:rPr lang="de-DE" sz="1400" dirty="0" smtClean="0"/>
              <a:t> </a:t>
            </a:r>
            <a:r>
              <a:rPr lang="de-DE" sz="1400" dirty="0" err="1" smtClean="0"/>
              <a:t>second</a:t>
            </a:r>
            <a:r>
              <a:rPr lang="de-DE" sz="1400" dirty="0" smtClean="0"/>
              <a:t> </a:t>
            </a:r>
            <a:r>
              <a:rPr lang="de-DE" sz="1400" dirty="0" err="1" smtClean="0"/>
              <a:t>key</a:t>
            </a:r>
            <a:endParaRPr lang="de-DE" sz="1400" dirty="0" smtClean="0"/>
          </a:p>
          <a:p>
            <a:pPr marL="457200" indent="-457200">
              <a:lnSpc>
                <a:spcPts val="2160"/>
              </a:lnSpc>
              <a:buAutoNum type="arabicPeriod"/>
            </a:pPr>
            <a:r>
              <a:rPr lang="de-DE" sz="1400" dirty="0" smtClean="0"/>
              <a:t>Storage </a:t>
            </a:r>
            <a:r>
              <a:rPr lang="de-DE" sz="1400" dirty="0" err="1" smtClean="0"/>
              <a:t>and</a:t>
            </a:r>
            <a:r>
              <a:rPr lang="de-DE" sz="1400" dirty="0" smtClean="0"/>
              <a:t> </a:t>
            </a:r>
            <a:r>
              <a:rPr lang="de-DE" sz="1400" dirty="0" err="1" smtClean="0"/>
              <a:t>retrieval</a:t>
            </a:r>
            <a:r>
              <a:rPr lang="de-DE" sz="1400" dirty="0" smtClean="0"/>
              <a:t> </a:t>
            </a:r>
            <a:r>
              <a:rPr lang="de-DE" sz="1400" dirty="0" err="1" smtClean="0"/>
              <a:t>machine</a:t>
            </a:r>
            <a:endParaRPr lang="de-DE" sz="1400" dirty="0" smtClean="0"/>
          </a:p>
          <a:p>
            <a:pPr marL="457200" indent="-457200">
              <a:lnSpc>
                <a:spcPts val="2160"/>
              </a:lnSpc>
              <a:buAutoNum type="arabicPeriod"/>
            </a:pPr>
            <a:r>
              <a:rPr lang="de-DE" sz="1400" dirty="0" smtClean="0"/>
              <a:t>Rack </a:t>
            </a:r>
            <a:r>
              <a:rPr lang="de-DE" sz="1400" dirty="0" err="1" smtClean="0"/>
              <a:t>area</a:t>
            </a:r>
            <a:endParaRPr lang="de-DE" sz="1400" dirty="0"/>
          </a:p>
        </p:txBody>
      </p:sp>
      <p:pic>
        <p:nvPicPr>
          <p:cNvPr id="10" name="Grafik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484"/>
          <a:stretch/>
        </p:blipFill>
        <p:spPr>
          <a:xfrm>
            <a:off x="6100761" y="1477973"/>
            <a:ext cx="2719711" cy="4953867"/>
          </a:xfrm>
          <a:prstGeom prst="rect">
            <a:avLst/>
          </a:prstGeom>
        </p:spPr>
      </p:pic>
      <p:sp>
        <p:nvSpPr>
          <p:cNvPr id="8" name="Textfeld 7"/>
          <p:cNvSpPr txBox="1"/>
          <p:nvPr/>
        </p:nvSpPr>
        <p:spPr>
          <a:xfrm>
            <a:off x="6172406" y="2630580"/>
            <a:ext cx="1434368" cy="261610"/>
          </a:xfrm>
          <a:prstGeom prst="rect">
            <a:avLst/>
          </a:prstGeom>
          <a:solidFill>
            <a:schemeClr val="bg1"/>
          </a:solidFill>
        </p:spPr>
        <p:txBody>
          <a:bodyPr wrap="square" rtlCol="0">
            <a:spAutoFit/>
          </a:bodyPr>
          <a:lstStyle/>
          <a:p>
            <a:r>
              <a:rPr lang="de-DE" sz="1100" b="1" dirty="0" smtClean="0"/>
              <a:t>Operating Mode</a:t>
            </a:r>
            <a:endParaRPr lang="de-DE" sz="1100" b="1" dirty="0"/>
          </a:p>
        </p:txBody>
      </p:sp>
    </p:spTree>
    <p:extLst>
      <p:ext uri="{BB962C8B-B14F-4D97-AF65-F5344CB8AC3E}">
        <p14:creationId xmlns:p14="http://schemas.microsoft.com/office/powerpoint/2010/main" val="2208393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Solution: </a:t>
            </a:r>
            <a:br>
              <a:rPr lang="de-DE" dirty="0" smtClean="0"/>
            </a:br>
            <a:r>
              <a:rPr lang="de-DE" dirty="0" err="1" smtClean="0"/>
              <a:t>Inseparable</a:t>
            </a:r>
            <a:r>
              <a:rPr lang="de-DE" dirty="0" smtClean="0"/>
              <a:t> </a:t>
            </a:r>
            <a:r>
              <a:rPr lang="de-DE" dirty="0" err="1" smtClean="0"/>
              <a:t>connection</a:t>
            </a:r>
            <a:r>
              <a:rPr lang="de-DE" dirty="0" smtClean="0"/>
              <a:t> </a:t>
            </a:r>
            <a:r>
              <a:rPr lang="de-DE" dirty="0" err="1" smtClean="0"/>
              <a:t>of</a:t>
            </a:r>
            <a:r>
              <a:rPr lang="de-DE" dirty="0" smtClean="0"/>
              <a:t> the protective equipment</a:t>
            </a:r>
            <a:endParaRPr lang="de-DE" dirty="0"/>
          </a:p>
        </p:txBody>
      </p:sp>
      <p:sp>
        <p:nvSpPr>
          <p:cNvPr id="3" name="Datumsplatzhalter 2"/>
          <p:cNvSpPr>
            <a:spLocks noGrp="1"/>
          </p:cNvSpPr>
          <p:nvPr>
            <p:ph type="dt" sz="half" idx="10"/>
          </p:nvPr>
        </p:nvSpPr>
        <p:spPr/>
        <p:txBody>
          <a:bodyPr/>
          <a:lstStyle/>
          <a:p>
            <a:pPr>
              <a:defRPr/>
            </a:pPr>
            <a:fld id="{4E012C10-5180-48E3-9AAB-463FB1BB5384}"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28</a:t>
            </a:fld>
            <a:endParaRPr lang="de-DE" dirty="0"/>
          </a:p>
        </p:txBody>
      </p:sp>
      <p:sp>
        <p:nvSpPr>
          <p:cNvPr id="7" name="Textfeld 6"/>
          <p:cNvSpPr txBox="1"/>
          <p:nvPr/>
        </p:nvSpPr>
        <p:spPr>
          <a:xfrm>
            <a:off x="425107" y="2780928"/>
            <a:ext cx="4938981" cy="2185214"/>
          </a:xfrm>
          <a:prstGeom prst="rect">
            <a:avLst/>
          </a:prstGeom>
          <a:noFill/>
        </p:spPr>
        <p:txBody>
          <a:bodyPr wrap="square" rtlCol="0">
            <a:spAutoFit/>
          </a:bodyPr>
          <a:lstStyle/>
          <a:p>
            <a:r>
              <a:rPr lang="de-DE" sz="2000" dirty="0" smtClean="0"/>
              <a:t>Inseparable connection of the key for the operating mode selector switch, </a:t>
            </a:r>
            <a:r>
              <a:rPr lang="de-DE" sz="2000" dirty="0" err="1" smtClean="0"/>
              <a:t>with</a:t>
            </a:r>
            <a:r>
              <a:rPr lang="de-DE" sz="2000" dirty="0" smtClean="0"/>
              <a:t> </a:t>
            </a:r>
            <a:r>
              <a:rPr lang="de-DE" sz="2000" dirty="0" err="1" smtClean="0"/>
              <a:t>is</a:t>
            </a:r>
            <a:r>
              <a:rPr lang="de-DE" sz="2000" dirty="0" smtClean="0"/>
              <a:t> also </a:t>
            </a:r>
            <a:r>
              <a:rPr lang="de-DE" sz="2000" dirty="0" err="1" smtClean="0"/>
              <a:t>used</a:t>
            </a:r>
            <a:r>
              <a:rPr lang="de-DE" sz="2000" dirty="0" smtClean="0"/>
              <a:t> </a:t>
            </a:r>
            <a:r>
              <a:rPr lang="de-DE" sz="2000" dirty="0" err="1" smtClean="0"/>
              <a:t>for</a:t>
            </a:r>
            <a:r>
              <a:rPr lang="de-DE" sz="2000" dirty="0" smtClean="0"/>
              <a:t> </a:t>
            </a:r>
            <a:r>
              <a:rPr lang="de-DE" sz="2000" dirty="0" err="1" smtClean="0"/>
              <a:t>operation</a:t>
            </a:r>
            <a:r>
              <a:rPr lang="de-DE" sz="2000" dirty="0" smtClean="0"/>
              <a:t> </a:t>
            </a:r>
            <a:r>
              <a:rPr lang="de-DE" sz="2000" dirty="0" err="1" smtClean="0"/>
              <a:t>of</a:t>
            </a:r>
            <a:r>
              <a:rPr lang="de-DE" sz="2000" dirty="0" smtClean="0"/>
              <a:t> </a:t>
            </a:r>
            <a:r>
              <a:rPr lang="de-DE" sz="2000" dirty="0" err="1" smtClean="0"/>
              <a:t>the</a:t>
            </a:r>
            <a:r>
              <a:rPr lang="de-DE" sz="2000" dirty="0" smtClean="0"/>
              <a:t> storage and retrieval machine, to the key for the access door</a:t>
            </a:r>
          </a:p>
          <a:p>
            <a:endParaRPr lang="de-DE" sz="1800" dirty="0"/>
          </a:p>
          <a:p>
            <a:endParaRPr lang="de-DE" sz="1800"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2780928"/>
            <a:ext cx="3188221" cy="3058036"/>
          </a:xfrm>
          <a:prstGeom prst="rect">
            <a:avLst/>
          </a:prstGeom>
        </p:spPr>
      </p:pic>
      <p:sp>
        <p:nvSpPr>
          <p:cNvPr id="8" name="Pfeil nach oben 7">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Tree>
    <p:extLst>
      <p:ext uri="{BB962C8B-B14F-4D97-AF65-F5344CB8AC3E}">
        <p14:creationId xmlns:p14="http://schemas.microsoft.com/office/powerpoint/2010/main" val="3418433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600" dirty="0" smtClean="0"/>
              <a:t>Obstructing defeating</a:t>
            </a:r>
            <a:br>
              <a:rPr lang="de-DE" sz="2600" dirty="0" smtClean="0"/>
            </a:br>
            <a:r>
              <a:rPr lang="de-DE" sz="2600" dirty="0"/>
              <a:t/>
            </a:r>
            <a:br>
              <a:rPr lang="de-DE" sz="2600" dirty="0"/>
            </a:br>
            <a:r>
              <a:rPr lang="de-DE" sz="2400" dirty="0" smtClean="0">
                <a:solidFill>
                  <a:schemeClr val="tx1"/>
                </a:solidFill>
              </a:rPr>
              <a:t>Example: interlocking devices with low coding level</a:t>
            </a:r>
            <a:endParaRPr lang="de-DE" sz="2400" dirty="0">
              <a:solidFill>
                <a:schemeClr val="tx1"/>
              </a:solidFill>
            </a:endParaRPr>
          </a:p>
        </p:txBody>
      </p:sp>
      <p:sp>
        <p:nvSpPr>
          <p:cNvPr id="3" name="Datumsplatzhalter 2"/>
          <p:cNvSpPr>
            <a:spLocks noGrp="1"/>
          </p:cNvSpPr>
          <p:nvPr>
            <p:ph type="dt" sz="half" idx="10"/>
          </p:nvPr>
        </p:nvSpPr>
        <p:spPr/>
        <p:txBody>
          <a:bodyPr/>
          <a:lstStyle/>
          <a:p>
            <a:pPr>
              <a:defRPr/>
            </a:pPr>
            <a:fld id="{E83BF180-64DB-46C8-97E6-9ADC3C5A130E}"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29</a:t>
            </a:fld>
            <a:endParaRPr lang="de-DE" dirty="0"/>
          </a:p>
        </p:txBody>
      </p:sp>
      <p:sp>
        <p:nvSpPr>
          <p:cNvPr id="7" name="Textfeld 6"/>
          <p:cNvSpPr txBox="1"/>
          <p:nvPr/>
        </p:nvSpPr>
        <p:spPr>
          <a:xfrm>
            <a:off x="415505" y="2822083"/>
            <a:ext cx="3724447" cy="2492990"/>
          </a:xfrm>
          <a:prstGeom prst="rect">
            <a:avLst/>
          </a:prstGeom>
          <a:noFill/>
        </p:spPr>
        <p:txBody>
          <a:bodyPr wrap="square" rtlCol="0">
            <a:spAutoFit/>
          </a:bodyPr>
          <a:lstStyle/>
          <a:p>
            <a:endParaRPr lang="de-DE" sz="1800" dirty="0" smtClean="0"/>
          </a:p>
          <a:p>
            <a:pPr marL="342900" indent="-342900">
              <a:buFont typeface="Arial" panose="020B0604020202020204" pitchFamily="34" charset="0"/>
              <a:buChar char="•"/>
            </a:pPr>
            <a:r>
              <a:rPr lang="de-DE" sz="2000" dirty="0" smtClean="0"/>
              <a:t>Unless additional measures are taken, interlocking devices employing actuators with low coding level can generally be defeated easily</a:t>
            </a:r>
          </a:p>
          <a:p>
            <a:pPr marL="285750" indent="-285750">
              <a:buFont typeface="Arial" panose="020B0604020202020204" pitchFamily="34" charset="0"/>
              <a:buChar char="•"/>
            </a:pPr>
            <a:endParaRPr lang="de-DE" sz="1800" dirty="0" smtClean="0"/>
          </a:p>
        </p:txBody>
      </p:sp>
      <p:sp>
        <p:nvSpPr>
          <p:cNvPr id="19" name="Rechteck 18"/>
          <p:cNvSpPr/>
          <p:nvPr/>
        </p:nvSpPr>
        <p:spPr>
          <a:xfrm>
            <a:off x="417886" y="5733256"/>
            <a:ext cx="265682" cy="216024"/>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lIns="72000" tIns="36000" rIns="72000" bIns="36000" rtlCol="0" anchor="ctr"/>
          <a:lstStyle/>
          <a:p>
            <a:pPr algn="ctr"/>
            <a:endParaRPr lang="de-DE" dirty="0" err="1" smtClean="0"/>
          </a:p>
        </p:txBody>
      </p:sp>
      <p:pic>
        <p:nvPicPr>
          <p:cNvPr id="11" name="Grafik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42870" y="2422828"/>
            <a:ext cx="4839376" cy="4102516"/>
          </a:xfrm>
          <a:prstGeom prst="rect">
            <a:avLst/>
          </a:prstGeom>
        </p:spPr>
      </p:pic>
      <p:sp>
        <p:nvSpPr>
          <p:cNvPr id="10" name="Textfeld 1"/>
          <p:cNvSpPr txBox="1">
            <a:spLocks noChangeArrowheads="1"/>
          </p:cNvSpPr>
          <p:nvPr/>
        </p:nvSpPr>
        <p:spPr bwMode="auto">
          <a:xfrm>
            <a:off x="7380312" y="5855470"/>
            <a:ext cx="1088876" cy="23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3915951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p:cNvSpPr txBox="1"/>
          <p:nvPr/>
        </p:nvSpPr>
        <p:spPr>
          <a:xfrm>
            <a:off x="3195464" y="2290486"/>
            <a:ext cx="5303055"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de-DE" sz="2800" dirty="0" err="1" smtClean="0">
                <a:hlinkClick r:id="rId3"/>
              </a:rPr>
              <a:t>Prevent</a:t>
            </a:r>
            <a:r>
              <a:rPr lang="de-DE" sz="2800" dirty="0" smtClean="0">
                <a:hlinkClick r:id="rId3"/>
              </a:rPr>
              <a:t> </a:t>
            </a:r>
            <a:r>
              <a:rPr lang="de-DE" sz="2800" dirty="0" err="1" smtClean="0">
                <a:hlinkClick r:id="rId3"/>
              </a:rPr>
              <a:t>incentives</a:t>
            </a:r>
            <a:r>
              <a:rPr lang="de-DE" sz="2800" dirty="0" smtClean="0">
                <a:hlinkClick r:id="rId3"/>
              </a:rPr>
              <a:t> </a:t>
            </a:r>
            <a:r>
              <a:rPr lang="de-DE" sz="2800" dirty="0" err="1" smtClean="0">
                <a:hlinkClick r:id="rId3"/>
              </a:rPr>
              <a:t>for</a:t>
            </a:r>
            <a:r>
              <a:rPr lang="de-DE" sz="2800" dirty="0" smtClean="0">
                <a:hlinkClick r:id="rId3"/>
              </a:rPr>
              <a:t> </a:t>
            </a:r>
            <a:r>
              <a:rPr lang="de-DE" sz="2800" dirty="0" err="1" smtClean="0">
                <a:hlinkClick r:id="rId3"/>
              </a:rPr>
              <a:t>defeating</a:t>
            </a:r>
            <a:endParaRPr lang="de-DE" sz="2800" dirty="0"/>
          </a:p>
        </p:txBody>
      </p:sp>
      <p:sp>
        <p:nvSpPr>
          <p:cNvPr id="6146" name="AutoShape 2"/>
          <p:cNvSpPr>
            <a:spLocks noGrp="1" noChangeAspect="1" noChangeArrowheads="1"/>
          </p:cNvSpPr>
          <p:nvPr>
            <p:ph type="title"/>
          </p:nvPr>
        </p:nvSpPr>
        <p:spPr>
          <a:xfrm>
            <a:off x="504825" y="1228124"/>
            <a:ext cx="5939383" cy="88247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eaLnBrk="1" hangingPunct="1"/>
            <a:r>
              <a:rPr lang="de-DE" altLang="de-DE" dirty="0" smtClean="0"/>
              <a:t>3-step method for the </a:t>
            </a:r>
            <a:br>
              <a:rPr lang="de-DE" altLang="de-DE" dirty="0" smtClean="0"/>
            </a:br>
            <a:r>
              <a:rPr lang="de-DE" altLang="de-DE" dirty="0" smtClean="0"/>
              <a:t>prevention of defeating:</a:t>
            </a:r>
            <a:endParaRPr lang="de-DE" altLang="de-DE" dirty="0"/>
          </a:p>
        </p:txBody>
      </p:sp>
      <p:sp>
        <p:nvSpPr>
          <p:cNvPr id="2" name="Datumsplatzhalter 1"/>
          <p:cNvSpPr>
            <a:spLocks noGrp="1"/>
          </p:cNvSpPr>
          <p:nvPr>
            <p:ph type="dt" sz="half" idx="10"/>
          </p:nvPr>
        </p:nvSpPr>
        <p:spPr/>
        <p:txBody>
          <a:bodyPr/>
          <a:lstStyle/>
          <a:p>
            <a:pPr>
              <a:defRPr/>
            </a:pPr>
            <a:fld id="{C132DF7E-3810-463E-B5AA-0C4C3818472C}" type="datetime1">
              <a:rPr lang="de-DE" smtClean="0"/>
              <a:pPr>
                <a:defRPr/>
              </a:pPr>
              <a:t>14.03.2019</a:t>
            </a:fld>
            <a:endParaRPr lang="de-DE" dirty="0"/>
          </a:p>
        </p:txBody>
      </p:sp>
      <p:sp>
        <p:nvSpPr>
          <p:cNvPr id="6151" name="Fußzeilenplatzhalter 4"/>
          <p:cNvSpPr>
            <a:spLocks noGrp="1"/>
          </p:cNvSpPr>
          <p:nvPr>
            <p:ph type="ftr" sz="quarter" idx="11"/>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Preventing defeating, Module 4: Design examples</a:t>
            </a:r>
            <a:endParaRPr lang="de-DE" altLang="de-DE" sz="1300" dirty="0" smtClean="0">
              <a:solidFill>
                <a:schemeClr val="bg1"/>
              </a:solidFill>
            </a:endParaRPr>
          </a:p>
        </p:txBody>
      </p:sp>
      <p:sp>
        <p:nvSpPr>
          <p:cNvPr id="6150" name="Foliennummernplatzhalter 3"/>
          <p:cNvSpPr>
            <a:spLocks noGrp="1"/>
          </p:cNvSpPr>
          <p:nvPr>
            <p:ph type="sldNum" sz="quarter" idx="12"/>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dirty="0" smtClean="0">
                <a:solidFill>
                  <a:schemeClr val="bg1"/>
                </a:solidFill>
              </a:rPr>
              <a:t>Page </a:t>
            </a:r>
            <a:fld id="{3F29C903-9394-4F33-9B82-D734E8CB16E2}" type="slidenum">
              <a:rPr lang="de-DE" altLang="de-DE" sz="1300" smtClean="0">
                <a:solidFill>
                  <a:schemeClr val="bg1"/>
                </a:solidFill>
              </a:rPr>
              <a:pPr eaLnBrk="1" hangingPunct="1">
                <a:spcBef>
                  <a:spcPct val="0"/>
                </a:spcBef>
              </a:pPr>
              <a:t>3</a:t>
            </a:fld>
            <a:endParaRPr lang="de-DE" altLang="de-DE" sz="1300" dirty="0" smtClean="0">
              <a:solidFill>
                <a:schemeClr val="bg1"/>
              </a:solidFill>
            </a:endParaRPr>
          </a:p>
        </p:txBody>
      </p:sp>
      <p:sp>
        <p:nvSpPr>
          <p:cNvPr id="18" name="Prozessbeobachtung - Oval"/>
          <p:cNvSpPr txBox="1"/>
          <p:nvPr/>
        </p:nvSpPr>
        <p:spPr>
          <a:xfrm>
            <a:off x="2683817" y="5265124"/>
            <a:ext cx="3242935" cy="995422"/>
          </a:xfrm>
          <a:prstGeom prst="ellipse">
            <a:avLst/>
          </a:prstGeom>
          <a:solidFill>
            <a:srgbClr val="F2F2F2"/>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de-DE" sz="1600" b="1" dirty="0" smtClean="0"/>
              <a:t>Process observation with the protective equipment closed</a:t>
            </a:r>
            <a:endParaRPr lang="de-DE" dirty="0"/>
          </a:p>
        </p:txBody>
      </p:sp>
      <p:sp>
        <p:nvSpPr>
          <p:cNvPr id="16" name="zuverlässige Prozesse - Oval"/>
          <p:cNvSpPr txBox="1"/>
          <p:nvPr/>
        </p:nvSpPr>
        <p:spPr>
          <a:xfrm>
            <a:off x="1560854" y="3147621"/>
            <a:ext cx="5094776" cy="1774448"/>
          </a:xfrm>
          <a:prstGeom prst="ellipse">
            <a:avLst/>
          </a:prstGeom>
          <a:solidFill>
            <a:srgbClr val="F2F2F2"/>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a:r>
              <a:rPr lang="de-DE" sz="1600" b="1" dirty="0" smtClean="0"/>
              <a:t>Reliable processes</a:t>
            </a:r>
            <a:endParaRPr lang="de-DE" dirty="0"/>
          </a:p>
        </p:txBody>
      </p:sp>
      <p:sp>
        <p:nvSpPr>
          <p:cNvPr id="8" name="Störungsbeseitigung - Oval"/>
          <p:cNvSpPr txBox="1"/>
          <p:nvPr/>
        </p:nvSpPr>
        <p:spPr>
          <a:xfrm>
            <a:off x="171116" y="4756300"/>
            <a:ext cx="3176748" cy="995422"/>
          </a:xfrm>
          <a:prstGeom prst="ellipse">
            <a:avLst/>
          </a:prstGeom>
          <a:solidFill>
            <a:srgbClr val="F2F2F2"/>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lvl="0" algn="ctr"/>
            <a:r>
              <a:rPr lang="de-DE" sz="1600" b="1" dirty="0" smtClean="0"/>
              <a:t>Straightforward</a:t>
            </a:r>
          </a:p>
          <a:p>
            <a:pPr lvl="0" algn="ctr"/>
            <a:r>
              <a:rPr lang="de-DE" sz="1600" b="1" dirty="0" smtClean="0"/>
              <a:t>fault rectification</a:t>
            </a:r>
            <a:r>
              <a:rPr lang="de-DE" b="1" dirty="0" smtClean="0"/>
              <a:t>  </a:t>
            </a:r>
            <a:endParaRPr lang="de-DE" b="1" dirty="0"/>
          </a:p>
        </p:txBody>
      </p:sp>
      <p:sp>
        <p:nvSpPr>
          <p:cNvPr id="14" name="Antriebssteuerung - Oval"/>
          <p:cNvSpPr/>
          <p:nvPr/>
        </p:nvSpPr>
        <p:spPr>
          <a:xfrm>
            <a:off x="5626753" y="5144010"/>
            <a:ext cx="2961128" cy="1081980"/>
          </a:xfrm>
          <a:prstGeom prst="ellipse">
            <a:avLst/>
          </a:prstGeom>
          <a:solidFill>
            <a:srgbClr val="F2F2F2"/>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nchor="ctr">
            <a:noAutofit/>
          </a:bodyPr>
          <a:lstStyle/>
          <a:p>
            <a:pPr algn="ctr"/>
            <a:r>
              <a:rPr lang="de-DE" sz="1600" b="1" dirty="0" smtClean="0">
                <a:latin typeface="Arial" panose="020B0604020202020204" pitchFamily="34" charset="0"/>
                <a:ea typeface="Times New Roman" panose="02020603050405020304" pitchFamily="18" charset="0"/>
              </a:rPr>
              <a:t>Safe</a:t>
            </a:r>
            <a:br>
              <a:rPr lang="de-DE" sz="1600" b="1" dirty="0" smtClean="0">
                <a:latin typeface="Arial" panose="020B0604020202020204" pitchFamily="34" charset="0"/>
                <a:ea typeface="Times New Roman" panose="02020603050405020304" pitchFamily="18" charset="0"/>
              </a:rPr>
            </a:br>
            <a:r>
              <a:rPr lang="de-DE" sz="1600" b="1" dirty="0" smtClean="0">
                <a:latin typeface="Arial" panose="020B0604020202020204" pitchFamily="34" charset="0"/>
                <a:ea typeface="Times New Roman" panose="02020603050405020304" pitchFamily="18" charset="0"/>
              </a:rPr>
              <a:t>drive control</a:t>
            </a:r>
            <a:endParaRPr lang="de-DE" dirty="0"/>
          </a:p>
        </p:txBody>
      </p:sp>
      <p:sp>
        <p:nvSpPr>
          <p:cNvPr id="7" name="Prozesstakte - Oval"/>
          <p:cNvSpPr/>
          <p:nvPr/>
        </p:nvSpPr>
        <p:spPr bwMode="auto">
          <a:xfrm>
            <a:off x="5626753" y="3990903"/>
            <a:ext cx="2905687" cy="1280855"/>
          </a:xfrm>
          <a:prstGeom prst="ellipse">
            <a:avLst/>
          </a:prstGeom>
          <a:solidFill>
            <a:srgbClr val="F2F2F2"/>
          </a:solidFill>
          <a:ln>
            <a:solidFill>
              <a:schemeClr val="bg2">
                <a:lumMod val="60000"/>
                <a:lumOff val="40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lvl="0" algn="ctr">
              <a:tabLst>
                <a:tab pos="318770" algn="l"/>
              </a:tabLst>
            </a:pPr>
            <a:r>
              <a:rPr lang="de-DE" sz="1600" b="1" dirty="0" smtClean="0"/>
              <a:t>Sufficiently long process cycle intervals</a:t>
            </a:r>
            <a:endParaRPr lang="de-DE" dirty="0"/>
          </a:p>
        </p:txBody>
      </p:sp>
      <p:sp>
        <p:nvSpPr>
          <p:cNvPr id="15" name="Schutzeinrichtungen - Oval"/>
          <p:cNvSpPr txBox="1"/>
          <p:nvPr/>
        </p:nvSpPr>
        <p:spPr>
          <a:xfrm>
            <a:off x="5402240" y="3076636"/>
            <a:ext cx="3346224" cy="995422"/>
          </a:xfrm>
          <a:prstGeom prst="ellipse">
            <a:avLst/>
          </a:prstGeom>
          <a:solidFill>
            <a:srgbClr val="F2F2F2"/>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lvl="0" algn="ctr"/>
            <a:r>
              <a:rPr lang="de-DE" sz="1600" b="1" dirty="0" smtClean="0"/>
              <a:t>Easy </a:t>
            </a:r>
            <a:r>
              <a:rPr lang="de-DE" sz="1600" b="1" dirty="0" err="1" smtClean="0"/>
              <a:t>handling</a:t>
            </a:r>
            <a:endParaRPr lang="de-DE" dirty="0"/>
          </a:p>
        </p:txBody>
      </p:sp>
      <p:sp>
        <p:nvSpPr>
          <p:cNvPr id="17" name="Problemlose Wiederinbetriebnahme - Oval"/>
          <p:cNvSpPr txBox="1"/>
          <p:nvPr/>
        </p:nvSpPr>
        <p:spPr>
          <a:xfrm>
            <a:off x="153381" y="3335877"/>
            <a:ext cx="2186371" cy="1514773"/>
          </a:xfrm>
          <a:prstGeom prst="ellipse">
            <a:avLst/>
          </a:prstGeom>
          <a:solidFill>
            <a:srgbClr val="F2F2F2"/>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de-DE" sz="1600" b="1" dirty="0" smtClean="0"/>
              <a:t>Straightforward resumption</a:t>
            </a:r>
          </a:p>
          <a:p>
            <a:pPr algn="ctr"/>
            <a:r>
              <a:rPr lang="de-DE" sz="1600" b="1" dirty="0" err="1" smtClean="0"/>
              <a:t>of operation</a:t>
            </a:r>
            <a:endParaRPr lang="de-DE" dirty="0"/>
          </a:p>
        </p:txBody>
      </p:sp>
      <p:sp>
        <p:nvSpPr>
          <p:cNvPr id="19" name="Produktionsablauf - Oval"/>
          <p:cNvSpPr txBox="1"/>
          <p:nvPr/>
        </p:nvSpPr>
        <p:spPr>
          <a:xfrm>
            <a:off x="266973" y="2160198"/>
            <a:ext cx="2560908" cy="1255097"/>
          </a:xfrm>
          <a:prstGeom prst="ellipse">
            <a:avLst/>
          </a:prstGeom>
          <a:solidFill>
            <a:srgbClr val="F2F2F2"/>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en-US" sz="1600" b="1" dirty="0"/>
              <a:t>Protective equipment does not obstruct </a:t>
            </a:r>
            <a:br>
              <a:rPr lang="en-US" sz="1600" b="1" dirty="0"/>
            </a:br>
            <a:endParaRPr lang="en-US" sz="1600" b="1" dirty="0"/>
          </a:p>
        </p:txBody>
      </p:sp>
      <p:sp>
        <p:nvSpPr>
          <p:cNvPr id="20" name="zuverlässige Prozesse - Text"/>
          <p:cNvSpPr txBox="1"/>
          <p:nvPr/>
        </p:nvSpPr>
        <p:spPr>
          <a:xfrm>
            <a:off x="755576" y="2797932"/>
            <a:ext cx="6585024" cy="2473826"/>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rtlCol="0">
            <a:noAutofit/>
          </a:bodyPr>
          <a:lstStyle/>
          <a:p>
            <a:r>
              <a:rPr lang="de-DE" sz="2800" b="1" dirty="0" smtClean="0"/>
              <a:t>Reliable processes </a:t>
            </a:r>
            <a:r>
              <a:rPr lang="de-DE" sz="1800" dirty="0" smtClean="0"/>
              <a:t>thanks to:</a:t>
            </a:r>
            <a:endParaRPr lang="de-DE" sz="1800" dirty="0"/>
          </a:p>
          <a:p>
            <a:pPr marL="171450" indent="-171450">
              <a:buFont typeface="Arial" panose="020B0604020202020204" pitchFamily="34" charset="0"/>
              <a:buChar char="•"/>
            </a:pPr>
            <a:r>
              <a:rPr lang="de-DE" sz="1800" dirty="0"/>
              <a:t>High-quality tool elements</a:t>
            </a:r>
          </a:p>
          <a:p>
            <a:pPr marL="171450" indent="-171450">
              <a:buFont typeface="Arial" panose="020B0604020202020204" pitchFamily="34" charset="0"/>
              <a:buChar char="•"/>
            </a:pPr>
            <a:r>
              <a:rPr lang="de-DE" sz="1800" dirty="0"/>
              <a:t>Homogeneous materials</a:t>
            </a:r>
          </a:p>
          <a:p>
            <a:pPr marL="171450" indent="-171450">
              <a:buFont typeface="Arial" panose="020B0604020202020204" pitchFamily="34" charset="0"/>
              <a:buChar char="•"/>
            </a:pPr>
            <a:r>
              <a:rPr lang="de-DE" sz="1800" dirty="0"/>
              <a:t>Decoupling of processes prone to faults</a:t>
            </a:r>
          </a:p>
          <a:p>
            <a:pPr marL="171450" indent="-171450">
              <a:buFont typeface="Arial" panose="020B0604020202020204" pitchFamily="34" charset="0"/>
              <a:buChar char="•"/>
            </a:pPr>
            <a:r>
              <a:rPr lang="de-DE" sz="1800" dirty="0"/>
              <a:t>Preventive </a:t>
            </a:r>
            <a:r>
              <a:rPr lang="de-DE" sz="1800" dirty="0" smtClean="0"/>
              <a:t>maintenance</a:t>
            </a:r>
          </a:p>
          <a:p>
            <a:pPr marL="171450" indent="-171450">
              <a:buFont typeface="Arial" panose="020B0604020202020204" pitchFamily="34" charset="0"/>
              <a:buChar char="•"/>
            </a:pPr>
            <a:r>
              <a:rPr lang="de-DE" sz="1800" dirty="0" smtClean="0"/>
              <a:t>etc.</a:t>
            </a:r>
            <a:endParaRPr lang="de-DE" sz="1800" dirty="0"/>
          </a:p>
        </p:txBody>
      </p:sp>
      <p:sp>
        <p:nvSpPr>
          <p:cNvPr id="21" name="Prozessbeobachtung - Text"/>
          <p:cNvSpPr txBox="1"/>
          <p:nvPr/>
        </p:nvSpPr>
        <p:spPr>
          <a:xfrm>
            <a:off x="1542297" y="4581350"/>
            <a:ext cx="5508810" cy="1762720"/>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de-DE" sz="2800" b="1" dirty="0"/>
              <a:t>Process observation</a:t>
            </a:r>
            <a:r>
              <a:rPr lang="de-DE" sz="2000" dirty="0"/>
              <a:t> </a:t>
            </a:r>
            <a:r>
              <a:rPr lang="de-DE" sz="2800" b="1" dirty="0"/>
              <a:t>with the protective equipment closed</a:t>
            </a:r>
          </a:p>
        </p:txBody>
      </p:sp>
      <p:sp>
        <p:nvSpPr>
          <p:cNvPr id="22" name="Prozesstakte - Text"/>
          <p:cNvSpPr/>
          <p:nvPr/>
        </p:nvSpPr>
        <p:spPr bwMode="auto">
          <a:xfrm>
            <a:off x="4571999" y="3415296"/>
            <a:ext cx="4526047" cy="2792682"/>
          </a:xfrm>
          <a:prstGeom prst="ellipse">
            <a:avLst/>
          </a:prstGeom>
          <a:solidFill>
            <a:schemeClr val="accent4">
              <a:lumMod val="20000"/>
              <a:lumOff val="8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0" tIns="36000" rIns="0" bIns="36000" numCol="1" rtlCol="0" anchor="t" anchorCtr="0" compatLnSpc="1">
            <a:prstTxWarp prst="textNoShape">
              <a:avLst/>
            </a:prstTxWarp>
            <a:noAutofit/>
          </a:bodyPr>
          <a:lstStyle/>
          <a:p>
            <a:pPr lvl="0">
              <a:tabLst>
                <a:tab pos="318770" algn="l"/>
              </a:tabLst>
            </a:pPr>
            <a:r>
              <a:rPr lang="de-DE" sz="2800" b="1" dirty="0" smtClean="0"/>
              <a:t>Sufficiently long process cycle intervals</a:t>
            </a:r>
            <a:r>
              <a:rPr lang="de-DE" sz="2000" dirty="0" smtClean="0"/>
              <a:t> with </a:t>
            </a:r>
            <a:r>
              <a:rPr lang="de-DE" sz="2000" dirty="0"/>
              <a:t>specification of the time for fault rectification</a:t>
            </a:r>
          </a:p>
        </p:txBody>
      </p:sp>
      <p:sp>
        <p:nvSpPr>
          <p:cNvPr id="23" name="Störungsbeseitigung - Text"/>
          <p:cNvSpPr txBox="1"/>
          <p:nvPr/>
        </p:nvSpPr>
        <p:spPr>
          <a:xfrm>
            <a:off x="39720" y="4401910"/>
            <a:ext cx="5396376" cy="1690934"/>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r>
              <a:rPr lang="de-DE" sz="2000" dirty="0" err="1" smtClean="0"/>
              <a:t>Safety</a:t>
            </a:r>
            <a:r>
              <a:rPr lang="de-DE" sz="2000" dirty="0" smtClean="0"/>
              <a:t> </a:t>
            </a:r>
            <a:r>
              <a:rPr lang="de-DE" sz="2000" dirty="0" err="1" smtClean="0"/>
              <a:t>concept</a:t>
            </a:r>
            <a:r>
              <a:rPr lang="de-DE" sz="2000" dirty="0" smtClean="0"/>
              <a:t> </a:t>
            </a:r>
            <a:r>
              <a:rPr lang="de-DE" sz="2000" dirty="0"/>
              <a:t>permits </a:t>
            </a:r>
            <a:r>
              <a:rPr lang="de-DE" sz="2800" b="1" dirty="0"/>
              <a:t>straightforward fault rectification</a:t>
            </a:r>
            <a:r>
              <a:rPr lang="de-DE" sz="2000" dirty="0"/>
              <a:t> </a:t>
            </a:r>
            <a:endParaRPr lang="de-DE" sz="2000" b="1" dirty="0"/>
          </a:p>
        </p:txBody>
      </p:sp>
      <p:sp>
        <p:nvSpPr>
          <p:cNvPr id="25" name="Schutzeinrichtungen - Text"/>
          <p:cNvSpPr txBox="1"/>
          <p:nvPr/>
        </p:nvSpPr>
        <p:spPr>
          <a:xfrm>
            <a:off x="4014574" y="2804565"/>
            <a:ext cx="5104123" cy="1597345"/>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36000" tIns="72000" rIns="36000" bIns="36000" rtlCol="0">
            <a:noAutofit/>
          </a:bodyPr>
          <a:lstStyle/>
          <a:p>
            <a:pPr lvl="0"/>
            <a:r>
              <a:rPr lang="de-DE" sz="2800" b="1" dirty="0" smtClean="0"/>
              <a:t>Easy </a:t>
            </a:r>
            <a:r>
              <a:rPr lang="de-DE" sz="2800" b="1" dirty="0" err="1" smtClean="0"/>
              <a:t>handling</a:t>
            </a:r>
            <a:endParaRPr lang="de-DE" sz="2800" dirty="0" smtClean="0"/>
          </a:p>
          <a:p>
            <a:pPr lvl="0"/>
            <a:r>
              <a:rPr lang="de-DE" sz="2000" dirty="0" err="1" smtClean="0"/>
              <a:t>of</a:t>
            </a:r>
            <a:r>
              <a:rPr lang="de-DE" sz="2000" dirty="0" smtClean="0"/>
              <a:t> protective equipment</a:t>
            </a:r>
            <a:endParaRPr lang="de-DE" sz="2000" dirty="0"/>
          </a:p>
        </p:txBody>
      </p:sp>
      <p:sp>
        <p:nvSpPr>
          <p:cNvPr id="24" name="Antriebssteuerung - Text"/>
          <p:cNvSpPr/>
          <p:nvPr/>
        </p:nvSpPr>
        <p:spPr>
          <a:xfrm>
            <a:off x="4084326" y="5051092"/>
            <a:ext cx="5030102" cy="1188057"/>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p>
            <a:r>
              <a:rPr lang="de-DE" sz="2800" b="1" dirty="0" smtClean="0">
                <a:latin typeface="Arial" panose="020B0604020202020204" pitchFamily="34" charset="0"/>
                <a:ea typeface="Times New Roman" panose="02020603050405020304" pitchFamily="18" charset="0"/>
              </a:rPr>
              <a:t>Safe</a:t>
            </a:r>
            <a:r>
              <a:rPr lang="de-DE" sz="2800" dirty="0" smtClean="0">
                <a:latin typeface="Arial" panose="020B0604020202020204" pitchFamily="34" charset="0"/>
                <a:ea typeface="Times New Roman" panose="02020603050405020304" pitchFamily="18" charset="0"/>
              </a:rPr>
              <a:t> </a:t>
            </a:r>
            <a:r>
              <a:rPr lang="de-DE" sz="2800" b="1" dirty="0" smtClean="0">
                <a:latin typeface="Arial" panose="020B0604020202020204" pitchFamily="34" charset="0"/>
                <a:ea typeface="Times New Roman" panose="02020603050405020304" pitchFamily="18" charset="0"/>
              </a:rPr>
              <a:t>drive control</a:t>
            </a:r>
            <a:endParaRPr lang="de-DE" sz="2000" dirty="0"/>
          </a:p>
        </p:txBody>
      </p:sp>
      <p:sp>
        <p:nvSpPr>
          <p:cNvPr id="26" name="Problemlose Wiederinbetriebnahme - Text"/>
          <p:cNvSpPr txBox="1"/>
          <p:nvPr/>
        </p:nvSpPr>
        <p:spPr>
          <a:xfrm>
            <a:off x="58216" y="2800047"/>
            <a:ext cx="3956359" cy="2841859"/>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lIns="0" rIns="0" rtlCol="0">
            <a:noAutofit/>
          </a:bodyPr>
          <a:lstStyle/>
          <a:p>
            <a:r>
              <a:rPr lang="de-DE" sz="2800" b="1" dirty="0" err="1"/>
              <a:t>Straightforward</a:t>
            </a:r>
            <a:r>
              <a:rPr lang="de-DE" sz="2800" b="1" dirty="0"/>
              <a:t> </a:t>
            </a:r>
            <a:endParaRPr lang="de-DE" sz="2800" b="1" dirty="0" smtClean="0"/>
          </a:p>
          <a:p>
            <a:r>
              <a:rPr lang="de-DE" sz="2800" b="1" dirty="0" err="1" smtClean="0"/>
              <a:t>resumption</a:t>
            </a:r>
            <a:r>
              <a:rPr lang="de-DE" sz="2800" b="1" dirty="0" smtClean="0"/>
              <a:t> </a:t>
            </a:r>
            <a:r>
              <a:rPr lang="de-DE" sz="2800" b="1" dirty="0" err="1"/>
              <a:t>of</a:t>
            </a:r>
            <a:r>
              <a:rPr lang="de-DE" sz="2800" b="1" dirty="0"/>
              <a:t> </a:t>
            </a:r>
            <a:endParaRPr lang="de-DE" sz="2800" b="1" dirty="0" smtClean="0"/>
          </a:p>
          <a:p>
            <a:r>
              <a:rPr lang="de-DE" sz="2800" b="1" dirty="0" err="1" smtClean="0"/>
              <a:t>operation</a:t>
            </a:r>
            <a:endParaRPr lang="de-DE" sz="2800" b="1" dirty="0"/>
          </a:p>
          <a:p>
            <a:r>
              <a:rPr lang="de-DE" sz="2000" dirty="0" err="1"/>
              <a:t>following</a:t>
            </a:r>
            <a:r>
              <a:rPr lang="de-DE" sz="2000" dirty="0"/>
              <a:t> </a:t>
            </a:r>
            <a:r>
              <a:rPr lang="de-DE" sz="2000" dirty="0" err="1"/>
              <a:t>stoppage</a:t>
            </a:r>
            <a:r>
              <a:rPr lang="de-DE" sz="2000" dirty="0"/>
              <a:t> </a:t>
            </a:r>
            <a:endParaRPr lang="de-DE" sz="2000" dirty="0" smtClean="0"/>
          </a:p>
          <a:p>
            <a:r>
              <a:rPr lang="de-DE" sz="2000" dirty="0" err="1" smtClean="0"/>
              <a:t>of</a:t>
            </a:r>
            <a:r>
              <a:rPr lang="de-DE" sz="2000" dirty="0" smtClean="0"/>
              <a:t> </a:t>
            </a:r>
            <a:r>
              <a:rPr lang="de-DE" sz="2000" dirty="0" err="1"/>
              <a:t>the</a:t>
            </a:r>
            <a:r>
              <a:rPr lang="de-DE" sz="2000" dirty="0"/>
              <a:t> </a:t>
            </a:r>
            <a:r>
              <a:rPr lang="de-DE" sz="2000" dirty="0" err="1"/>
              <a:t>process</a:t>
            </a:r>
            <a:endParaRPr lang="de-DE" sz="2000" dirty="0"/>
          </a:p>
        </p:txBody>
      </p:sp>
      <p:sp>
        <p:nvSpPr>
          <p:cNvPr id="27" name="Produktionsablauf - Text"/>
          <p:cNvSpPr txBox="1"/>
          <p:nvPr/>
        </p:nvSpPr>
        <p:spPr>
          <a:xfrm>
            <a:off x="24460" y="1836650"/>
            <a:ext cx="4943608" cy="1859242"/>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lIns="0" tIns="144000" rIns="0" bIns="0" rtlCol="0">
            <a:noAutofit/>
          </a:bodyPr>
          <a:lstStyle/>
          <a:p>
            <a:r>
              <a:rPr lang="de-DE" sz="2800" b="1" dirty="0" err="1"/>
              <a:t>Protective</a:t>
            </a:r>
            <a:r>
              <a:rPr lang="de-DE" sz="2800" b="1" dirty="0"/>
              <a:t> </a:t>
            </a:r>
            <a:r>
              <a:rPr lang="de-DE" sz="2800" b="1" dirty="0" err="1"/>
              <a:t>equipment</a:t>
            </a:r>
            <a:r>
              <a:rPr lang="de-DE" sz="2800" b="1" dirty="0"/>
              <a:t> </a:t>
            </a:r>
            <a:r>
              <a:rPr lang="de-DE" sz="2800" b="1" dirty="0" smtClean="0"/>
              <a:t/>
            </a:r>
            <a:br>
              <a:rPr lang="de-DE" sz="2800" b="1" dirty="0" smtClean="0"/>
            </a:br>
            <a:r>
              <a:rPr lang="de-DE" sz="2800" b="1" dirty="0" err="1" smtClean="0"/>
              <a:t>does</a:t>
            </a:r>
            <a:r>
              <a:rPr lang="de-DE" sz="2800" b="1" dirty="0" smtClean="0"/>
              <a:t> </a:t>
            </a:r>
            <a:r>
              <a:rPr lang="de-DE" sz="2800" b="1" dirty="0"/>
              <a:t>not </a:t>
            </a:r>
            <a:r>
              <a:rPr lang="de-DE" sz="2800" b="1" dirty="0" err="1"/>
              <a:t>obstruct</a:t>
            </a:r>
            <a:r>
              <a:rPr lang="de-DE" sz="2800" b="1" dirty="0"/>
              <a:t> </a:t>
            </a:r>
            <a:r>
              <a:rPr lang="de-DE" sz="2000" b="1" dirty="0"/>
              <a:t/>
            </a:r>
            <a:br>
              <a:rPr lang="de-DE" sz="2000" b="1" dirty="0"/>
            </a:br>
            <a:r>
              <a:rPr lang="de-DE" sz="2000" dirty="0" err="1"/>
              <a:t>the</a:t>
            </a:r>
            <a:r>
              <a:rPr lang="de-DE" sz="2000" dirty="0"/>
              <a:t> </a:t>
            </a:r>
            <a:r>
              <a:rPr lang="de-DE" sz="2000" dirty="0" err="1"/>
              <a:t>production</a:t>
            </a:r>
            <a:r>
              <a:rPr lang="de-DE" sz="2000" dirty="0"/>
              <a:t> </a:t>
            </a:r>
            <a:r>
              <a:rPr lang="de-DE" sz="2000" dirty="0" err="1"/>
              <a:t>flow</a:t>
            </a:r>
            <a:endParaRPr lang="de-DE" sz="2000" dirty="0"/>
          </a:p>
        </p:txBody>
      </p:sp>
      <p:grpSp>
        <p:nvGrpSpPr>
          <p:cNvPr id="29" name="Vordergrund für den Druck"/>
          <p:cNvGrpSpPr/>
          <p:nvPr/>
        </p:nvGrpSpPr>
        <p:grpSpPr>
          <a:xfrm>
            <a:off x="0" y="979141"/>
            <a:ext cx="9144000" cy="5388322"/>
            <a:chOff x="0" y="980728"/>
            <a:chExt cx="9144000" cy="5388322"/>
          </a:xfrm>
        </p:grpSpPr>
        <p:sp>
          <p:nvSpPr>
            <p:cNvPr id="30" name="Rechteck 29"/>
            <p:cNvSpPr/>
            <p:nvPr/>
          </p:nvSpPr>
          <p:spPr bwMode="auto">
            <a:xfrm>
              <a:off x="0" y="980728"/>
              <a:ext cx="9144000" cy="538832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
          <p:nvSpPr>
            <p:cNvPr id="31" name="Prozessbeobachtung - Text"/>
            <p:cNvSpPr txBox="1"/>
            <p:nvPr/>
          </p:nvSpPr>
          <p:spPr>
            <a:xfrm>
              <a:off x="2737908" y="5055812"/>
              <a:ext cx="3242935" cy="1175362"/>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de-DE" sz="1600" b="1" dirty="0"/>
                <a:t>Process observation</a:t>
              </a:r>
              <a:r>
                <a:rPr lang="de-DE" dirty="0"/>
                <a:t> </a:t>
              </a:r>
              <a:r>
                <a:rPr lang="de-DE" sz="1600" b="1" dirty="0"/>
                <a:t>with the protective equipment closed</a:t>
              </a:r>
              <a:endParaRPr lang="de-DE" dirty="0"/>
            </a:p>
          </p:txBody>
        </p:sp>
        <p:sp>
          <p:nvSpPr>
            <p:cNvPr id="32" name="Zuverlässige Prozesse - Text"/>
            <p:cNvSpPr txBox="1"/>
            <p:nvPr/>
          </p:nvSpPr>
          <p:spPr>
            <a:xfrm>
              <a:off x="1835561" y="3206039"/>
              <a:ext cx="5094776" cy="1774448"/>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rtlCol="0">
              <a:noAutofit/>
            </a:bodyPr>
            <a:lstStyle/>
            <a:p>
              <a:r>
                <a:rPr lang="de-DE" sz="1600" b="1" dirty="0" smtClean="0"/>
                <a:t>Reliable processes </a:t>
              </a:r>
              <a:r>
                <a:rPr lang="de-DE" dirty="0" smtClean="0"/>
                <a:t>thanks to:</a:t>
              </a:r>
              <a:endParaRPr lang="de-DE" dirty="0"/>
            </a:p>
            <a:p>
              <a:pPr marL="171450" indent="-171450">
                <a:buFont typeface="Arial" panose="020B0604020202020204" pitchFamily="34" charset="0"/>
                <a:buChar char="•"/>
              </a:pPr>
              <a:r>
                <a:rPr lang="de-DE" dirty="0"/>
                <a:t>High-quality tool elements</a:t>
              </a:r>
            </a:p>
            <a:p>
              <a:pPr marL="171450" indent="-171450">
                <a:buFont typeface="Arial" panose="020B0604020202020204" pitchFamily="34" charset="0"/>
                <a:buChar char="•"/>
              </a:pPr>
              <a:r>
                <a:rPr lang="de-DE" dirty="0"/>
                <a:t>Homogeneous materials</a:t>
              </a:r>
            </a:p>
            <a:p>
              <a:pPr marL="171450" indent="-171450">
                <a:buFont typeface="Arial" panose="020B0604020202020204" pitchFamily="34" charset="0"/>
                <a:buChar char="•"/>
              </a:pPr>
              <a:r>
                <a:rPr lang="de-DE" dirty="0"/>
                <a:t>Decoupling of processes prone to faults</a:t>
              </a:r>
            </a:p>
            <a:p>
              <a:pPr marL="171450" indent="-171450">
                <a:buFont typeface="Arial" panose="020B0604020202020204" pitchFamily="34" charset="0"/>
                <a:buChar char="•"/>
              </a:pPr>
              <a:r>
                <a:rPr lang="de-DE" dirty="0"/>
                <a:t>Preventive </a:t>
              </a:r>
              <a:r>
                <a:rPr lang="de-DE" dirty="0" smtClean="0"/>
                <a:t>maintenance</a:t>
              </a:r>
            </a:p>
            <a:p>
              <a:pPr marL="171450" indent="-171450">
                <a:buFont typeface="Arial" panose="020B0604020202020204" pitchFamily="34" charset="0"/>
                <a:buChar char="•"/>
              </a:pPr>
              <a:r>
                <a:rPr lang="de-DE" dirty="0" smtClean="0"/>
                <a:t>etc.</a:t>
              </a:r>
              <a:endParaRPr lang="de-DE" dirty="0"/>
            </a:p>
          </p:txBody>
        </p:sp>
        <p:sp>
          <p:nvSpPr>
            <p:cNvPr id="34" name="Prozesstakte - Text"/>
            <p:cNvSpPr/>
            <p:nvPr/>
          </p:nvSpPr>
          <p:spPr bwMode="auto">
            <a:xfrm>
              <a:off x="5402240" y="3990903"/>
              <a:ext cx="3524480" cy="1383896"/>
            </a:xfrm>
            <a:prstGeom prst="ellipse">
              <a:avLst/>
            </a:prstGeom>
            <a:solidFill>
              <a:schemeClr val="accent4">
                <a:lumMod val="20000"/>
                <a:lumOff val="8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lvl="0">
                <a:tabLst>
                  <a:tab pos="318770" algn="l"/>
                </a:tabLst>
              </a:pPr>
              <a:r>
                <a:rPr lang="de-DE" sz="1600" b="1" dirty="0" smtClean="0"/>
                <a:t>Sufficiently long </a:t>
              </a:r>
              <a:r>
                <a:rPr lang="de-DE" sz="1600" b="1" dirty="0" err="1" smtClean="0"/>
                <a:t>process</a:t>
              </a:r>
              <a:r>
                <a:rPr lang="de-DE" sz="1600" b="1" dirty="0" smtClean="0"/>
                <a:t> </a:t>
              </a:r>
              <a:r>
                <a:rPr lang="de-DE" sz="1600" b="1" dirty="0" err="1" smtClean="0"/>
                <a:t>cycle</a:t>
              </a:r>
              <a:r>
                <a:rPr lang="de-DE" sz="1600" b="1" dirty="0" smtClean="0"/>
                <a:t> </a:t>
              </a:r>
              <a:r>
                <a:rPr lang="de-DE" sz="1600" b="1" dirty="0" err="1" smtClean="0"/>
                <a:t>intervals</a:t>
              </a:r>
              <a:r>
                <a:rPr lang="de-DE" dirty="0" smtClean="0"/>
                <a:t> </a:t>
              </a:r>
            </a:p>
            <a:p>
              <a:pPr lvl="0">
                <a:tabLst>
                  <a:tab pos="318770" algn="l"/>
                </a:tabLst>
              </a:pPr>
              <a:r>
                <a:rPr lang="de-DE" dirty="0" smtClean="0"/>
                <a:t>with specified time for fault rectification</a:t>
              </a:r>
              <a:endParaRPr lang="de-DE" dirty="0"/>
            </a:p>
          </p:txBody>
        </p:sp>
        <p:sp>
          <p:nvSpPr>
            <p:cNvPr id="36" name="Antriebssteuerung - Text"/>
            <p:cNvSpPr/>
            <p:nvPr/>
          </p:nvSpPr>
          <p:spPr>
            <a:xfrm>
              <a:off x="5688124" y="5474554"/>
              <a:ext cx="2961128" cy="619877"/>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p>
              <a:r>
                <a:rPr lang="de-DE" sz="1600" b="1" dirty="0" smtClean="0">
                  <a:latin typeface="Arial" panose="020B0604020202020204" pitchFamily="34" charset="0"/>
                  <a:ea typeface="Times New Roman" panose="02020603050405020304" pitchFamily="18" charset="0"/>
                </a:rPr>
                <a:t>Safe</a:t>
              </a:r>
              <a:r>
                <a:rPr lang="de-DE" sz="1600" dirty="0" smtClean="0">
                  <a:latin typeface="Arial" panose="020B0604020202020204" pitchFamily="34" charset="0"/>
                  <a:ea typeface="Times New Roman" panose="02020603050405020304" pitchFamily="18" charset="0"/>
                </a:rPr>
                <a:t> </a:t>
              </a:r>
              <a:r>
                <a:rPr lang="de-DE" sz="1600" b="1" dirty="0" smtClean="0">
                  <a:latin typeface="Arial" panose="020B0604020202020204" pitchFamily="34" charset="0"/>
                  <a:ea typeface="Times New Roman" panose="02020603050405020304" pitchFamily="18" charset="0"/>
                </a:rPr>
                <a:t>drive control</a:t>
              </a:r>
              <a:endParaRPr lang="de-DE" dirty="0"/>
            </a:p>
          </p:txBody>
        </p:sp>
        <p:sp>
          <p:nvSpPr>
            <p:cNvPr id="37" name="Schutzeinrichtungen - Text"/>
            <p:cNvSpPr txBox="1"/>
            <p:nvPr/>
          </p:nvSpPr>
          <p:spPr>
            <a:xfrm>
              <a:off x="5626752" y="3076636"/>
              <a:ext cx="3299967" cy="995422"/>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36000" rIns="36000" rtlCol="0">
              <a:noAutofit/>
            </a:bodyPr>
            <a:lstStyle/>
            <a:p>
              <a:pPr lvl="0"/>
              <a:r>
                <a:rPr lang="de-DE" sz="1600" b="1" dirty="0" smtClean="0"/>
                <a:t>Easy </a:t>
              </a:r>
              <a:r>
                <a:rPr lang="de-DE" sz="1600" b="1" dirty="0" err="1" smtClean="0"/>
                <a:t>handling</a:t>
              </a:r>
              <a:r>
                <a:rPr lang="de-DE" sz="1600" b="1" dirty="0" smtClean="0"/>
                <a:t/>
              </a:r>
              <a:br>
                <a:rPr lang="de-DE" sz="1600" b="1" dirty="0" smtClean="0"/>
              </a:br>
              <a:r>
                <a:rPr lang="de-DE" dirty="0" err="1" smtClean="0"/>
                <a:t>of</a:t>
              </a:r>
              <a:r>
                <a:rPr lang="de-DE" dirty="0" smtClean="0"/>
                <a:t> protective equipment</a:t>
              </a:r>
              <a:endParaRPr lang="de-DE" dirty="0"/>
            </a:p>
          </p:txBody>
        </p:sp>
        <p:sp>
          <p:nvSpPr>
            <p:cNvPr id="38" name="Problemlose Wiederinbetriebnahme - Text"/>
            <p:cNvSpPr txBox="1"/>
            <p:nvPr/>
          </p:nvSpPr>
          <p:spPr>
            <a:xfrm>
              <a:off x="153381" y="3335877"/>
              <a:ext cx="2402395" cy="1514773"/>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tIns="36000" bIns="36000" rtlCol="0">
              <a:noAutofit/>
            </a:bodyPr>
            <a:lstStyle/>
            <a:p>
              <a:r>
                <a:rPr lang="de-DE" sz="1600" b="1" dirty="0" smtClean="0"/>
                <a:t>Straightforward resumption of operation</a:t>
              </a:r>
            </a:p>
            <a:p>
              <a:r>
                <a:rPr lang="de-DE" dirty="0" smtClean="0"/>
                <a:t>following stoppage of the process</a:t>
              </a:r>
              <a:endParaRPr lang="de-DE" dirty="0"/>
            </a:p>
          </p:txBody>
        </p:sp>
        <p:sp>
          <p:nvSpPr>
            <p:cNvPr id="39" name="Produktionsablauf - Text"/>
            <p:cNvSpPr txBox="1"/>
            <p:nvPr/>
          </p:nvSpPr>
          <p:spPr>
            <a:xfrm>
              <a:off x="58218" y="2177018"/>
              <a:ext cx="3145630" cy="1158860"/>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36000" rIns="36000" rtlCol="0">
              <a:noAutofit/>
            </a:bodyPr>
            <a:lstStyle/>
            <a:p>
              <a:r>
                <a:rPr lang="de-DE" sz="1600" b="1" dirty="0" err="1" smtClean="0"/>
                <a:t>Protective</a:t>
              </a:r>
              <a:r>
                <a:rPr lang="de-DE" sz="1600" b="1" dirty="0" smtClean="0"/>
                <a:t> </a:t>
              </a:r>
              <a:r>
                <a:rPr lang="de-DE" sz="1600" b="1" dirty="0" err="1" smtClean="0"/>
                <a:t>equipment</a:t>
              </a:r>
              <a:r>
                <a:rPr lang="de-DE" sz="1600" b="1" dirty="0" smtClean="0"/>
                <a:t> does not obstruct </a:t>
              </a:r>
              <a:br>
                <a:rPr lang="de-DE" sz="1600" b="1" dirty="0" smtClean="0"/>
              </a:br>
              <a:r>
                <a:rPr lang="de-DE" dirty="0" smtClean="0"/>
                <a:t>the production flow</a:t>
              </a:r>
              <a:endParaRPr lang="de-DE" dirty="0"/>
            </a:p>
          </p:txBody>
        </p:sp>
        <p:sp>
          <p:nvSpPr>
            <p:cNvPr id="40" name="Rechteck 39"/>
            <p:cNvSpPr/>
            <p:nvPr/>
          </p:nvSpPr>
          <p:spPr>
            <a:xfrm>
              <a:off x="504824" y="1227232"/>
              <a:ext cx="7019503" cy="88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r>
                <a:rPr lang="de-DE" altLang="de-DE" sz="2600" b="1" dirty="0">
                  <a:solidFill>
                    <a:srgbClr val="004994"/>
                  </a:solidFill>
                  <a:latin typeface="+mj-lt"/>
                  <a:ea typeface="+mj-ea"/>
                  <a:cs typeface="+mj-cs"/>
                </a:rPr>
                <a:t>3-step method for the </a:t>
              </a:r>
              <a:br>
                <a:rPr lang="de-DE" altLang="de-DE" sz="2600" b="1" dirty="0">
                  <a:solidFill>
                    <a:srgbClr val="004994"/>
                  </a:solidFill>
                  <a:latin typeface="+mj-lt"/>
                  <a:ea typeface="+mj-ea"/>
                  <a:cs typeface="+mj-cs"/>
                </a:rPr>
              </a:br>
              <a:r>
                <a:rPr lang="de-DE" altLang="de-DE" sz="2600" b="1" dirty="0">
                  <a:solidFill>
                    <a:srgbClr val="004994"/>
                  </a:solidFill>
                  <a:latin typeface="+mj-lt"/>
                  <a:ea typeface="+mj-ea"/>
                  <a:cs typeface="+mj-cs"/>
                </a:rPr>
                <a:t>prevention of defeating:</a:t>
              </a:r>
              <a:endParaRPr lang="de-DE" sz="2600" b="1" dirty="0">
                <a:solidFill>
                  <a:srgbClr val="004994"/>
                </a:solidFill>
                <a:latin typeface="+mj-lt"/>
                <a:ea typeface="+mj-ea"/>
                <a:cs typeface="+mj-cs"/>
              </a:endParaRPr>
            </a:p>
          </p:txBody>
        </p:sp>
        <p:sp>
          <p:nvSpPr>
            <p:cNvPr id="35" name="Störungsbeseitigung - Text"/>
            <p:cNvSpPr txBox="1"/>
            <p:nvPr/>
          </p:nvSpPr>
          <p:spPr>
            <a:xfrm>
              <a:off x="39720" y="4756300"/>
              <a:ext cx="3164128" cy="995422"/>
            </a:xfrm>
            <a:prstGeom prst="ellipse">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r>
                <a:rPr lang="de-DE" dirty="0" err="1" smtClean="0"/>
                <a:t>Safety</a:t>
              </a:r>
              <a:r>
                <a:rPr lang="de-DE" dirty="0" smtClean="0"/>
                <a:t> </a:t>
              </a:r>
              <a:r>
                <a:rPr lang="de-DE" dirty="0" err="1" smtClean="0"/>
                <a:t>concept</a:t>
              </a:r>
              <a:r>
                <a:rPr lang="de-DE" dirty="0" smtClean="0"/>
                <a:t> permits </a:t>
              </a:r>
              <a:r>
                <a:rPr lang="de-DE" sz="1600" b="1" dirty="0" smtClean="0"/>
                <a:t>straightforward fault rectification</a:t>
              </a:r>
              <a:r>
                <a:rPr lang="de-DE" b="1" dirty="0" smtClean="0"/>
                <a:t>  </a:t>
              </a:r>
              <a:endParaRPr lang="de-DE" b="1" dirty="0"/>
            </a:p>
          </p:txBody>
        </p:sp>
      </p:grpSp>
      <p:sp>
        <p:nvSpPr>
          <p:cNvPr id="43" name="Textfeld 42"/>
          <p:cNvSpPr txBox="1"/>
          <p:nvPr/>
        </p:nvSpPr>
        <p:spPr>
          <a:xfrm>
            <a:off x="3202542" y="2281345"/>
            <a:ext cx="5295978"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de-DE" sz="2800" dirty="0" err="1" smtClean="0">
                <a:hlinkClick r:id="rId3"/>
              </a:rPr>
              <a:t>Prevent</a:t>
            </a:r>
            <a:r>
              <a:rPr lang="de-DE" sz="2800" dirty="0" smtClean="0">
                <a:hlinkClick r:id="rId3"/>
              </a:rPr>
              <a:t> </a:t>
            </a:r>
            <a:r>
              <a:rPr lang="de-DE" sz="2800" dirty="0" err="1" smtClean="0">
                <a:hlinkClick r:id="rId3"/>
              </a:rPr>
              <a:t>incentives</a:t>
            </a:r>
            <a:r>
              <a:rPr lang="de-DE" sz="2800" dirty="0" smtClean="0">
                <a:hlinkClick r:id="rId3"/>
              </a:rPr>
              <a:t> </a:t>
            </a:r>
            <a:r>
              <a:rPr lang="de-DE" sz="2800" dirty="0" err="1" smtClean="0">
                <a:hlinkClick r:id="rId3"/>
              </a:rPr>
              <a:t>for</a:t>
            </a:r>
            <a:r>
              <a:rPr lang="de-DE" sz="2800" dirty="0" smtClean="0">
                <a:hlinkClick r:id="rId3"/>
              </a:rPr>
              <a:t> </a:t>
            </a:r>
            <a:r>
              <a:rPr lang="de-DE" sz="2800" dirty="0" err="1" smtClean="0">
                <a:hlinkClick r:id="rId3"/>
              </a:rPr>
              <a:t>defeating</a:t>
            </a:r>
            <a:endParaRPr lang="de-DE" sz="2800" dirty="0"/>
          </a:p>
        </p:txBody>
      </p:sp>
    </p:spTree>
    <p:extLst>
      <p:ext uri="{BB962C8B-B14F-4D97-AF65-F5344CB8AC3E}">
        <p14:creationId xmlns:p14="http://schemas.microsoft.com/office/powerpoint/2010/main" val="16947900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15" restart="whenNotActive" fill="hold" evtFilter="cancelBubble" nodeType="interactiveSeq">
                <p:stCondLst>
                  <p:cond evt="onClick" delay="0">
                    <p:tgtEl>
                      <p:spTgt spid="19"/>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18"/>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27"/>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1" nodeType="withEffect">
                                  <p:stCondLst>
                                    <p:cond delay="0"/>
                                  </p:stCondLst>
                                  <p:childTnLst>
                                    <p:animEffect transition="out" filter="fade">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3" restart="whenNotActive" fill="hold" evtFilter="cancelBubble" nodeType="interactiveSeq">
                <p:stCondLst>
                  <p:cond evt="onClick" delay="0">
                    <p:tgtEl>
                      <p:spTgt spid="26"/>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9" restart="whenNotActive" fill="hold" evtFilter="cancelBubble" nodeType="interactiveSeq">
                <p:stCondLst>
                  <p:cond evt="onClick" delay="0">
                    <p:tgtEl>
                      <p:spTgt spid="23"/>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23"/>
                                        </p:tgtEl>
                                      </p:cBhvr>
                                    </p:animEffect>
                                    <p:set>
                                      <p:cBhvr>
                                        <p:cTn id="74"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21"/>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21"/>
                                        </p:tgtEl>
                                      </p:cBhvr>
                                    </p:animEffect>
                                    <p:set>
                                      <p:cBhvr>
                                        <p:cTn id="8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1" restart="whenNotActive" fill="hold" evtFilter="cancelBubble" nodeType="interactiveSeq">
                <p:stCondLst>
                  <p:cond evt="onClick" delay="0">
                    <p:tgtEl>
                      <p:spTgt spid="24"/>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7" restart="whenNotActive" fill="hold" evtFilter="cancelBubble" nodeType="interactiveSeq">
                <p:stCondLst>
                  <p:cond evt="onClick" delay="0">
                    <p:tgtEl>
                      <p:spTgt spid="22"/>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22"/>
                                        </p:tgtEl>
                                      </p:cBhvr>
                                    </p:animEffect>
                                    <p:set>
                                      <p:cBhvr>
                                        <p:cTn id="9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5"/>
                    </p:tgtEl>
                  </p:cond>
                </p:stCondLst>
                <p:endSync evt="end" delay="0">
                  <p:rtn val="all"/>
                </p:endSync>
                <p:childTnLst>
                  <p:par>
                    <p:cTn id="94" fill="hold">
                      <p:stCondLst>
                        <p:cond delay="0"/>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25"/>
                                        </p:tgtEl>
                                      </p:cBhvr>
                                    </p:animEffect>
                                    <p:set>
                                      <p:cBhvr>
                                        <p:cTn id="98"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99" restart="whenNotActive" fill="hold" evtFilter="cancelBubble" nodeType="interactiveSeq">
                <p:stCondLst>
                  <p:cond evt="onClick" delay="0">
                    <p:tgtEl>
                      <p:spTgt spid="20"/>
                    </p:tgtEl>
                  </p:cond>
                </p:stCondLst>
                <p:endSync evt="end" delay="0">
                  <p:rtn val="all"/>
                </p:endSync>
                <p:childTnLst>
                  <p:par>
                    <p:cTn id="100" fill="hold">
                      <p:stCondLst>
                        <p:cond delay="0"/>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20"/>
                                        </p:tgtEl>
                                      </p:cBhvr>
                                    </p:animEffect>
                                    <p:set>
                                      <p:cBhvr>
                                        <p:cTn id="10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P spid="20" grpId="1" animBg="1"/>
      <p:bldP spid="21" grpId="0" animBg="1"/>
      <p:bldP spid="21" grpId="1" animBg="1"/>
      <p:bldP spid="22" grpId="0" animBg="1"/>
      <p:bldP spid="22" grpId="1" animBg="1"/>
      <p:bldP spid="23" grpId="0" animBg="1"/>
      <p:bldP spid="23" grpId="1" animBg="1"/>
      <p:bldP spid="25" grpId="0" animBg="1"/>
      <p:bldP spid="25" grpId="1" animBg="1"/>
      <p:bldP spid="24" grpId="0" animBg="1"/>
      <p:bldP spid="24" grpId="1" animBg="1"/>
      <p:bldP spid="26" grpId="0" animBg="1"/>
      <p:bldP spid="26" grpId="1" animBg="1"/>
      <p:bldP spid="27" grpId="0" animBg="1"/>
      <p:bldP spid="27" grpId="1"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825" y="1322388"/>
            <a:ext cx="8191500" cy="954484"/>
          </a:xfrm>
        </p:spPr>
        <p:txBody>
          <a:bodyPr/>
          <a:lstStyle/>
          <a:p>
            <a:r>
              <a:rPr lang="de-DE" sz="2600" dirty="0" smtClean="0"/>
              <a:t>Solution A:  </a:t>
            </a:r>
            <a:r>
              <a:rPr lang="de-DE" sz="2600" dirty="0" err="1" smtClean="0"/>
              <a:t>interlocking</a:t>
            </a:r>
            <a:r>
              <a:rPr lang="de-DE" sz="2600" dirty="0" smtClean="0"/>
              <a:t> device with high coding level</a:t>
            </a:r>
            <a:endParaRPr lang="de-DE" sz="2600" dirty="0"/>
          </a:p>
        </p:txBody>
      </p:sp>
      <p:sp>
        <p:nvSpPr>
          <p:cNvPr id="3" name="Datumsplatzhalter 2"/>
          <p:cNvSpPr>
            <a:spLocks noGrp="1"/>
          </p:cNvSpPr>
          <p:nvPr>
            <p:ph type="dt" sz="half" idx="10"/>
          </p:nvPr>
        </p:nvSpPr>
        <p:spPr/>
        <p:txBody>
          <a:bodyPr/>
          <a:lstStyle/>
          <a:p>
            <a:pPr>
              <a:defRPr/>
            </a:pPr>
            <a:fld id="{E83BF180-64DB-46C8-97E6-9ADC3C5A130E}"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30</a:t>
            </a:fld>
            <a:endParaRPr lang="de-DE" dirty="0"/>
          </a:p>
        </p:txBody>
      </p:sp>
      <p:pic>
        <p:nvPicPr>
          <p:cNvPr id="1027" name="Picture 3" descr="M:\ifa\f5\intern\otto.stefan\2014 23209 IFA Manipulation verhindern\DGUV LUG Unterrichtsmaterialien\Zeichnungen von Hüter\IFA Manip Bauart2 hochkodiert RZbu 300 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161" y="2805651"/>
            <a:ext cx="2449914" cy="1768274"/>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a:spLocks noChangeArrowheads="1"/>
          </p:cNvSpPr>
          <p:nvPr/>
        </p:nvSpPr>
        <p:spPr bwMode="auto">
          <a:xfrm rot="16200000">
            <a:off x="5230527" y="3790928"/>
            <a:ext cx="1088876" cy="23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18" name="Textfeld 17"/>
          <p:cNvSpPr txBox="1"/>
          <p:nvPr/>
        </p:nvSpPr>
        <p:spPr>
          <a:xfrm>
            <a:off x="3906786" y="2760190"/>
            <a:ext cx="1208664" cy="1846659"/>
          </a:xfrm>
          <a:prstGeom prst="rect">
            <a:avLst/>
          </a:prstGeom>
          <a:noFill/>
        </p:spPr>
        <p:txBody>
          <a:bodyPr wrap="none" lIns="0" tIns="0" rIns="0" bIns="0" rtlCol="0">
            <a:spAutoFit/>
          </a:bodyPr>
          <a:lstStyle/>
          <a:p>
            <a:r>
              <a:rPr lang="de-DE" sz="12000" dirty="0">
                <a:solidFill>
                  <a:srgbClr val="92D050"/>
                </a:solidFill>
                <a:sym typeface="Wingdings"/>
              </a:rPr>
              <a:t></a:t>
            </a:r>
            <a:endParaRPr lang="de-DE" sz="12000" dirty="0">
              <a:solidFill>
                <a:srgbClr val="92D050"/>
              </a:solidFill>
            </a:endParaRPr>
          </a:p>
        </p:txBody>
      </p:sp>
      <p:sp>
        <p:nvSpPr>
          <p:cNvPr id="14" name="Textfeld 1"/>
          <p:cNvSpPr txBox="1">
            <a:spLocks noChangeArrowheads="1"/>
          </p:cNvSpPr>
          <p:nvPr/>
        </p:nvSpPr>
        <p:spPr bwMode="auto">
          <a:xfrm rot="16200000">
            <a:off x="2365488" y="3790927"/>
            <a:ext cx="1088876" cy="23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pic>
        <p:nvPicPr>
          <p:cNvPr id="16" name="Picture 2" descr="M:\ifa\f5\intern\otto.stefan\2014 23209 IFA Manipulation verhindern\DGUV LUG Unterrichtsmaterialien\Zeichnungen von Hüter\IFA Manip Bauart2 niedrig kodiert RZbu 300 dpi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793118"/>
            <a:ext cx="2467279" cy="17808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395536" y="4811668"/>
            <a:ext cx="8219215" cy="800219"/>
          </a:xfrm>
          <a:prstGeom prst="rect">
            <a:avLst/>
          </a:prstGeom>
          <a:noFill/>
        </p:spPr>
        <p:txBody>
          <a:bodyPr wrap="square" lIns="0" tIns="0" rIns="0" bIns="0" rtlCol="0">
            <a:spAutoFit/>
          </a:bodyPr>
          <a:lstStyle/>
          <a:p>
            <a:pPr marL="342900" indent="-342900">
              <a:buFont typeface="Arial" panose="020B0604020202020204" pitchFamily="34" charset="0"/>
              <a:buChar char="•"/>
            </a:pPr>
            <a:r>
              <a:rPr lang="de-DE" sz="2000" dirty="0" smtClean="0"/>
              <a:t>Use of Type 2 (1) or Type 4 (2) interlocking devices with high coding level</a:t>
            </a:r>
            <a:endParaRPr lang="de-DE" dirty="0"/>
          </a:p>
          <a:p>
            <a:endParaRPr lang="de-DE" dirty="0" err="1" smtClean="0"/>
          </a:p>
        </p:txBody>
      </p:sp>
      <p:sp>
        <p:nvSpPr>
          <p:cNvPr id="20" name="Textfeld 19"/>
          <p:cNvSpPr txBox="1"/>
          <p:nvPr/>
        </p:nvSpPr>
        <p:spPr>
          <a:xfrm>
            <a:off x="1140259" y="2760191"/>
            <a:ext cx="977832" cy="1846659"/>
          </a:xfrm>
          <a:prstGeom prst="rect">
            <a:avLst/>
          </a:prstGeom>
          <a:noFill/>
        </p:spPr>
        <p:txBody>
          <a:bodyPr wrap="none" lIns="0" tIns="0" rIns="0" bIns="0" rtlCol="0">
            <a:spAutoFit/>
          </a:bodyPr>
          <a:lstStyle/>
          <a:p>
            <a:r>
              <a:rPr lang="de-DE" sz="12000" dirty="0">
                <a:solidFill>
                  <a:srgbClr val="FF0000"/>
                </a:solidFill>
                <a:sym typeface="Wingdings"/>
              </a:rPr>
              <a:t></a:t>
            </a:r>
            <a:endParaRPr lang="de-DE" sz="12000" dirty="0" smtClean="0">
              <a:solidFill>
                <a:srgbClr val="FF0000"/>
              </a:solidFill>
            </a:endParaRPr>
          </a:p>
        </p:txBody>
      </p:sp>
      <p:pic>
        <p:nvPicPr>
          <p:cNvPr id="2050" name="Picture 2" descr="M:\ifa\f5\intern\otto.stefan\2014 23209 IFA Manipulation verhindern\Karikaturist\Unterrichtsmaterialien\Bauart 2\IFA Manip Bauart4 RZbu 300 dpi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9294" y="2764750"/>
            <a:ext cx="2505458" cy="1808547"/>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1"/>
          <p:cNvSpPr txBox="1">
            <a:spLocks noChangeArrowheads="1"/>
          </p:cNvSpPr>
          <p:nvPr/>
        </p:nvSpPr>
        <p:spPr bwMode="auto">
          <a:xfrm rot="16200000">
            <a:off x="8070314" y="3790929"/>
            <a:ext cx="1088876" cy="23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22" name="Textfeld 21"/>
          <p:cNvSpPr txBox="1"/>
          <p:nvPr/>
        </p:nvSpPr>
        <p:spPr>
          <a:xfrm>
            <a:off x="6757691" y="2760126"/>
            <a:ext cx="1208664" cy="1846659"/>
          </a:xfrm>
          <a:prstGeom prst="rect">
            <a:avLst/>
          </a:prstGeom>
          <a:noFill/>
        </p:spPr>
        <p:txBody>
          <a:bodyPr wrap="none" lIns="0" tIns="0" rIns="0" bIns="0" rtlCol="0">
            <a:spAutoFit/>
          </a:bodyPr>
          <a:lstStyle/>
          <a:p>
            <a:r>
              <a:rPr lang="de-DE" sz="12000" dirty="0">
                <a:solidFill>
                  <a:srgbClr val="92D050"/>
                </a:solidFill>
                <a:sym typeface="Wingdings"/>
              </a:rPr>
              <a:t></a:t>
            </a:r>
            <a:endParaRPr lang="de-DE" sz="12000" dirty="0">
              <a:solidFill>
                <a:srgbClr val="92D050"/>
              </a:solidFill>
            </a:endParaRPr>
          </a:p>
        </p:txBody>
      </p:sp>
      <p:sp>
        <p:nvSpPr>
          <p:cNvPr id="23" name="Textfeld 22"/>
          <p:cNvSpPr txBox="1"/>
          <p:nvPr/>
        </p:nvSpPr>
        <p:spPr>
          <a:xfrm>
            <a:off x="5843369" y="2862245"/>
            <a:ext cx="382900" cy="307777"/>
          </a:xfrm>
          <a:prstGeom prst="rect">
            <a:avLst/>
          </a:prstGeom>
          <a:noFill/>
        </p:spPr>
        <p:txBody>
          <a:bodyPr wrap="square" lIns="0" tIns="0" rIns="0" bIns="0" rtlCol="0">
            <a:spAutoFit/>
          </a:bodyPr>
          <a:lstStyle/>
          <a:p>
            <a:r>
              <a:rPr lang="de-DE" sz="2000" b="1" dirty="0" smtClean="0"/>
              <a:t>(2)</a:t>
            </a:r>
          </a:p>
        </p:txBody>
      </p:sp>
      <p:sp>
        <p:nvSpPr>
          <p:cNvPr id="6" name="Textfeld 5"/>
          <p:cNvSpPr txBox="1"/>
          <p:nvPr/>
        </p:nvSpPr>
        <p:spPr>
          <a:xfrm>
            <a:off x="3045735" y="2861348"/>
            <a:ext cx="312433" cy="307777"/>
          </a:xfrm>
          <a:prstGeom prst="rect">
            <a:avLst/>
          </a:prstGeom>
          <a:noFill/>
        </p:spPr>
        <p:txBody>
          <a:bodyPr wrap="square" lIns="0" tIns="0" rIns="0" bIns="0" rtlCol="0">
            <a:spAutoFit/>
          </a:bodyPr>
          <a:lstStyle/>
          <a:p>
            <a:r>
              <a:rPr lang="de-DE" sz="2000" b="1" dirty="0" smtClean="0"/>
              <a:t>(1)</a:t>
            </a:r>
          </a:p>
        </p:txBody>
      </p:sp>
      <p:sp>
        <p:nvSpPr>
          <p:cNvPr id="19" name="Pfeil nach oben 18">
            <a:hlinkClick r:id="rId6"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Tree>
    <p:extLst>
      <p:ext uri="{BB962C8B-B14F-4D97-AF65-F5344CB8AC3E}">
        <p14:creationId xmlns:p14="http://schemas.microsoft.com/office/powerpoint/2010/main" val="1416268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1984177"/>
            <a:ext cx="5427176" cy="4319114"/>
          </a:xfrm>
          <a:prstGeom prst="rect">
            <a:avLst/>
          </a:prstGeom>
        </p:spPr>
      </p:pic>
      <p:sp>
        <p:nvSpPr>
          <p:cNvPr id="2" name="Titel 1"/>
          <p:cNvSpPr>
            <a:spLocks noGrp="1"/>
          </p:cNvSpPr>
          <p:nvPr>
            <p:ph type="title"/>
          </p:nvPr>
        </p:nvSpPr>
        <p:spPr>
          <a:xfrm>
            <a:off x="504825" y="1322388"/>
            <a:ext cx="8191500" cy="954484"/>
          </a:xfrm>
        </p:spPr>
        <p:txBody>
          <a:bodyPr/>
          <a:lstStyle/>
          <a:p>
            <a:r>
              <a:rPr lang="de-DE" sz="2600" dirty="0" smtClean="0"/>
              <a:t>Solution B: </a:t>
            </a:r>
            <a:r>
              <a:rPr lang="de-DE" sz="2600" dirty="0" err="1" smtClean="0"/>
              <a:t>fitting</a:t>
            </a:r>
            <a:r>
              <a:rPr lang="de-DE" sz="2600" dirty="0" smtClean="0"/>
              <a:t> of an interlocking device in a shrouded position</a:t>
            </a:r>
            <a:endParaRPr lang="de-DE" sz="2600" dirty="0"/>
          </a:p>
        </p:txBody>
      </p:sp>
      <p:sp>
        <p:nvSpPr>
          <p:cNvPr id="3" name="Datumsplatzhalter 2"/>
          <p:cNvSpPr>
            <a:spLocks noGrp="1"/>
          </p:cNvSpPr>
          <p:nvPr>
            <p:ph type="dt" sz="half" idx="10"/>
          </p:nvPr>
        </p:nvSpPr>
        <p:spPr/>
        <p:txBody>
          <a:bodyPr/>
          <a:lstStyle/>
          <a:p>
            <a:pPr>
              <a:defRPr/>
            </a:pPr>
            <a:fld id="{E83BF180-64DB-46C8-97E6-9ADC3C5A130E}"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31</a:t>
            </a:fld>
            <a:endParaRPr lang="de-DE" dirty="0"/>
          </a:p>
        </p:txBody>
      </p:sp>
      <p:sp>
        <p:nvSpPr>
          <p:cNvPr id="10" name="Textfeld 9"/>
          <p:cNvSpPr txBox="1"/>
          <p:nvPr/>
        </p:nvSpPr>
        <p:spPr>
          <a:xfrm>
            <a:off x="526711" y="2916121"/>
            <a:ext cx="3635127" cy="2154436"/>
          </a:xfrm>
          <a:prstGeom prst="rect">
            <a:avLst/>
          </a:prstGeom>
          <a:noFill/>
        </p:spPr>
        <p:txBody>
          <a:bodyPr wrap="square" lIns="0" tIns="0" rIns="0" bIns="0" rtlCol="0">
            <a:spAutoFit/>
          </a:bodyPr>
          <a:lstStyle/>
          <a:p>
            <a:pPr marL="342900" indent="-342900">
              <a:buFont typeface="Arial" panose="020B0604020202020204" pitchFamily="34" charset="0"/>
              <a:buChar char="•"/>
            </a:pPr>
            <a:r>
              <a:rPr lang="de-DE" sz="2000" dirty="0" smtClean="0"/>
              <a:t>The use of substitute actuating elements to defeat the protective equipment is impeded by the interlocking device being fitted in a shrouded position </a:t>
            </a:r>
          </a:p>
        </p:txBody>
      </p:sp>
      <p:sp>
        <p:nvSpPr>
          <p:cNvPr id="19" name="Rechteck 18"/>
          <p:cNvSpPr/>
          <p:nvPr/>
        </p:nvSpPr>
        <p:spPr>
          <a:xfrm>
            <a:off x="417886" y="5733256"/>
            <a:ext cx="265682" cy="216024"/>
          </a:xfrm>
          <a:prstGeom prst="rect">
            <a:avLst/>
          </a:pr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lIns="72000" tIns="36000" rIns="72000" bIns="36000" rtlCol="0" anchor="ctr"/>
          <a:lstStyle/>
          <a:p>
            <a:pPr algn="ctr"/>
            <a:endParaRPr lang="de-DE" dirty="0" err="1" smtClean="0"/>
          </a:p>
        </p:txBody>
      </p:sp>
      <p:sp>
        <p:nvSpPr>
          <p:cNvPr id="12" name="Textfeld 1"/>
          <p:cNvSpPr txBox="1">
            <a:spLocks noChangeArrowheads="1"/>
          </p:cNvSpPr>
          <p:nvPr/>
        </p:nvSpPr>
        <p:spPr bwMode="auto">
          <a:xfrm>
            <a:off x="7111701" y="5398261"/>
            <a:ext cx="1088876" cy="23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11" name="Pfeil nach oben 10">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Tree>
    <p:extLst>
      <p:ext uri="{BB962C8B-B14F-4D97-AF65-F5344CB8AC3E}">
        <p14:creationId xmlns:p14="http://schemas.microsoft.com/office/powerpoint/2010/main" val="3331460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0928" y="1791689"/>
            <a:ext cx="5763817" cy="4157591"/>
          </a:xfrm>
          <a:prstGeom prst="rect">
            <a:avLst/>
          </a:prstGeom>
        </p:spPr>
      </p:pic>
      <p:sp>
        <p:nvSpPr>
          <p:cNvPr id="2" name="Titel 1"/>
          <p:cNvSpPr>
            <a:spLocks noGrp="1"/>
          </p:cNvSpPr>
          <p:nvPr>
            <p:ph type="title"/>
          </p:nvPr>
        </p:nvSpPr>
        <p:spPr/>
        <p:txBody>
          <a:bodyPr/>
          <a:lstStyle/>
          <a:p>
            <a:r>
              <a:rPr lang="de-DE" dirty="0" smtClean="0"/>
              <a:t>Solution C: </a:t>
            </a:r>
            <a:r>
              <a:rPr lang="de-DE" dirty="0" err="1" smtClean="0"/>
              <a:t>make</a:t>
            </a:r>
            <a:r>
              <a:rPr lang="de-DE" dirty="0" smtClean="0"/>
              <a:t>/break contact combination</a:t>
            </a:r>
            <a:endParaRPr lang="de-DE" dirty="0"/>
          </a:p>
        </p:txBody>
      </p:sp>
      <p:sp>
        <p:nvSpPr>
          <p:cNvPr id="3" name="Datumsplatzhalter 2"/>
          <p:cNvSpPr>
            <a:spLocks noGrp="1"/>
          </p:cNvSpPr>
          <p:nvPr>
            <p:ph type="dt" sz="half" idx="10"/>
          </p:nvPr>
        </p:nvSpPr>
        <p:spPr/>
        <p:txBody>
          <a:bodyPr/>
          <a:lstStyle/>
          <a:p>
            <a:pPr>
              <a:defRPr/>
            </a:pPr>
            <a:fld id="{E83BF180-64DB-46C8-97E6-9ADC3C5A130E}"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32</a:t>
            </a:fld>
            <a:endParaRPr lang="de-DE" dirty="0"/>
          </a:p>
        </p:txBody>
      </p:sp>
      <p:sp>
        <p:nvSpPr>
          <p:cNvPr id="8" name="Pfeil nach oben 7">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
        <p:nvSpPr>
          <p:cNvPr id="9" name="Textfeld 1"/>
          <p:cNvSpPr txBox="1">
            <a:spLocks noChangeArrowheads="1"/>
          </p:cNvSpPr>
          <p:nvPr/>
        </p:nvSpPr>
        <p:spPr bwMode="auto">
          <a:xfrm>
            <a:off x="4281093" y="5905166"/>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7" name="Textfeld 6"/>
          <p:cNvSpPr txBox="1"/>
          <p:nvPr/>
        </p:nvSpPr>
        <p:spPr>
          <a:xfrm>
            <a:off x="475176" y="2275622"/>
            <a:ext cx="3952808" cy="3477875"/>
          </a:xfrm>
          <a:prstGeom prst="rect">
            <a:avLst/>
          </a:prstGeom>
          <a:noFill/>
        </p:spPr>
        <p:txBody>
          <a:bodyPr wrap="square" rtlCol="0">
            <a:spAutoFit/>
          </a:bodyPr>
          <a:lstStyle/>
          <a:p>
            <a:pPr marL="342900" indent="-342900">
              <a:buFont typeface="Arial" panose="020B0604020202020204" pitchFamily="34" charset="0"/>
              <a:buChar char="•"/>
            </a:pPr>
            <a:r>
              <a:rPr lang="de-DE" sz="2000" dirty="0" smtClean="0"/>
              <a:t>Combination of two Type 1 switches, one used as a break contact, the other as a make contact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smtClean="0"/>
              <a:t>Monitoring for plausibility in the machine control: defeating is reliably detected</a:t>
            </a:r>
            <a:br>
              <a:rPr lang="de-DE" sz="2000" dirty="0" smtClean="0"/>
            </a:br>
            <a:endParaRPr lang="de-DE" sz="2000" dirty="0"/>
          </a:p>
          <a:p>
            <a:pPr marL="342900" indent="-342900">
              <a:buFont typeface="Arial" panose="020B0604020202020204" pitchFamily="34" charset="0"/>
              <a:buChar char="•"/>
            </a:pPr>
            <a:r>
              <a:rPr lang="de-DE" sz="2000" dirty="0" smtClean="0"/>
              <a:t>Important: use inseparable mountings</a:t>
            </a:r>
          </a:p>
        </p:txBody>
      </p:sp>
    </p:spTree>
    <p:extLst>
      <p:ext uri="{BB962C8B-B14F-4D97-AF65-F5344CB8AC3E}">
        <p14:creationId xmlns:p14="http://schemas.microsoft.com/office/powerpoint/2010/main" val="769498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fa\f5\intern\alle\allgemein-fb5\Karikaturen für Veröffentlichungen\Hüter Karikaturist\Flascheneinlauf\Fl-Einlauf RZ EN 300 d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437" y="2636912"/>
            <a:ext cx="4176464" cy="319197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smtClean="0"/>
              <a:t>Coded protective equipment</a:t>
            </a:r>
            <a:br>
              <a:rPr lang="de-DE" dirty="0" smtClean="0"/>
            </a:br>
            <a:r>
              <a:rPr lang="de-DE" dirty="0" smtClean="0"/>
              <a:t/>
            </a:r>
            <a:br>
              <a:rPr lang="de-DE" dirty="0" smtClean="0"/>
            </a:br>
            <a:r>
              <a:rPr lang="de-DE" sz="2400" kern="1200" dirty="0">
                <a:solidFill>
                  <a:schemeClr val="tx1"/>
                </a:solidFill>
                <a:latin typeface="Arial" charset="0"/>
                <a:ea typeface="+mn-ea"/>
                <a:cs typeface="+mn-cs"/>
              </a:rPr>
              <a:t>Example:</a:t>
            </a:r>
            <a:r>
              <a:rPr lang="de-DE" sz="2400" kern="1200" dirty="0" err="1" smtClean="0">
                <a:solidFill>
                  <a:schemeClr val="tx1"/>
                </a:solidFill>
                <a:latin typeface="Arial" charset="0"/>
                <a:ea typeface="+mn-ea"/>
                <a:cs typeface="+mn-cs"/>
              </a:rPr>
              <a:t> bottle cartoning machine</a:t>
            </a:r>
            <a:endParaRPr lang="de-DE" sz="2400" kern="1200" dirty="0">
              <a:solidFill>
                <a:schemeClr val="tx1"/>
              </a:solidFill>
              <a:latin typeface="Arial" charset="0"/>
              <a:ea typeface="+mn-ea"/>
              <a:cs typeface="+mn-cs"/>
            </a:endParaRPr>
          </a:p>
        </p:txBody>
      </p:sp>
      <p:sp>
        <p:nvSpPr>
          <p:cNvPr id="3" name="Datumsplatzhalter 2"/>
          <p:cNvSpPr>
            <a:spLocks noGrp="1"/>
          </p:cNvSpPr>
          <p:nvPr>
            <p:ph type="dt" sz="half" idx="10"/>
          </p:nvPr>
        </p:nvSpPr>
        <p:spPr/>
        <p:txBody>
          <a:bodyPr/>
          <a:lstStyle/>
          <a:p>
            <a:pPr>
              <a:defRPr/>
            </a:pPr>
            <a:fld id="{783136E5-2413-412F-979B-1B17E2165C74}"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33</a:t>
            </a:fld>
            <a:endParaRPr lang="de-DE" dirty="0"/>
          </a:p>
        </p:txBody>
      </p:sp>
      <p:sp>
        <p:nvSpPr>
          <p:cNvPr id="7" name="Textfeld 6"/>
          <p:cNvSpPr txBox="1"/>
          <p:nvPr/>
        </p:nvSpPr>
        <p:spPr>
          <a:xfrm>
            <a:off x="416545" y="3068960"/>
            <a:ext cx="4011439" cy="2862322"/>
          </a:xfrm>
          <a:prstGeom prst="rect">
            <a:avLst/>
          </a:prstGeom>
          <a:noFill/>
        </p:spPr>
        <p:txBody>
          <a:bodyPr wrap="square" rtlCol="0">
            <a:spAutoFit/>
          </a:bodyPr>
          <a:lstStyle/>
          <a:p>
            <a:pPr marL="285750" indent="-285750">
              <a:buFont typeface="Arial" panose="020B0604020202020204" pitchFamily="34" charset="0"/>
              <a:buChar char="•"/>
            </a:pPr>
            <a:r>
              <a:rPr lang="de-DE" sz="1800" dirty="0"/>
              <a:t>Different protective equipment</a:t>
            </a:r>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r>
              <a:rPr lang="de-DE" sz="1800" dirty="0" smtClean="0"/>
              <a:t>Adapted to the size of the workpieces</a:t>
            </a:r>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r>
              <a:rPr lang="de-DE" sz="1800" dirty="0" smtClean="0"/>
              <a:t>All bottles fit through the largest aperture – but so do the operator's hand and arm.</a:t>
            </a:r>
            <a:br>
              <a:rPr lang="de-DE" sz="1800" dirty="0" smtClean="0"/>
            </a:br>
            <a:r>
              <a:rPr lang="de-DE" sz="1800" dirty="0" smtClean="0"/>
              <a:t/>
            </a:r>
            <a:br>
              <a:rPr lang="de-DE" sz="1800" dirty="0" smtClean="0"/>
            </a:br>
            <a:endParaRPr lang="de-DE" sz="1800" dirty="0"/>
          </a:p>
        </p:txBody>
      </p:sp>
      <p:sp>
        <p:nvSpPr>
          <p:cNvPr id="8" name="Textfeld 1"/>
          <p:cNvSpPr txBox="1">
            <a:spLocks noChangeArrowheads="1"/>
          </p:cNvSpPr>
          <p:nvPr/>
        </p:nvSpPr>
        <p:spPr bwMode="auto">
          <a:xfrm>
            <a:off x="7118652" y="5949280"/>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2736476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ifa\f5\intern\alle\allgemein-fb5\Karikaturen für Veröffentlichungen\Hüter Karikaturist\Flascheneinlauf\Fl-Einlauf RZ Detail EN 300 d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012" y="2504952"/>
            <a:ext cx="4396570" cy="262604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smtClean="0"/>
              <a:t>Solution: monitoring by means of a product code</a:t>
            </a:r>
            <a:endParaRPr lang="de-DE"/>
          </a:p>
        </p:txBody>
      </p:sp>
      <p:sp>
        <p:nvSpPr>
          <p:cNvPr id="3" name="Datumsplatzhalter 2"/>
          <p:cNvSpPr>
            <a:spLocks noGrp="1"/>
          </p:cNvSpPr>
          <p:nvPr>
            <p:ph type="dt" sz="half" idx="10"/>
          </p:nvPr>
        </p:nvSpPr>
        <p:spPr/>
        <p:txBody>
          <a:bodyPr/>
          <a:lstStyle/>
          <a:p>
            <a:pPr>
              <a:defRPr/>
            </a:pPr>
            <a:fld id="{82414636-8BC0-4426-99A0-B9A10102BB66}"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34</a:t>
            </a:fld>
            <a:endParaRPr lang="de-DE" dirty="0"/>
          </a:p>
        </p:txBody>
      </p:sp>
      <p:sp>
        <p:nvSpPr>
          <p:cNvPr id="7" name="Textfeld 6"/>
          <p:cNvSpPr txBox="1"/>
          <p:nvPr/>
        </p:nvSpPr>
        <p:spPr>
          <a:xfrm>
            <a:off x="413297" y="2417668"/>
            <a:ext cx="4158704" cy="1631216"/>
          </a:xfrm>
          <a:prstGeom prst="rect">
            <a:avLst/>
          </a:prstGeom>
          <a:noFill/>
        </p:spPr>
        <p:txBody>
          <a:bodyPr wrap="square" rtlCol="0">
            <a:spAutoFit/>
          </a:bodyPr>
          <a:lstStyle/>
          <a:p>
            <a:r>
              <a:rPr lang="de-DE" sz="2000" smtClean="0"/>
              <a:t>The controller (PLC) detects whether the code on the protective equipment fitted matches the workpiece currently being processed.</a:t>
            </a:r>
            <a:endParaRPr lang="de-DE" sz="1800" dirty="0"/>
          </a:p>
        </p:txBody>
      </p:sp>
      <p:sp>
        <p:nvSpPr>
          <p:cNvPr id="9" name="Pfeil nach oben 8">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
        <p:nvSpPr>
          <p:cNvPr id="10" name="Textfeld 1"/>
          <p:cNvSpPr txBox="1">
            <a:spLocks noChangeArrowheads="1"/>
          </p:cNvSpPr>
          <p:nvPr/>
        </p:nvSpPr>
        <p:spPr bwMode="auto">
          <a:xfrm>
            <a:off x="6820698" y="5087477"/>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860522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1589a6e-b4c7-462f-8fb7-16cc428012a0@dguv"/>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943" y="1884050"/>
            <a:ext cx="5818563" cy="417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dirty="0" smtClean="0"/>
              <a:t>Detecting defeating</a:t>
            </a:r>
            <a:br>
              <a:rPr lang="de-DE" dirty="0" smtClean="0"/>
            </a:br>
            <a:r>
              <a:rPr lang="de-DE" dirty="0" smtClean="0"/>
              <a:t/>
            </a:r>
            <a:br>
              <a:rPr lang="de-DE" dirty="0" smtClean="0"/>
            </a:br>
            <a:r>
              <a:rPr lang="de-DE" sz="2400" kern="1200" dirty="0">
                <a:solidFill>
                  <a:schemeClr val="tx1"/>
                </a:solidFill>
                <a:latin typeface="Arial" charset="0"/>
                <a:ea typeface="+mn-ea"/>
                <a:cs typeface="+mn-cs"/>
              </a:rPr>
              <a:t>Example: </a:t>
            </a:r>
            <a:r>
              <a:rPr lang="de-DE" sz="2400" kern="1200" dirty="0" smtClean="0">
                <a:solidFill>
                  <a:schemeClr val="tx1"/>
                </a:solidFill>
                <a:latin typeface="Arial" charset="0"/>
                <a:ea typeface="+mn-ea"/>
                <a:cs typeface="+mn-cs"/>
              </a:rPr>
              <a:t>bread slicer</a:t>
            </a:r>
            <a:endParaRPr lang="de-DE" sz="2400" kern="1200" dirty="0">
              <a:solidFill>
                <a:schemeClr val="tx1"/>
              </a:solidFill>
              <a:latin typeface="Arial" charset="0"/>
              <a:ea typeface="+mn-ea"/>
              <a:cs typeface="+mn-cs"/>
            </a:endParaRPr>
          </a:p>
        </p:txBody>
      </p:sp>
      <p:sp>
        <p:nvSpPr>
          <p:cNvPr id="3" name="Datumsplatzhalter 2"/>
          <p:cNvSpPr>
            <a:spLocks noGrp="1"/>
          </p:cNvSpPr>
          <p:nvPr>
            <p:ph type="dt" sz="half" idx="10"/>
          </p:nvPr>
        </p:nvSpPr>
        <p:spPr/>
        <p:txBody>
          <a:bodyPr/>
          <a:lstStyle/>
          <a:p>
            <a:pPr>
              <a:defRPr/>
            </a:pPr>
            <a:fld id="{4FC85A00-2823-4E43-954B-E01B3F5944B4}"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35</a:t>
            </a:fld>
            <a:endParaRPr lang="de-DE" dirty="0"/>
          </a:p>
        </p:txBody>
      </p:sp>
      <p:sp>
        <p:nvSpPr>
          <p:cNvPr id="7" name="Textfeld 6"/>
          <p:cNvSpPr txBox="1"/>
          <p:nvPr/>
        </p:nvSpPr>
        <p:spPr>
          <a:xfrm>
            <a:off x="411689" y="2745432"/>
            <a:ext cx="4776261" cy="2831544"/>
          </a:xfrm>
          <a:prstGeom prst="rect">
            <a:avLst/>
          </a:prstGeom>
          <a:noFill/>
        </p:spPr>
        <p:txBody>
          <a:bodyPr wrap="square" rtlCol="0">
            <a:spAutoFit/>
          </a:bodyPr>
          <a:lstStyle/>
          <a:p>
            <a:pPr marL="342900" indent="-342900">
              <a:buFont typeface="Arial" panose="020B0604020202020204" pitchFamily="34" charset="0"/>
              <a:buChar char="•"/>
            </a:pPr>
            <a:r>
              <a:rPr lang="de-DE" sz="2000" dirty="0" smtClean="0"/>
              <a:t>The lid must be opened for retrieval of the loaf after each </a:t>
            </a:r>
            <a:r>
              <a:rPr lang="de-DE" sz="2000" dirty="0" err="1" smtClean="0"/>
              <a:t>slicing</a:t>
            </a:r>
            <a:r>
              <a:rPr lang="de-DE" sz="2000" dirty="0" smtClean="0"/>
              <a:t> </a:t>
            </a:r>
            <a:r>
              <a:rPr lang="de-DE" sz="2000" dirty="0" err="1" smtClean="0"/>
              <a:t>operation</a:t>
            </a:r>
            <a:endParaRPr lang="de-DE" sz="2000" dirty="0" smtClean="0"/>
          </a:p>
          <a:p>
            <a:pPr marL="285750" indent="-285750">
              <a:buFont typeface="Arial" panose="020B0604020202020204" pitchFamily="34" charset="0"/>
              <a:buChar char="•"/>
            </a:pPr>
            <a:endParaRPr lang="de-DE" sz="1800" dirty="0"/>
          </a:p>
          <a:p>
            <a:pPr marL="342900" indent="-342900">
              <a:buFont typeface="Arial" panose="020B0604020202020204" pitchFamily="34" charset="0"/>
              <a:buChar char="•"/>
            </a:pPr>
            <a:r>
              <a:rPr lang="de-DE" sz="2000" dirty="0"/>
              <a:t>The lid is interlocked electrically with the blade drive</a:t>
            </a:r>
            <a:r>
              <a:rPr lang="de-DE" sz="2000" dirty="0" smtClean="0"/>
              <a:t/>
            </a:r>
            <a:br>
              <a:rPr lang="de-DE" sz="2000" dirty="0" smtClean="0"/>
            </a:br>
            <a:endParaRPr lang="de-DE" sz="2000" dirty="0"/>
          </a:p>
          <a:p>
            <a:pPr marL="342900" indent="-342900">
              <a:buFont typeface="Arial" panose="020B0604020202020204" pitchFamily="34" charset="0"/>
              <a:buChar char="•"/>
            </a:pPr>
            <a:r>
              <a:rPr lang="de-DE" sz="2000" dirty="0"/>
              <a:t>If the interlock is defeated, the lid can be left open</a:t>
            </a:r>
            <a:r>
              <a:rPr lang="de-DE" sz="2000" dirty="0" smtClean="0"/>
              <a:t/>
            </a:r>
            <a:br>
              <a:rPr lang="de-DE" sz="2000" dirty="0" smtClean="0"/>
            </a:br>
            <a:endParaRPr lang="de-DE" sz="2000" dirty="0" smtClean="0"/>
          </a:p>
        </p:txBody>
      </p:sp>
      <p:sp>
        <p:nvSpPr>
          <p:cNvPr id="11" name="Textfeld 1"/>
          <p:cNvSpPr txBox="1">
            <a:spLocks noChangeArrowheads="1"/>
          </p:cNvSpPr>
          <p:nvPr/>
        </p:nvSpPr>
        <p:spPr bwMode="auto">
          <a:xfrm>
            <a:off x="5508104" y="5664646"/>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250915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0030" y="2066899"/>
            <a:ext cx="4846951" cy="3571439"/>
          </a:xfrm>
          <a:prstGeom prst="rect">
            <a:avLst/>
          </a:prstGeom>
        </p:spPr>
      </p:pic>
      <p:sp>
        <p:nvSpPr>
          <p:cNvPr id="2" name="Titel 1"/>
          <p:cNvSpPr>
            <a:spLocks noGrp="1"/>
          </p:cNvSpPr>
          <p:nvPr>
            <p:ph type="title"/>
          </p:nvPr>
        </p:nvSpPr>
        <p:spPr/>
        <p:txBody>
          <a:bodyPr/>
          <a:lstStyle/>
          <a:p>
            <a:r>
              <a:rPr lang="de-DE" smtClean="0"/>
              <a:t>Solution: monitoring of the change of state</a:t>
            </a:r>
            <a:endParaRPr lang="de-DE"/>
          </a:p>
        </p:txBody>
      </p:sp>
      <p:sp>
        <p:nvSpPr>
          <p:cNvPr id="3" name="Datumsplatzhalter 2"/>
          <p:cNvSpPr>
            <a:spLocks noGrp="1"/>
          </p:cNvSpPr>
          <p:nvPr>
            <p:ph type="dt" sz="half" idx="10"/>
          </p:nvPr>
        </p:nvSpPr>
        <p:spPr/>
        <p:txBody>
          <a:bodyPr/>
          <a:lstStyle/>
          <a:p>
            <a:pPr>
              <a:defRPr/>
            </a:pPr>
            <a:fld id="{A38CED5F-DEB6-43DC-B641-1ED2FB551281}"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36</a:t>
            </a:fld>
            <a:endParaRPr lang="de-DE" dirty="0"/>
          </a:p>
        </p:txBody>
      </p:sp>
      <p:sp>
        <p:nvSpPr>
          <p:cNvPr id="7" name="Textfeld 6"/>
          <p:cNvSpPr txBox="1"/>
          <p:nvPr/>
        </p:nvSpPr>
        <p:spPr>
          <a:xfrm>
            <a:off x="413296" y="1940615"/>
            <a:ext cx="4466679" cy="5293757"/>
          </a:xfrm>
          <a:prstGeom prst="rect">
            <a:avLst/>
          </a:prstGeom>
          <a:noFill/>
        </p:spPr>
        <p:txBody>
          <a:bodyPr wrap="square" rtlCol="0">
            <a:spAutoFit/>
          </a:bodyPr>
          <a:lstStyle/>
          <a:p>
            <a:pPr marL="342900" indent="-342900">
              <a:buFont typeface="Arial" panose="020B0604020202020204" pitchFamily="34" charset="0"/>
              <a:buChar char="•"/>
            </a:pPr>
            <a:r>
              <a:rPr lang="de-DE" sz="2000" dirty="0" smtClean="0"/>
              <a:t>The lid must be opened at least once after each slicing operation</a:t>
            </a:r>
            <a:br>
              <a:rPr lang="de-DE" sz="2000" dirty="0" smtClean="0"/>
            </a:br>
            <a:endParaRPr lang="de-DE" sz="2000" dirty="0" smtClean="0"/>
          </a:p>
          <a:p>
            <a:pPr marL="342900" indent="-342900">
              <a:buFont typeface="Arial" panose="020B0604020202020204" pitchFamily="34" charset="0"/>
              <a:buChar char="•"/>
            </a:pPr>
            <a:r>
              <a:rPr lang="de-DE" sz="2000" dirty="0" smtClean="0"/>
              <a:t>When the interlock is intact, this brings about a change in </a:t>
            </a:r>
            <a:r>
              <a:rPr lang="de-DE" sz="2000" dirty="0" err="1" smtClean="0"/>
              <a:t>state</a:t>
            </a:r>
            <a:r>
              <a:rPr lang="de-DE" sz="2000" b="1" dirty="0" smtClean="0"/>
              <a:t/>
            </a:r>
            <a:br>
              <a:rPr lang="de-DE" sz="2000" b="1" dirty="0" smtClean="0"/>
            </a:br>
            <a:endParaRPr lang="de-DE" sz="2000" b="1" dirty="0" smtClean="0"/>
          </a:p>
          <a:p>
            <a:pPr marL="342900" indent="-342900">
              <a:buFont typeface="Arial" panose="020B0604020202020204" pitchFamily="34" charset="0"/>
              <a:buChar char="•"/>
            </a:pPr>
            <a:r>
              <a:rPr lang="de-DE" sz="2000" dirty="0" smtClean="0"/>
              <a:t>Interruption of </a:t>
            </a:r>
            <a:r>
              <a:rPr lang="de-DE" sz="2000" dirty="0" err="1" smtClean="0"/>
              <a:t>the</a:t>
            </a:r>
            <a:r>
              <a:rPr lang="de-DE" sz="2000" dirty="0" smtClean="0"/>
              <a:t> </a:t>
            </a:r>
            <a:r>
              <a:rPr lang="de-DE" sz="2000" dirty="0" err="1" smtClean="0"/>
              <a:t>logical</a:t>
            </a:r>
            <a:r>
              <a:rPr lang="de-DE" sz="2000" dirty="0" smtClean="0"/>
              <a:t> </a:t>
            </a:r>
            <a:r>
              <a:rPr lang="de-DE" sz="2000" dirty="0" err="1" smtClean="0"/>
              <a:t>sequence</a:t>
            </a:r>
            <a:r>
              <a:rPr lang="de-DE" sz="2000" dirty="0" smtClean="0"/>
              <a:t> can be detected easily by a </a:t>
            </a:r>
            <a:r>
              <a:rPr lang="de-DE" sz="2000" dirty="0" err="1" smtClean="0"/>
              <a:t>suitably</a:t>
            </a:r>
            <a:r>
              <a:rPr lang="de-DE" sz="2000" dirty="0" smtClean="0"/>
              <a:t> </a:t>
            </a:r>
            <a:r>
              <a:rPr lang="de-DE" sz="2000" dirty="0" err="1" smtClean="0"/>
              <a:t>programmed</a:t>
            </a:r>
            <a:r>
              <a:rPr lang="de-DE" sz="2000" dirty="0" smtClean="0"/>
              <a:t> </a:t>
            </a:r>
            <a:r>
              <a:rPr lang="de-DE" sz="2000" dirty="0" err="1" smtClean="0"/>
              <a:t>controller</a:t>
            </a:r>
            <a:r>
              <a:rPr lang="de-DE" sz="2000" dirty="0" smtClean="0"/>
              <a:t/>
            </a:r>
            <a:br>
              <a:rPr lang="de-DE" sz="2000" dirty="0" smtClean="0"/>
            </a:br>
            <a:endParaRPr lang="de-DE" sz="2000" dirty="0" smtClean="0"/>
          </a:p>
          <a:p>
            <a:pPr marL="342900" indent="-342900">
              <a:buFont typeface="Arial" panose="020B0604020202020204" pitchFamily="34" charset="0"/>
              <a:buChar char="•"/>
            </a:pPr>
            <a:r>
              <a:rPr lang="de-DE" sz="2000" dirty="0" smtClean="0"/>
              <a:t>The controller is able to prevent the machine from running until the manipulation has been reverted</a:t>
            </a:r>
            <a:br>
              <a:rPr lang="de-DE" sz="2000" dirty="0" smtClean="0"/>
            </a:br>
            <a:r>
              <a:rPr lang="de-DE" sz="2000" dirty="0" smtClean="0"/>
              <a:t/>
            </a:r>
            <a:br>
              <a:rPr lang="de-DE" sz="2000" dirty="0" smtClean="0"/>
            </a:br>
            <a:r>
              <a:rPr lang="de-DE" sz="2000" dirty="0" smtClean="0"/>
              <a:t/>
            </a:r>
            <a:br>
              <a:rPr lang="de-DE" sz="2000" dirty="0" smtClean="0"/>
            </a:br>
            <a:endParaRPr lang="de-DE" sz="1800" dirty="0"/>
          </a:p>
        </p:txBody>
      </p:sp>
      <p:sp>
        <p:nvSpPr>
          <p:cNvPr id="11" name="Textfeld 1"/>
          <p:cNvSpPr txBox="1">
            <a:spLocks noChangeArrowheads="1"/>
          </p:cNvSpPr>
          <p:nvPr/>
        </p:nvSpPr>
        <p:spPr bwMode="auto">
          <a:xfrm>
            <a:off x="5004048" y="5161481"/>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9" name="Pfeil nach oben 8">
            <a:hlinkClick r:id="rId4" action="ppaction://hlinksldjump"/>
          </p:cNvPr>
          <p:cNvSpPr/>
          <p:nvPr/>
        </p:nvSpPr>
        <p:spPr bwMode="auto">
          <a:xfrm>
            <a:off x="8316416" y="5710518"/>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Tree>
    <p:extLst>
      <p:ext uri="{BB962C8B-B14F-4D97-AF65-F5344CB8AC3E}">
        <p14:creationId xmlns:p14="http://schemas.microsoft.com/office/powerpoint/2010/main" val="160926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781" y="2342596"/>
            <a:ext cx="3343522" cy="3754903"/>
          </a:xfrm>
          <a:prstGeom prst="rect">
            <a:avLst/>
          </a:prstGeom>
        </p:spPr>
      </p:pic>
      <p:sp>
        <p:nvSpPr>
          <p:cNvPr id="2" name="Titel 1"/>
          <p:cNvSpPr>
            <a:spLocks noGrp="1"/>
          </p:cNvSpPr>
          <p:nvPr>
            <p:ph type="title"/>
          </p:nvPr>
        </p:nvSpPr>
        <p:spPr>
          <a:xfrm>
            <a:off x="504825" y="1162734"/>
            <a:ext cx="8191500" cy="539750"/>
          </a:xfrm>
        </p:spPr>
        <p:txBody>
          <a:bodyPr/>
          <a:lstStyle/>
          <a:p>
            <a:r>
              <a:rPr lang="de-DE" dirty="0" smtClean="0"/>
              <a:t>Detecting the defeating of protective equipment </a:t>
            </a:r>
            <a:br>
              <a:rPr lang="de-DE" dirty="0" smtClean="0"/>
            </a:br>
            <a:r>
              <a:rPr lang="de-DE" dirty="0" smtClean="0"/>
              <a:t/>
            </a:r>
            <a:br>
              <a:rPr lang="de-DE" dirty="0" smtClean="0"/>
            </a:br>
            <a:r>
              <a:rPr lang="de-DE" sz="2400" kern="1200" dirty="0" smtClean="0">
                <a:solidFill>
                  <a:schemeClr val="tx1"/>
                </a:solidFill>
                <a:latin typeface="Arial" charset="0"/>
                <a:ea typeface="+mn-ea"/>
                <a:cs typeface="+mn-cs"/>
              </a:rPr>
              <a:t>Example: fixed guards</a:t>
            </a:r>
            <a:endParaRPr lang="de-DE" sz="2400" kern="1200" dirty="0">
              <a:solidFill>
                <a:schemeClr val="tx1"/>
              </a:solidFill>
              <a:latin typeface="Arial" charset="0"/>
              <a:ea typeface="+mn-ea"/>
              <a:cs typeface="+mn-cs"/>
            </a:endParaRPr>
          </a:p>
        </p:txBody>
      </p:sp>
      <p:sp>
        <p:nvSpPr>
          <p:cNvPr id="4" name="Fußzeilenplatzhalter 3"/>
          <p:cNvSpPr>
            <a:spLocks noGrp="1"/>
          </p:cNvSpPr>
          <p:nvPr>
            <p:ph type="ftr" sz="quarter" idx="11"/>
          </p:nvPr>
        </p:nvSpPr>
        <p:spPr/>
        <p:txBody>
          <a:bodyPr/>
          <a:lstStyle/>
          <a:p>
            <a:pPr>
              <a:defRPr/>
            </a:pPr>
            <a:r>
              <a:rPr lang="de-DE" smtClean="0">
                <a:solidFill>
                  <a:srgbClr val="FFFFFF"/>
                </a:solidFill>
              </a:rPr>
              <a:t>Preventing defeating, Module 4: Design examples</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smtClean="0">
                <a:solidFill>
                  <a:srgbClr val="FFFFFF"/>
                </a:solidFill>
              </a:rPr>
              <a:t>Page </a:t>
            </a:r>
            <a:fld id="{4D79FC45-FF3C-48AF-9775-12071FC682CF}" type="slidenum">
              <a:rPr lang="de-DE" smtClean="0">
                <a:solidFill>
                  <a:srgbClr val="FFFFFF"/>
                </a:solidFill>
              </a:rPr>
              <a:pPr>
                <a:defRPr/>
              </a:pPr>
              <a:t>37</a:t>
            </a:fld>
            <a:endParaRPr lang="de-DE" dirty="0">
              <a:solidFill>
                <a:srgbClr val="FFFFFF"/>
              </a:solidFill>
            </a:endParaRPr>
          </a:p>
        </p:txBody>
      </p:sp>
      <p:sp>
        <p:nvSpPr>
          <p:cNvPr id="7" name="Textfeld 6"/>
          <p:cNvSpPr txBox="1"/>
          <p:nvPr/>
        </p:nvSpPr>
        <p:spPr>
          <a:xfrm>
            <a:off x="411690" y="2513351"/>
            <a:ext cx="5036091" cy="3477875"/>
          </a:xfrm>
          <a:prstGeom prst="rect">
            <a:avLst/>
          </a:prstGeom>
          <a:noFill/>
        </p:spPr>
        <p:txBody>
          <a:bodyPr wrap="square" rtlCol="0">
            <a:spAutoFit/>
          </a:bodyPr>
          <a:lstStyle/>
          <a:p>
            <a:pPr fontAlgn="base">
              <a:spcBef>
                <a:spcPct val="0"/>
              </a:spcBef>
              <a:spcAft>
                <a:spcPct val="0"/>
              </a:spcAft>
            </a:pPr>
            <a:r>
              <a:rPr lang="de-DE" sz="2000" dirty="0" smtClean="0"/>
              <a:t>For ease of installation, protective fences are often only inserted loosely at the bottom. The guard:</a:t>
            </a:r>
          </a:p>
          <a:p>
            <a:pPr fontAlgn="base">
              <a:spcBef>
                <a:spcPct val="0"/>
              </a:spcBef>
              <a:spcAft>
                <a:spcPct val="0"/>
              </a:spcAft>
            </a:pPr>
            <a:endParaRPr lang="de-DE" sz="2000" dirty="0"/>
          </a:p>
          <a:p>
            <a:pPr marL="342900" indent="-342900" fontAlgn="base">
              <a:spcBef>
                <a:spcPct val="0"/>
              </a:spcBef>
              <a:spcAft>
                <a:spcPct val="0"/>
              </a:spcAft>
              <a:buFont typeface="Arial" panose="020B0604020202020204" pitchFamily="34" charset="0"/>
              <a:buChar char="•"/>
            </a:pPr>
            <a:r>
              <a:rPr lang="de-DE" sz="2000" dirty="0" smtClean="0"/>
              <a:t>Remains in its safe position when the fixings have been released</a:t>
            </a:r>
          </a:p>
          <a:p>
            <a:pPr marL="285750" indent="-285750" fontAlgn="base">
              <a:spcBef>
                <a:spcPct val="0"/>
              </a:spcBef>
              <a:spcAft>
                <a:spcPct val="0"/>
              </a:spcAft>
              <a:buFont typeface="Arial" panose="020B0604020202020204" pitchFamily="34" charset="0"/>
              <a:buChar char="•"/>
            </a:pPr>
            <a:endParaRPr lang="de-DE" sz="2000" dirty="0"/>
          </a:p>
          <a:p>
            <a:pPr marL="342900" indent="-342900" fontAlgn="base">
              <a:spcBef>
                <a:spcPct val="0"/>
              </a:spcBef>
              <a:spcAft>
                <a:spcPct val="0"/>
              </a:spcAft>
              <a:buFont typeface="Arial" panose="020B0604020202020204" pitchFamily="34" charset="0"/>
              <a:buChar char="•"/>
            </a:pPr>
            <a:r>
              <a:rPr lang="de-DE" sz="2000" dirty="0" smtClean="0"/>
              <a:t>Can be removed without a tool</a:t>
            </a:r>
          </a:p>
          <a:p>
            <a:pPr fontAlgn="base">
              <a:spcBef>
                <a:spcPct val="0"/>
              </a:spcBef>
              <a:spcAft>
                <a:spcPct val="0"/>
              </a:spcAft>
            </a:pPr>
            <a:endParaRPr lang="de-DE" sz="2000" dirty="0"/>
          </a:p>
          <a:p>
            <a:pPr fontAlgn="base">
              <a:spcBef>
                <a:spcPct val="0"/>
              </a:spcBef>
              <a:spcAft>
                <a:spcPct val="0"/>
              </a:spcAft>
            </a:pPr>
            <a:r>
              <a:rPr lang="de-DE" sz="2000" dirty="0" smtClean="0"/>
              <a:t>Defeating of the protective equipment is not apparent</a:t>
            </a:r>
            <a:br>
              <a:rPr lang="de-DE" sz="2000" dirty="0" smtClean="0"/>
            </a:br>
            <a:endParaRPr lang="de-DE" dirty="0" smtClean="0">
              <a:solidFill>
                <a:srgbClr val="555555"/>
              </a:solidFill>
            </a:endParaRPr>
          </a:p>
        </p:txBody>
      </p:sp>
      <p:sp>
        <p:nvSpPr>
          <p:cNvPr id="3" name="Datumsplatzhalter 2"/>
          <p:cNvSpPr>
            <a:spLocks noGrp="1"/>
          </p:cNvSpPr>
          <p:nvPr>
            <p:ph type="dt" sz="half" idx="10"/>
          </p:nvPr>
        </p:nvSpPr>
        <p:spPr/>
        <p:txBody>
          <a:bodyPr/>
          <a:lstStyle/>
          <a:p>
            <a:pPr>
              <a:defRPr/>
            </a:pPr>
            <a:fld id="{4FC85A00-2823-4E43-954B-E01B3F5944B4}" type="datetime1">
              <a:rPr lang="de-DE" smtClean="0">
                <a:solidFill>
                  <a:srgbClr val="FFFFFF"/>
                </a:solidFill>
              </a:rPr>
              <a:pPr>
                <a:defRPr/>
              </a:pPr>
              <a:t>14.03.2019</a:t>
            </a:fld>
            <a:endParaRPr lang="de-DE" dirty="0">
              <a:solidFill>
                <a:srgbClr val="FFFFFF"/>
              </a:solidFill>
            </a:endParaRPr>
          </a:p>
        </p:txBody>
      </p:sp>
      <p:sp>
        <p:nvSpPr>
          <p:cNvPr id="45" name="Textfeld 1"/>
          <p:cNvSpPr txBox="1">
            <a:spLocks noChangeArrowheads="1"/>
          </p:cNvSpPr>
          <p:nvPr/>
        </p:nvSpPr>
        <p:spPr bwMode="auto">
          <a:xfrm>
            <a:off x="5447781" y="5927775"/>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Tree>
    <p:extLst>
      <p:ext uri="{BB962C8B-B14F-4D97-AF65-F5344CB8AC3E}">
        <p14:creationId xmlns:p14="http://schemas.microsoft.com/office/powerpoint/2010/main" val="1126544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585" y="1299528"/>
            <a:ext cx="8191500" cy="1023928"/>
          </a:xfrm>
        </p:spPr>
        <p:txBody>
          <a:bodyPr/>
          <a:lstStyle/>
          <a:p>
            <a:r>
              <a:rPr lang="de-DE" dirty="0" smtClean="0"/>
              <a:t>Solution A: </a:t>
            </a:r>
            <a:r>
              <a:rPr lang="de-DE" dirty="0" err="1" smtClean="0"/>
              <a:t>special</a:t>
            </a:r>
            <a:r>
              <a:rPr lang="de-DE" dirty="0" smtClean="0"/>
              <a:t> retaining brackets for protective fences</a:t>
            </a:r>
            <a:endParaRPr lang="de-DE" dirty="0"/>
          </a:p>
        </p:txBody>
      </p:sp>
      <p:sp>
        <p:nvSpPr>
          <p:cNvPr id="4" name="Fußzeilenplatzhalter 3"/>
          <p:cNvSpPr>
            <a:spLocks noGrp="1"/>
          </p:cNvSpPr>
          <p:nvPr>
            <p:ph type="ftr" sz="quarter" idx="11"/>
          </p:nvPr>
        </p:nvSpPr>
        <p:spPr/>
        <p:txBody>
          <a:bodyPr/>
          <a:lstStyle/>
          <a:p>
            <a:pPr>
              <a:defRPr/>
            </a:pPr>
            <a:r>
              <a:rPr lang="de-DE" smtClean="0">
                <a:solidFill>
                  <a:srgbClr val="FFFFFF"/>
                </a:solidFill>
              </a:rPr>
              <a:t>Preventing defeating, Module 4: Design examples</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smtClean="0">
                <a:solidFill>
                  <a:srgbClr val="FFFFFF"/>
                </a:solidFill>
              </a:rPr>
              <a:t>Page </a:t>
            </a:r>
            <a:fld id="{4D79FC45-FF3C-48AF-9775-12071FC682CF}" type="slidenum">
              <a:rPr lang="de-DE" smtClean="0">
                <a:solidFill>
                  <a:srgbClr val="FFFFFF"/>
                </a:solidFill>
              </a:rPr>
              <a:pPr>
                <a:defRPr/>
              </a:pPr>
              <a:t>38</a:t>
            </a:fld>
            <a:endParaRPr lang="de-DE" dirty="0">
              <a:solidFill>
                <a:srgbClr val="FFFFFF"/>
              </a:solidFill>
            </a:endParaRPr>
          </a:p>
        </p:txBody>
      </p:sp>
      <p:sp>
        <p:nvSpPr>
          <p:cNvPr id="7" name="Textfeld 6"/>
          <p:cNvSpPr txBox="1"/>
          <p:nvPr/>
        </p:nvSpPr>
        <p:spPr>
          <a:xfrm>
            <a:off x="413296" y="2323456"/>
            <a:ext cx="4760684" cy="400110"/>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endParaRPr lang="de-DE" sz="2000" dirty="0">
              <a:solidFill>
                <a:srgbClr val="555555"/>
              </a:solidFill>
            </a:endParaRPr>
          </a:p>
        </p:txBody>
      </p:sp>
      <p:sp>
        <p:nvSpPr>
          <p:cNvPr id="3" name="Datumsplatzhalter 2"/>
          <p:cNvSpPr>
            <a:spLocks noGrp="1"/>
          </p:cNvSpPr>
          <p:nvPr>
            <p:ph type="dt" sz="half" idx="10"/>
          </p:nvPr>
        </p:nvSpPr>
        <p:spPr/>
        <p:txBody>
          <a:bodyPr/>
          <a:lstStyle/>
          <a:p>
            <a:pPr>
              <a:defRPr/>
            </a:pPr>
            <a:fld id="{A38CED5F-DEB6-43DC-B641-1ED2FB551281}" type="datetime1">
              <a:rPr lang="de-DE" smtClean="0">
                <a:solidFill>
                  <a:srgbClr val="FFFFFF"/>
                </a:solidFill>
              </a:rPr>
              <a:pPr>
                <a:defRPr/>
              </a:pPr>
              <a:t>14.03.2019</a:t>
            </a:fld>
            <a:endParaRPr lang="de-DE" dirty="0">
              <a:solidFill>
                <a:srgbClr val="FFFFFF"/>
              </a:solidFill>
            </a:endParaRPr>
          </a:p>
        </p:txBody>
      </p:sp>
      <p:sp>
        <p:nvSpPr>
          <p:cNvPr id="23" name="Textfeld 1"/>
          <p:cNvSpPr txBox="1">
            <a:spLocks noChangeArrowheads="1"/>
          </p:cNvSpPr>
          <p:nvPr/>
        </p:nvSpPr>
        <p:spPr bwMode="auto">
          <a:xfrm>
            <a:off x="7620693" y="5785736"/>
            <a:ext cx="121501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10" name="Textfeld 9"/>
          <p:cNvSpPr txBox="1"/>
          <p:nvPr/>
        </p:nvSpPr>
        <p:spPr>
          <a:xfrm>
            <a:off x="413296" y="2369429"/>
            <a:ext cx="3294608" cy="4247317"/>
          </a:xfrm>
          <a:prstGeom prst="rect">
            <a:avLst/>
          </a:prstGeom>
          <a:noFill/>
        </p:spPr>
        <p:txBody>
          <a:bodyPr wrap="square" rtlCol="0">
            <a:spAutoFit/>
          </a:bodyPr>
          <a:lstStyle/>
          <a:p>
            <a:pPr marL="342900" indent="-342900">
              <a:buFont typeface="Arial" panose="020B0604020202020204" pitchFamily="34" charset="0"/>
              <a:buChar char="•"/>
            </a:pPr>
            <a:r>
              <a:rPr lang="de-DE" sz="2000" dirty="0" smtClean="0"/>
              <a:t>Use of special retaining brackets that cause the protective fence to depart from its safe position automatically when the fixings are released</a:t>
            </a:r>
            <a:br>
              <a:rPr lang="de-DE" sz="2000" dirty="0" smtClean="0"/>
            </a:br>
            <a:endParaRPr lang="de-DE" sz="2000" dirty="0" smtClean="0"/>
          </a:p>
          <a:p>
            <a:pPr marL="342900" indent="-342900">
              <a:buFont typeface="Arial" panose="020B0604020202020204" pitchFamily="34" charset="0"/>
              <a:buChar char="•"/>
            </a:pPr>
            <a:endParaRPr lang="de-DE" sz="2000" dirty="0" smtClean="0"/>
          </a:p>
          <a:p>
            <a:pPr marL="342900" indent="-342900">
              <a:buFont typeface="Arial" panose="020B0604020202020204" pitchFamily="34" charset="0"/>
              <a:buChar char="•"/>
            </a:pPr>
            <a:r>
              <a:rPr lang="de-DE" sz="2000" dirty="0" smtClean="0"/>
              <a:t>Important:</a:t>
            </a:r>
            <a:br>
              <a:rPr lang="de-DE" sz="2000" dirty="0" smtClean="0"/>
            </a:br>
            <a:r>
              <a:rPr lang="de-DE" sz="2000" dirty="0" smtClean="0"/>
              <a:t>use captive fixings</a:t>
            </a:r>
            <a:endParaRPr lang="de-DE" sz="2000" dirty="0"/>
          </a:p>
          <a:p>
            <a:pPr marL="285750" indent="-285750">
              <a:buFont typeface="Arial" panose="020B0604020202020204" pitchFamily="34" charset="0"/>
              <a:buChar char="•"/>
            </a:pPr>
            <a:endParaRPr lang="de-DE" sz="1800" dirty="0"/>
          </a:p>
          <a:p>
            <a:endParaRPr lang="de-DE" dirty="0"/>
          </a:p>
        </p:txBody>
      </p:sp>
      <p:pic>
        <p:nvPicPr>
          <p:cNvPr id="8" name="Grafik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9872" y="2346535"/>
            <a:ext cx="5557506" cy="3705004"/>
          </a:xfrm>
          <a:prstGeom prst="rect">
            <a:avLst/>
          </a:prstGeom>
        </p:spPr>
      </p:pic>
    </p:spTree>
    <p:extLst>
      <p:ext uri="{BB962C8B-B14F-4D97-AF65-F5344CB8AC3E}">
        <p14:creationId xmlns:p14="http://schemas.microsoft.com/office/powerpoint/2010/main" val="365203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20848"/>
          <a:stretch/>
        </p:blipFill>
        <p:spPr>
          <a:xfrm>
            <a:off x="3956050" y="2802476"/>
            <a:ext cx="5187950" cy="2900823"/>
          </a:xfrm>
          <a:prstGeom prst="rect">
            <a:avLst/>
          </a:prstGeom>
        </p:spPr>
      </p:pic>
      <p:sp>
        <p:nvSpPr>
          <p:cNvPr id="2" name="Titel 1"/>
          <p:cNvSpPr>
            <a:spLocks noGrp="1"/>
          </p:cNvSpPr>
          <p:nvPr>
            <p:ph type="title"/>
          </p:nvPr>
        </p:nvSpPr>
        <p:spPr>
          <a:xfrm>
            <a:off x="489585" y="1299527"/>
            <a:ext cx="8191500" cy="977261"/>
          </a:xfrm>
        </p:spPr>
        <p:txBody>
          <a:bodyPr/>
          <a:lstStyle/>
          <a:p>
            <a:r>
              <a:rPr lang="de-DE" dirty="0" smtClean="0"/>
              <a:t>Solution B: </a:t>
            </a:r>
            <a:r>
              <a:rPr lang="de-DE" dirty="0" err="1" smtClean="0"/>
              <a:t>gravity-operated</a:t>
            </a:r>
            <a:r>
              <a:rPr lang="de-DE" dirty="0" smtClean="0"/>
              <a:t> hinges for maintenance doors</a:t>
            </a:r>
            <a:endParaRPr lang="de-DE" dirty="0"/>
          </a:p>
        </p:txBody>
      </p:sp>
      <p:sp>
        <p:nvSpPr>
          <p:cNvPr id="4" name="Fußzeilenplatzhalter 3"/>
          <p:cNvSpPr>
            <a:spLocks noGrp="1"/>
          </p:cNvSpPr>
          <p:nvPr>
            <p:ph type="ftr" sz="quarter" idx="11"/>
          </p:nvPr>
        </p:nvSpPr>
        <p:spPr/>
        <p:txBody>
          <a:bodyPr/>
          <a:lstStyle/>
          <a:p>
            <a:pPr>
              <a:defRPr/>
            </a:pPr>
            <a:r>
              <a:rPr lang="de-DE" smtClean="0">
                <a:solidFill>
                  <a:srgbClr val="FFFFFF"/>
                </a:solidFill>
              </a:rPr>
              <a:t>Preventing defeating, Module 4: Design examples</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smtClean="0">
                <a:solidFill>
                  <a:srgbClr val="FFFFFF"/>
                </a:solidFill>
              </a:rPr>
              <a:t>Page </a:t>
            </a:r>
            <a:fld id="{4D79FC45-FF3C-48AF-9775-12071FC682CF}" type="slidenum">
              <a:rPr lang="de-DE" smtClean="0">
                <a:solidFill>
                  <a:srgbClr val="FFFFFF"/>
                </a:solidFill>
              </a:rPr>
              <a:pPr>
                <a:defRPr/>
              </a:pPr>
              <a:t>39</a:t>
            </a:fld>
            <a:endParaRPr lang="de-DE" dirty="0">
              <a:solidFill>
                <a:srgbClr val="FFFFFF"/>
              </a:solidFill>
            </a:endParaRPr>
          </a:p>
        </p:txBody>
      </p:sp>
      <p:sp>
        <p:nvSpPr>
          <p:cNvPr id="7" name="Textfeld 6"/>
          <p:cNvSpPr txBox="1"/>
          <p:nvPr/>
        </p:nvSpPr>
        <p:spPr>
          <a:xfrm>
            <a:off x="413296" y="2276789"/>
            <a:ext cx="3510632" cy="4062651"/>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endParaRPr lang="de-DE" sz="1800" dirty="0" smtClean="0">
              <a:solidFill>
                <a:srgbClr val="555555"/>
              </a:solidFill>
            </a:endParaRPr>
          </a:p>
          <a:p>
            <a:pPr marL="342900" indent="-342900">
              <a:buFont typeface="Arial" panose="020B0604020202020204" pitchFamily="34" charset="0"/>
              <a:buChar char="•"/>
            </a:pPr>
            <a:r>
              <a:rPr lang="de-DE" sz="2000" dirty="0" smtClean="0">
                <a:solidFill>
                  <a:srgbClr val="555555"/>
                </a:solidFill>
              </a:rPr>
              <a:t>The angle of the hinge guide causes the maintenance door to depart automatically from its safe position should the fixings be released</a:t>
            </a:r>
          </a:p>
          <a:p>
            <a:pPr marL="342900" indent="-342900">
              <a:buFont typeface="Arial" panose="020B0604020202020204" pitchFamily="34" charset="0"/>
              <a:buChar char="•"/>
            </a:pPr>
            <a:endParaRPr lang="de-DE" sz="2000" b="1" dirty="0">
              <a:solidFill>
                <a:srgbClr val="555555"/>
              </a:solidFill>
            </a:endParaRPr>
          </a:p>
          <a:p>
            <a:pPr marL="342900" indent="-342900">
              <a:buFont typeface="Arial" panose="020B0604020202020204" pitchFamily="34" charset="0"/>
              <a:buChar char="•"/>
            </a:pPr>
            <a:r>
              <a:rPr lang="de-DE" sz="2000" dirty="0" smtClean="0"/>
              <a:t>Here too, captive fixings should be used</a:t>
            </a:r>
            <a:r>
              <a:rPr lang="de-DE" sz="2000" dirty="0"/>
              <a:t/>
            </a:r>
            <a:br>
              <a:rPr lang="de-DE" sz="2000" dirty="0"/>
            </a:br>
            <a:endParaRPr lang="de-DE" sz="2000" dirty="0"/>
          </a:p>
          <a:p>
            <a:endParaRPr lang="de-DE" sz="2000" b="1" dirty="0" smtClean="0">
              <a:solidFill>
                <a:srgbClr val="555555"/>
              </a:solidFill>
            </a:endParaRPr>
          </a:p>
        </p:txBody>
      </p:sp>
      <p:sp>
        <p:nvSpPr>
          <p:cNvPr id="3" name="Datumsplatzhalter 2"/>
          <p:cNvSpPr>
            <a:spLocks noGrp="1"/>
          </p:cNvSpPr>
          <p:nvPr>
            <p:ph type="dt" sz="half" idx="10"/>
          </p:nvPr>
        </p:nvSpPr>
        <p:spPr/>
        <p:txBody>
          <a:bodyPr/>
          <a:lstStyle/>
          <a:p>
            <a:pPr>
              <a:defRPr/>
            </a:pPr>
            <a:fld id="{A38CED5F-DEB6-43DC-B641-1ED2FB551281}" type="datetime1">
              <a:rPr lang="de-DE" smtClean="0">
                <a:solidFill>
                  <a:srgbClr val="FFFFFF"/>
                </a:solidFill>
              </a:rPr>
              <a:pPr>
                <a:defRPr/>
              </a:pPr>
              <a:t>14.03.2019</a:t>
            </a:fld>
            <a:endParaRPr lang="de-DE" dirty="0">
              <a:solidFill>
                <a:srgbClr val="FFFFFF"/>
              </a:solidFill>
            </a:endParaRPr>
          </a:p>
        </p:txBody>
      </p:sp>
      <p:sp>
        <p:nvSpPr>
          <p:cNvPr id="22" name="Textfeld 1"/>
          <p:cNvSpPr txBox="1">
            <a:spLocks noChangeArrowheads="1"/>
          </p:cNvSpPr>
          <p:nvPr/>
        </p:nvSpPr>
        <p:spPr bwMode="auto">
          <a:xfrm>
            <a:off x="7022956" y="5516259"/>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10" name="Pfeil nach oben 9">
            <a:hlinkClick r:id="rId4"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Tree>
    <p:extLst>
      <p:ext uri="{BB962C8B-B14F-4D97-AF65-F5344CB8AC3E}">
        <p14:creationId xmlns:p14="http://schemas.microsoft.com/office/powerpoint/2010/main" val="632142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feld 33"/>
          <p:cNvSpPr txBox="1"/>
          <p:nvPr/>
        </p:nvSpPr>
        <p:spPr>
          <a:xfrm>
            <a:off x="2728125" y="3597172"/>
            <a:ext cx="3122971"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de-DE" sz="2800" dirty="0" err="1" smtClean="0">
                <a:hlinkClick r:id="rId3"/>
              </a:rPr>
              <a:t>Obstruct</a:t>
            </a:r>
            <a:r>
              <a:rPr lang="de-DE" sz="2800" dirty="0" smtClean="0">
                <a:hlinkClick r:id="rId3"/>
              </a:rPr>
              <a:t> </a:t>
            </a:r>
            <a:r>
              <a:rPr lang="de-DE" sz="2800" dirty="0" err="1" smtClean="0">
                <a:hlinkClick r:id="rId3"/>
              </a:rPr>
              <a:t>defeating</a:t>
            </a:r>
            <a:endParaRPr lang="de-DE" sz="2800" dirty="0"/>
          </a:p>
        </p:txBody>
      </p:sp>
      <p:sp>
        <p:nvSpPr>
          <p:cNvPr id="6146" name="AutoShape 2"/>
          <p:cNvSpPr>
            <a:spLocks noGrp="1" noChangeAspect="1" noChangeArrowheads="1"/>
          </p:cNvSpPr>
          <p:nvPr>
            <p:ph type="title"/>
          </p:nvPr>
        </p:nvSpPr>
        <p:spPr>
          <a:xfrm>
            <a:off x="504825" y="1284114"/>
            <a:ext cx="5939383" cy="88247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eaLnBrk="1" hangingPunct="1"/>
            <a:r>
              <a:rPr lang="de-DE" altLang="de-DE" dirty="0"/>
              <a:t>3-step method for the </a:t>
            </a:r>
            <a:r>
              <a:rPr lang="de-DE" altLang="de-DE" dirty="0" smtClean="0"/>
              <a:t/>
            </a:r>
            <a:br>
              <a:rPr lang="de-DE" altLang="de-DE" dirty="0" smtClean="0"/>
            </a:br>
            <a:r>
              <a:rPr lang="de-DE" altLang="de-DE" dirty="0" smtClean="0"/>
              <a:t>avoidance of defeating:</a:t>
            </a:r>
            <a:endParaRPr lang="de-DE" altLang="de-DE" dirty="0"/>
          </a:p>
        </p:txBody>
      </p:sp>
      <p:sp>
        <p:nvSpPr>
          <p:cNvPr id="2" name="Datumsplatzhalter 1"/>
          <p:cNvSpPr>
            <a:spLocks noGrp="1"/>
          </p:cNvSpPr>
          <p:nvPr>
            <p:ph type="dt" sz="half" idx="10"/>
          </p:nvPr>
        </p:nvSpPr>
        <p:spPr/>
        <p:txBody>
          <a:bodyPr/>
          <a:lstStyle/>
          <a:p>
            <a:pPr>
              <a:defRPr/>
            </a:pPr>
            <a:fld id="{A02E8F85-6CCB-48F0-8D10-2F8C3F995EEF}" type="datetime1">
              <a:rPr lang="de-DE" smtClean="0"/>
              <a:pPr>
                <a:defRPr/>
              </a:pPr>
              <a:t>14.03.2019</a:t>
            </a:fld>
            <a:endParaRPr lang="de-DE" dirty="0"/>
          </a:p>
        </p:txBody>
      </p:sp>
      <p:sp>
        <p:nvSpPr>
          <p:cNvPr id="6151" name="Fußzeilenplatzhalter 4"/>
          <p:cNvSpPr>
            <a:spLocks noGrp="1"/>
          </p:cNvSpPr>
          <p:nvPr>
            <p:ph type="ftr" sz="quarter" idx="11"/>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Preventing defeating, Module 4: Design examples</a:t>
            </a:r>
            <a:endParaRPr lang="de-DE" altLang="de-DE" sz="1300" dirty="0" smtClean="0">
              <a:solidFill>
                <a:schemeClr val="bg1"/>
              </a:solidFill>
            </a:endParaRPr>
          </a:p>
        </p:txBody>
      </p:sp>
      <p:sp>
        <p:nvSpPr>
          <p:cNvPr id="6150" name="Foliennummernplatzhalter 3"/>
          <p:cNvSpPr>
            <a:spLocks noGrp="1"/>
          </p:cNvSpPr>
          <p:nvPr>
            <p:ph type="sldNum" sz="quarter" idx="12"/>
          </p:nvPr>
        </p:nvSpPr>
        <p:spPr>
          <a:xfrm>
            <a:off x="7344472" y="6367463"/>
            <a:ext cx="1355725" cy="488950"/>
          </a:xfrm>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dirty="0" smtClean="0">
                <a:solidFill>
                  <a:schemeClr val="bg1"/>
                </a:solidFill>
              </a:rPr>
              <a:t>Page </a:t>
            </a:r>
            <a:fld id="{3F29C903-9394-4F33-9B82-D734E8CB16E2}" type="slidenum">
              <a:rPr lang="de-DE" altLang="de-DE" sz="1300" smtClean="0">
                <a:solidFill>
                  <a:schemeClr val="bg1"/>
                </a:solidFill>
              </a:rPr>
              <a:pPr eaLnBrk="1" hangingPunct="1">
                <a:spcBef>
                  <a:spcPct val="0"/>
                </a:spcBef>
              </a:pPr>
              <a:t>4</a:t>
            </a:fld>
            <a:endParaRPr lang="de-DE" altLang="de-DE" sz="1300" dirty="0" smtClean="0">
              <a:solidFill>
                <a:schemeClr val="bg1"/>
              </a:solidFill>
            </a:endParaRPr>
          </a:p>
        </p:txBody>
      </p:sp>
      <p:sp>
        <p:nvSpPr>
          <p:cNvPr id="15" name="Kodierte Betätiger - Oval"/>
          <p:cNvSpPr txBox="1"/>
          <p:nvPr/>
        </p:nvSpPr>
        <p:spPr>
          <a:xfrm>
            <a:off x="2987823" y="2474165"/>
            <a:ext cx="3382274" cy="735747"/>
          </a:xfrm>
          <a:prstGeom prst="ellipse">
            <a:avLst/>
          </a:prstGeom>
          <a:solidFill>
            <a:schemeClr val="bg1">
              <a:lumMod val="95000"/>
            </a:schemeClr>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lvl="0" algn="ctr"/>
            <a:r>
              <a:rPr lang="de-DE" sz="2000" b="1" dirty="0" err="1" smtClean="0"/>
              <a:t>Coded</a:t>
            </a:r>
            <a:r>
              <a:rPr lang="de-DE" sz="2000" b="1" dirty="0" smtClean="0"/>
              <a:t> </a:t>
            </a:r>
            <a:r>
              <a:rPr lang="de-DE" sz="2000" b="1" dirty="0" err="1" smtClean="0"/>
              <a:t>actuators</a:t>
            </a:r>
            <a:endParaRPr lang="de-DE" sz="2000" b="1" dirty="0" smtClean="0"/>
          </a:p>
        </p:txBody>
      </p:sp>
      <p:sp>
        <p:nvSpPr>
          <p:cNvPr id="14" name="verdeckte Anbringung - Oval"/>
          <p:cNvSpPr/>
          <p:nvPr/>
        </p:nvSpPr>
        <p:spPr>
          <a:xfrm>
            <a:off x="504825" y="2474165"/>
            <a:ext cx="2406349" cy="1081980"/>
          </a:xfrm>
          <a:prstGeom prst="ellipse">
            <a:avLst/>
          </a:prstGeom>
          <a:solidFill>
            <a:schemeClr val="bg1">
              <a:lumMod val="95000"/>
            </a:schemeClr>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nchor="ctr">
            <a:noAutofit/>
          </a:bodyPr>
          <a:lstStyle/>
          <a:p>
            <a:pPr algn="ctr"/>
            <a:r>
              <a:rPr lang="de-DE" sz="2000" b="1" dirty="0" smtClean="0"/>
              <a:t>Shrouded mounting</a:t>
            </a:r>
            <a:endParaRPr lang="de-DE" dirty="0"/>
          </a:p>
        </p:txBody>
      </p:sp>
      <p:sp>
        <p:nvSpPr>
          <p:cNvPr id="7" name="unlösbare Befestigung - Oval"/>
          <p:cNvSpPr/>
          <p:nvPr/>
        </p:nvSpPr>
        <p:spPr bwMode="auto">
          <a:xfrm>
            <a:off x="6370097" y="2474165"/>
            <a:ext cx="2618418" cy="1341656"/>
          </a:xfrm>
          <a:prstGeom prst="ellipse">
            <a:avLst/>
          </a:prstGeom>
          <a:solidFill>
            <a:schemeClr val="bg1">
              <a:lumMod val="95000"/>
            </a:schemeClr>
          </a:solidFill>
          <a:ln>
            <a:solidFill>
              <a:schemeClr val="bg2">
                <a:lumMod val="60000"/>
                <a:lumOff val="40000"/>
              </a:schemeClr>
            </a:solidFill>
          </a:ln>
          <a:extLst/>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de-DE" sz="2000" b="1" dirty="0" smtClean="0"/>
              <a:t>Permanent </a:t>
            </a:r>
            <a:r>
              <a:rPr lang="de-DE" sz="2000" b="1" dirty="0" err="1" smtClean="0"/>
              <a:t>connection</a:t>
            </a:r>
            <a:endParaRPr lang="de-DE" sz="2000" b="1" dirty="0"/>
          </a:p>
        </p:txBody>
      </p:sp>
      <p:sp>
        <p:nvSpPr>
          <p:cNvPr id="16" name="Aufzeichnung - Oval"/>
          <p:cNvSpPr txBox="1"/>
          <p:nvPr/>
        </p:nvSpPr>
        <p:spPr>
          <a:xfrm>
            <a:off x="504825" y="4161700"/>
            <a:ext cx="3024777" cy="1514773"/>
          </a:xfrm>
          <a:prstGeom prst="ellipse">
            <a:avLst/>
          </a:prstGeom>
          <a:solidFill>
            <a:schemeClr val="bg1">
              <a:lumMod val="95000"/>
            </a:schemeClr>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lvl="0" algn="ctr"/>
            <a:r>
              <a:rPr lang="de-DE" sz="2000" b="1" dirty="0" smtClean="0"/>
              <a:t>Logging</a:t>
            </a:r>
            <a:endParaRPr lang="de-DE" sz="1600" dirty="0"/>
          </a:p>
        </p:txBody>
      </p:sp>
      <p:sp>
        <p:nvSpPr>
          <p:cNvPr id="17" name="Öffner-Schließer - Oval"/>
          <p:cNvSpPr txBox="1"/>
          <p:nvPr/>
        </p:nvSpPr>
        <p:spPr>
          <a:xfrm>
            <a:off x="5652120" y="3978302"/>
            <a:ext cx="3336395" cy="1043322"/>
          </a:xfrm>
          <a:prstGeom prst="ellipse">
            <a:avLst/>
          </a:prstGeom>
          <a:solidFill>
            <a:schemeClr val="bg1">
              <a:lumMod val="95000"/>
            </a:schemeClr>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lIns="0" tIns="0" rIns="0" bIns="72000" rtlCol="0" anchor="ctr">
            <a:noAutofit/>
          </a:bodyPr>
          <a:lstStyle/>
          <a:p>
            <a:pPr algn="ctr"/>
            <a:r>
              <a:rPr lang="de-DE" sz="2000" b="1" dirty="0" err="1" smtClean="0"/>
              <a:t>Make</a:t>
            </a:r>
            <a:r>
              <a:rPr lang="de-DE" sz="2000" b="1" dirty="0" smtClean="0"/>
              <a:t>/break </a:t>
            </a:r>
            <a:br>
              <a:rPr lang="de-DE" sz="2000" b="1" dirty="0" smtClean="0"/>
            </a:br>
            <a:r>
              <a:rPr lang="de-DE" sz="2000" b="1" dirty="0" err="1" smtClean="0"/>
              <a:t>contact</a:t>
            </a:r>
            <a:r>
              <a:rPr lang="de-DE" sz="2000" b="1" dirty="0" smtClean="0"/>
              <a:t> </a:t>
            </a:r>
            <a:r>
              <a:rPr lang="de-DE" sz="2000" b="1" dirty="0" err="1" smtClean="0"/>
              <a:t>combination</a:t>
            </a:r>
            <a:endParaRPr lang="de-DE" sz="1600" b="1" dirty="0"/>
          </a:p>
        </p:txBody>
      </p:sp>
      <p:sp>
        <p:nvSpPr>
          <p:cNvPr id="13" name="unlösbare Befestigung - Text"/>
          <p:cNvSpPr/>
          <p:nvPr/>
        </p:nvSpPr>
        <p:spPr bwMode="auto">
          <a:xfrm>
            <a:off x="4879973" y="2001864"/>
            <a:ext cx="4225965" cy="2286258"/>
          </a:xfrm>
          <a:prstGeom prst="ellipse">
            <a:avLst/>
          </a:prstGeom>
          <a:solidFill>
            <a:schemeClr val="accent2">
              <a:lumMod val="20000"/>
              <a:lumOff val="80000"/>
            </a:schemeClr>
          </a:solidFill>
          <a:ln/>
          <a:extLst/>
        </p:spPr>
        <p:style>
          <a:lnRef idx="2">
            <a:schemeClr val="accent1"/>
          </a:lnRef>
          <a:fillRef idx="1">
            <a:schemeClr val="lt1"/>
          </a:fillRef>
          <a:effectRef idx="0">
            <a:schemeClr val="accent1"/>
          </a:effectRef>
          <a:fontRef idx="minor">
            <a:schemeClr val="dk1"/>
          </a:fontRef>
        </p:style>
        <p:txBody>
          <a:bodyPr wrap="square" lIns="108000" rIns="0" rtlCol="0">
            <a:noAutofit/>
          </a:bodyPr>
          <a:lstStyle/>
          <a:p>
            <a:r>
              <a:rPr lang="de-DE" sz="2800" b="1" dirty="0" smtClean="0"/>
              <a:t>Permanent</a:t>
            </a:r>
          </a:p>
          <a:p>
            <a:r>
              <a:rPr lang="de-DE" sz="2800" b="1" dirty="0" err="1" smtClean="0"/>
              <a:t>connection</a:t>
            </a:r>
            <a:r>
              <a:rPr lang="de-DE" sz="2800" b="1" dirty="0" smtClean="0"/>
              <a:t/>
            </a:r>
            <a:br>
              <a:rPr lang="de-DE" sz="2800" b="1" dirty="0" smtClean="0"/>
            </a:br>
            <a:r>
              <a:rPr lang="de-DE" sz="2000" dirty="0" err="1" smtClean="0"/>
              <a:t>for</a:t>
            </a:r>
            <a:r>
              <a:rPr lang="de-DE" sz="2000" dirty="0" smtClean="0"/>
              <a:t> protective equipment/actuators</a:t>
            </a:r>
            <a:r>
              <a:rPr lang="de-DE" sz="2800" b="1" dirty="0" smtClean="0"/>
              <a:t/>
            </a:r>
            <a:br>
              <a:rPr lang="de-DE" sz="2800" b="1" dirty="0" smtClean="0"/>
            </a:br>
            <a:r>
              <a:rPr lang="de-DE" sz="2000" dirty="0"/>
              <a:t> </a:t>
            </a:r>
          </a:p>
        </p:txBody>
      </p:sp>
      <p:sp>
        <p:nvSpPr>
          <p:cNvPr id="19" name="verdeckte Anbringung - Text"/>
          <p:cNvSpPr/>
          <p:nvPr/>
        </p:nvSpPr>
        <p:spPr>
          <a:xfrm>
            <a:off x="39394" y="2093277"/>
            <a:ext cx="4100558" cy="1843756"/>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p>
            <a:r>
              <a:rPr lang="de-DE" sz="2800" b="1" dirty="0" smtClean="0"/>
              <a:t>Shrouded </a:t>
            </a:r>
            <a:r>
              <a:rPr lang="de-DE" sz="2800" b="1" dirty="0" err="1" smtClean="0"/>
              <a:t>mounting</a:t>
            </a:r>
            <a:r>
              <a:rPr lang="de-DE" sz="2800" b="1" dirty="0" smtClean="0"/>
              <a:t> </a:t>
            </a:r>
            <a:br>
              <a:rPr lang="de-DE" sz="2800" b="1" dirty="0" smtClean="0"/>
            </a:br>
            <a:r>
              <a:rPr lang="de-DE" sz="2000" dirty="0" err="1" smtClean="0"/>
              <a:t>of</a:t>
            </a:r>
            <a:r>
              <a:rPr lang="de-DE" sz="2000" dirty="0" smtClean="0"/>
              <a:t> position switches</a:t>
            </a:r>
            <a:br>
              <a:rPr lang="de-DE" sz="2000" dirty="0" smtClean="0"/>
            </a:br>
            <a:endParaRPr lang="de-DE" sz="2000" dirty="0"/>
          </a:p>
        </p:txBody>
      </p:sp>
      <p:sp>
        <p:nvSpPr>
          <p:cNvPr id="20" name="Kodierte Betätiger - Text"/>
          <p:cNvSpPr txBox="1"/>
          <p:nvPr/>
        </p:nvSpPr>
        <p:spPr>
          <a:xfrm>
            <a:off x="2152319" y="2215267"/>
            <a:ext cx="4917166" cy="1253756"/>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r>
              <a:rPr lang="de-DE" sz="2800" b="1" dirty="0"/>
              <a:t>Coded </a:t>
            </a:r>
            <a:r>
              <a:rPr lang="de-DE" sz="2800" b="1" dirty="0" err="1"/>
              <a:t>actuators</a:t>
            </a:r>
            <a:r>
              <a:rPr lang="de-DE" sz="2800" b="1" dirty="0"/>
              <a:t> </a:t>
            </a:r>
            <a:r>
              <a:rPr lang="de-DE" sz="2800" b="1" dirty="0" smtClean="0"/>
              <a:t/>
            </a:r>
            <a:br>
              <a:rPr lang="de-DE" sz="2800" b="1" dirty="0" smtClean="0"/>
            </a:br>
            <a:r>
              <a:rPr lang="de-DE" sz="2000" dirty="0" smtClean="0"/>
              <a:t>on </a:t>
            </a:r>
            <a:r>
              <a:rPr lang="de-DE" sz="2000" dirty="0"/>
              <a:t>position switches</a:t>
            </a:r>
          </a:p>
        </p:txBody>
      </p:sp>
      <p:sp>
        <p:nvSpPr>
          <p:cNvPr id="21" name="Aufzeichnung - Text"/>
          <p:cNvSpPr txBox="1"/>
          <p:nvPr/>
        </p:nvSpPr>
        <p:spPr>
          <a:xfrm>
            <a:off x="65680" y="3628457"/>
            <a:ext cx="5154392" cy="2581260"/>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r>
              <a:rPr lang="de-DE" sz="2800" b="1" dirty="0" err="1"/>
              <a:t>Logging</a:t>
            </a:r>
            <a:r>
              <a:rPr lang="de-DE" sz="2800" dirty="0"/>
              <a:t> </a:t>
            </a:r>
            <a:r>
              <a:rPr lang="de-DE" sz="2000" dirty="0" err="1"/>
              <a:t>of</a:t>
            </a:r>
            <a:r>
              <a:rPr lang="de-DE" sz="2000" dirty="0"/>
              <a:t> all </a:t>
            </a:r>
            <a:r>
              <a:rPr lang="de-DE" sz="2000" dirty="0" err="1"/>
              <a:t>safety-related</a:t>
            </a:r>
            <a:r>
              <a:rPr lang="de-DE" sz="2000" dirty="0"/>
              <a:t> </a:t>
            </a:r>
            <a:r>
              <a:rPr lang="de-DE" sz="2000" dirty="0" err="1"/>
              <a:t>processes</a:t>
            </a:r>
            <a:r>
              <a:rPr lang="de-DE" sz="2000" dirty="0"/>
              <a:t>/</a:t>
            </a:r>
            <a:r>
              <a:rPr lang="de-DE" sz="2000" dirty="0" err="1"/>
              <a:t>states</a:t>
            </a:r>
            <a:r>
              <a:rPr lang="de-DE" sz="2000" dirty="0"/>
              <a:t> </a:t>
            </a:r>
            <a:r>
              <a:rPr lang="de-DE" sz="2000" dirty="0" err="1"/>
              <a:t>by</a:t>
            </a:r>
            <a:r>
              <a:rPr lang="de-DE" sz="2000" dirty="0"/>
              <a:t> </a:t>
            </a:r>
            <a:r>
              <a:rPr lang="de-DE" sz="2000" dirty="0" err="1"/>
              <a:t>the</a:t>
            </a:r>
            <a:r>
              <a:rPr lang="de-DE" sz="2000" dirty="0"/>
              <a:t> </a:t>
            </a:r>
            <a:r>
              <a:rPr lang="de-DE" sz="2000" dirty="0" err="1"/>
              <a:t>machine</a:t>
            </a:r>
            <a:r>
              <a:rPr lang="de-DE" sz="2000" dirty="0"/>
              <a:t> </a:t>
            </a:r>
            <a:r>
              <a:rPr lang="de-DE" sz="2000" dirty="0" err="1"/>
              <a:t>control</a:t>
            </a:r>
            <a:r>
              <a:rPr lang="de-DE" sz="2000" dirty="0"/>
              <a:t> (</a:t>
            </a:r>
            <a:r>
              <a:rPr lang="de-DE" sz="2000" dirty="0" err="1"/>
              <a:t>data</a:t>
            </a:r>
            <a:r>
              <a:rPr lang="de-DE" sz="2000" dirty="0"/>
              <a:t> </a:t>
            </a:r>
            <a:r>
              <a:rPr lang="de-DE" sz="2000" dirty="0" err="1"/>
              <a:t>logger</a:t>
            </a:r>
            <a:r>
              <a:rPr lang="de-DE" sz="2000" dirty="0"/>
              <a:t>/</a:t>
            </a:r>
            <a:r>
              <a:rPr lang="de-DE" sz="2000" dirty="0" err="1"/>
              <a:t>black</a:t>
            </a:r>
            <a:r>
              <a:rPr lang="de-DE" sz="2000" dirty="0"/>
              <a:t> box)</a:t>
            </a:r>
          </a:p>
        </p:txBody>
      </p:sp>
      <p:sp>
        <p:nvSpPr>
          <p:cNvPr id="22" name="Öffner-Schließer - Text"/>
          <p:cNvSpPr txBox="1"/>
          <p:nvPr/>
        </p:nvSpPr>
        <p:spPr>
          <a:xfrm>
            <a:off x="5353064" y="3674486"/>
            <a:ext cx="3749044" cy="1812438"/>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de-DE" sz="2800" b="1" dirty="0" err="1" smtClean="0"/>
              <a:t>Make</a:t>
            </a:r>
            <a:r>
              <a:rPr lang="de-DE" sz="2800" b="1" dirty="0" smtClean="0"/>
              <a:t>/break </a:t>
            </a:r>
            <a:r>
              <a:rPr lang="de-DE" sz="2800" b="1" dirty="0" err="1" smtClean="0"/>
              <a:t>contact</a:t>
            </a:r>
            <a:r>
              <a:rPr lang="de-DE" sz="2800" b="1" dirty="0" smtClean="0"/>
              <a:t> </a:t>
            </a:r>
            <a:r>
              <a:rPr lang="de-DE" sz="2800" b="1" dirty="0" err="1" smtClean="0"/>
              <a:t>combination</a:t>
            </a:r>
            <a:endParaRPr lang="de-DE" sz="2000" b="1" dirty="0"/>
          </a:p>
        </p:txBody>
      </p:sp>
      <p:sp>
        <p:nvSpPr>
          <p:cNvPr id="36" name="Rechteck 35"/>
          <p:cNvSpPr/>
          <p:nvPr/>
        </p:nvSpPr>
        <p:spPr bwMode="auto">
          <a:xfrm>
            <a:off x="-3680" y="980728"/>
            <a:ext cx="9144000" cy="538832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
        <p:nvSpPr>
          <p:cNvPr id="37" name="Unlösbare Befestigung - Text"/>
          <p:cNvSpPr/>
          <p:nvPr/>
        </p:nvSpPr>
        <p:spPr bwMode="auto">
          <a:xfrm>
            <a:off x="6604948" y="2173496"/>
            <a:ext cx="2095249" cy="1601331"/>
          </a:xfrm>
          <a:prstGeom prst="ellipse">
            <a:avLst/>
          </a:prstGeom>
          <a:solidFill>
            <a:schemeClr val="accent2">
              <a:lumMod val="20000"/>
              <a:lumOff val="80000"/>
            </a:schemeClr>
          </a:solidFill>
          <a:ln/>
          <a:ex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600" b="1" dirty="0" err="1" smtClean="0"/>
              <a:t>Inseperable</a:t>
            </a:r>
            <a:endParaRPr lang="de-DE" sz="1600" b="1" dirty="0" smtClean="0"/>
          </a:p>
          <a:p>
            <a:r>
              <a:rPr lang="de-DE" sz="1600" b="1" dirty="0" err="1" smtClean="0"/>
              <a:t>connection</a:t>
            </a:r>
            <a:r>
              <a:rPr lang="de-DE" sz="1600" b="1" dirty="0" smtClean="0"/>
              <a:t> </a:t>
            </a:r>
            <a:br>
              <a:rPr lang="de-DE" sz="1600" b="1" dirty="0" smtClean="0"/>
            </a:br>
            <a:r>
              <a:rPr lang="de-DE" dirty="0" err="1" smtClean="0"/>
              <a:t>of</a:t>
            </a:r>
            <a:r>
              <a:rPr lang="de-DE" dirty="0" smtClean="0"/>
              <a:t> protective </a:t>
            </a:r>
            <a:r>
              <a:rPr lang="de-DE" dirty="0" err="1" smtClean="0"/>
              <a:t>equipment</a:t>
            </a:r>
            <a:r>
              <a:rPr lang="de-DE" dirty="0" smtClean="0"/>
              <a:t>/</a:t>
            </a:r>
            <a:br>
              <a:rPr lang="de-DE" dirty="0" smtClean="0"/>
            </a:br>
            <a:r>
              <a:rPr lang="de-DE" dirty="0" err="1" smtClean="0"/>
              <a:t>actuators</a:t>
            </a:r>
            <a:r>
              <a:rPr lang="de-DE" dirty="0" smtClean="0"/>
              <a:t> </a:t>
            </a:r>
            <a:endParaRPr lang="de-DE" dirty="0"/>
          </a:p>
        </p:txBody>
      </p:sp>
      <p:sp>
        <p:nvSpPr>
          <p:cNvPr id="39" name="Verdeckte Anbringung - Text"/>
          <p:cNvSpPr/>
          <p:nvPr/>
        </p:nvSpPr>
        <p:spPr>
          <a:xfrm>
            <a:off x="504825" y="2474165"/>
            <a:ext cx="2693028" cy="1081980"/>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de-DE" sz="1600" b="1" dirty="0" smtClean="0"/>
              <a:t>Shrouded mounting </a:t>
            </a:r>
            <a:r>
              <a:rPr lang="de-DE" dirty="0" err="1" smtClean="0"/>
              <a:t>of</a:t>
            </a:r>
            <a:r>
              <a:rPr lang="de-DE" dirty="0" smtClean="0"/>
              <a:t> </a:t>
            </a:r>
            <a:br>
              <a:rPr lang="de-DE" dirty="0" smtClean="0"/>
            </a:br>
            <a:r>
              <a:rPr lang="de-DE" dirty="0" err="1" smtClean="0"/>
              <a:t>position</a:t>
            </a:r>
            <a:r>
              <a:rPr lang="de-DE" dirty="0" smtClean="0"/>
              <a:t> switches</a:t>
            </a:r>
            <a:endParaRPr lang="de-DE" dirty="0"/>
          </a:p>
        </p:txBody>
      </p:sp>
      <p:sp>
        <p:nvSpPr>
          <p:cNvPr id="40" name="Kodierte Betätiger - Text"/>
          <p:cNvSpPr txBox="1"/>
          <p:nvPr/>
        </p:nvSpPr>
        <p:spPr>
          <a:xfrm>
            <a:off x="3356132" y="2474165"/>
            <a:ext cx="3047685" cy="735747"/>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de-DE" sz="1600" b="1" dirty="0" smtClean="0"/>
              <a:t>Coded </a:t>
            </a:r>
            <a:r>
              <a:rPr lang="de-DE" sz="1600" b="1" dirty="0" err="1" smtClean="0"/>
              <a:t>actuators</a:t>
            </a:r>
            <a:r>
              <a:rPr lang="de-DE" sz="1600" b="1" dirty="0" smtClean="0"/>
              <a:t> </a:t>
            </a:r>
            <a:br>
              <a:rPr lang="de-DE" sz="1600" b="1" dirty="0" smtClean="0"/>
            </a:br>
            <a:r>
              <a:rPr lang="de-DE" dirty="0" smtClean="0"/>
              <a:t>on position switches</a:t>
            </a:r>
            <a:endParaRPr lang="de-DE" dirty="0"/>
          </a:p>
        </p:txBody>
      </p:sp>
      <p:sp>
        <p:nvSpPr>
          <p:cNvPr id="41" name="Aufzeichnung - Text"/>
          <p:cNvSpPr txBox="1"/>
          <p:nvPr/>
        </p:nvSpPr>
        <p:spPr>
          <a:xfrm>
            <a:off x="504825" y="4161700"/>
            <a:ext cx="3024777" cy="1514773"/>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de-DE" sz="1600" b="1" dirty="0" err="1"/>
              <a:t>Logging</a:t>
            </a:r>
            <a:r>
              <a:rPr lang="de-DE" sz="1600" dirty="0"/>
              <a:t> </a:t>
            </a:r>
            <a:r>
              <a:rPr lang="de-DE" sz="1600" dirty="0" smtClean="0"/>
              <a:t/>
            </a:r>
            <a:br>
              <a:rPr lang="de-DE" sz="1600" dirty="0" smtClean="0"/>
            </a:br>
            <a:r>
              <a:rPr lang="de-DE" dirty="0" err="1" smtClean="0"/>
              <a:t>of</a:t>
            </a:r>
            <a:r>
              <a:rPr lang="de-DE" dirty="0" smtClean="0"/>
              <a:t> </a:t>
            </a:r>
            <a:r>
              <a:rPr lang="de-DE" dirty="0"/>
              <a:t>all safety-related processes/states by the machine </a:t>
            </a:r>
            <a:r>
              <a:rPr lang="de-DE" dirty="0" err="1"/>
              <a:t>control</a:t>
            </a:r>
            <a:r>
              <a:rPr lang="de-DE" dirty="0"/>
              <a:t> </a:t>
            </a:r>
            <a:r>
              <a:rPr lang="de-DE" dirty="0" smtClean="0"/>
              <a:t/>
            </a:r>
            <a:br>
              <a:rPr lang="de-DE" dirty="0" smtClean="0"/>
            </a:br>
            <a:r>
              <a:rPr lang="de-DE" dirty="0" smtClean="0"/>
              <a:t>(</a:t>
            </a:r>
            <a:r>
              <a:rPr lang="de-DE" dirty="0"/>
              <a:t>data logger)</a:t>
            </a:r>
          </a:p>
        </p:txBody>
      </p:sp>
      <p:sp>
        <p:nvSpPr>
          <p:cNvPr id="42" name="Öffner-Schließer - Text"/>
          <p:cNvSpPr txBox="1"/>
          <p:nvPr/>
        </p:nvSpPr>
        <p:spPr>
          <a:xfrm>
            <a:off x="5853315" y="4161700"/>
            <a:ext cx="3135201" cy="822305"/>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600" b="1" dirty="0" err="1" smtClean="0"/>
              <a:t>Make</a:t>
            </a:r>
            <a:r>
              <a:rPr lang="de-DE" sz="1600" b="1" dirty="0" smtClean="0"/>
              <a:t>/break </a:t>
            </a:r>
            <a:r>
              <a:rPr lang="de-DE" sz="1600" b="1" dirty="0" err="1" smtClean="0"/>
              <a:t>contact</a:t>
            </a:r>
            <a:r>
              <a:rPr lang="de-DE" sz="1600" b="1" dirty="0" smtClean="0"/>
              <a:t> </a:t>
            </a:r>
            <a:r>
              <a:rPr lang="de-DE" sz="1600" b="1" dirty="0" err="1" smtClean="0"/>
              <a:t>combination</a:t>
            </a:r>
            <a:endParaRPr lang="de-DE" b="1" dirty="0"/>
          </a:p>
        </p:txBody>
      </p:sp>
      <p:sp>
        <p:nvSpPr>
          <p:cNvPr id="43" name="Rechteck 42"/>
          <p:cNvSpPr/>
          <p:nvPr/>
        </p:nvSpPr>
        <p:spPr>
          <a:xfrm>
            <a:off x="511652" y="1282899"/>
            <a:ext cx="5891028" cy="89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r>
              <a:rPr lang="de-DE" altLang="de-DE" sz="2600" b="1" dirty="0">
                <a:solidFill>
                  <a:srgbClr val="004994"/>
                </a:solidFill>
                <a:latin typeface="+mj-lt"/>
                <a:ea typeface="+mj-ea"/>
                <a:cs typeface="+mj-cs"/>
              </a:rPr>
              <a:t>3-step method for the </a:t>
            </a:r>
            <a:br>
              <a:rPr lang="de-DE" altLang="de-DE" sz="2600" b="1" dirty="0">
                <a:solidFill>
                  <a:srgbClr val="004994"/>
                </a:solidFill>
                <a:latin typeface="+mj-lt"/>
                <a:ea typeface="+mj-ea"/>
                <a:cs typeface="+mj-cs"/>
              </a:rPr>
            </a:br>
            <a:r>
              <a:rPr lang="de-DE" altLang="de-DE" sz="2600" b="1" dirty="0">
                <a:solidFill>
                  <a:srgbClr val="004994"/>
                </a:solidFill>
                <a:latin typeface="+mj-lt"/>
                <a:ea typeface="+mj-ea"/>
                <a:cs typeface="+mj-cs"/>
              </a:rPr>
              <a:t>prevention of defeating:</a:t>
            </a:r>
            <a:endParaRPr lang="de-DE" sz="2600" b="1" dirty="0">
              <a:solidFill>
                <a:srgbClr val="004994"/>
              </a:solidFill>
              <a:latin typeface="+mj-lt"/>
              <a:ea typeface="+mj-ea"/>
              <a:cs typeface="+mj-cs"/>
            </a:endParaRPr>
          </a:p>
        </p:txBody>
      </p:sp>
      <p:sp>
        <p:nvSpPr>
          <p:cNvPr id="33" name="Textfeld 32"/>
          <p:cNvSpPr txBox="1"/>
          <p:nvPr/>
        </p:nvSpPr>
        <p:spPr>
          <a:xfrm>
            <a:off x="2725035" y="3602392"/>
            <a:ext cx="3203121"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de-DE" sz="2800" dirty="0" err="1" smtClean="0">
                <a:hlinkClick r:id="rId3"/>
              </a:rPr>
              <a:t>Obstruct</a:t>
            </a:r>
            <a:r>
              <a:rPr lang="de-DE" sz="2800" dirty="0" smtClean="0">
                <a:hlinkClick r:id="rId3"/>
              </a:rPr>
              <a:t> </a:t>
            </a:r>
            <a:r>
              <a:rPr lang="de-DE" sz="2800" dirty="0" err="1" smtClean="0">
                <a:hlinkClick r:id="rId3"/>
              </a:rPr>
              <a:t>defeating</a:t>
            </a:r>
            <a:endParaRPr lang="de-DE" sz="2800" dirty="0"/>
          </a:p>
        </p:txBody>
      </p:sp>
    </p:spTree>
    <p:extLst>
      <p:ext uri="{BB962C8B-B14F-4D97-AF65-F5344CB8AC3E}">
        <p14:creationId xmlns:p14="http://schemas.microsoft.com/office/powerpoint/2010/main" val="30492224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17"/>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nextCondLst>
                <p:cond evt="onClick" delay="0">
                  <p:tgtEl>
                    <p:spTgt spid="15"/>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nextCondLst>
                <p:cond evt="onClick" delay="0">
                  <p:tgtEl>
                    <p:spTgt spid="16"/>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3" restart="whenNotActive" fill="hold" evtFilter="cancelBubble" nodeType="interactiveSeq">
                <p:stCondLst>
                  <p:cond evt="onClick" delay="0">
                    <p:tgtEl>
                      <p:spTgt spid="22"/>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9" restart="whenNotActive" fill="hold" evtFilter="cancelBubble" nodeType="interactiveSeq">
                <p:stCondLst>
                  <p:cond evt="onClick" delay="0">
                    <p:tgtEl>
                      <p:spTgt spid="1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4" grpId="0" animBg="1"/>
      <p:bldP spid="13" grpId="0" animBg="1"/>
      <p:bldP spid="13"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68809" y="4869160"/>
            <a:ext cx="5211303" cy="552845"/>
          </a:xfrm>
          <a:prstGeom prst="rect">
            <a:avLst/>
          </a:prstGeom>
          <a:solidFill>
            <a:srgbClr val="EAEAEA"/>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defPPr>
              <a:defRPr lang="de-DE"/>
            </a:defPPr>
            <a:lvl1pPr algn="ctr" defTabSz="839788" eaLnBrk="0" hangingPunct="0">
              <a:defRPr sz="3200" b="1">
                <a:solidFill>
                  <a:srgbClr val="004994"/>
                </a:solidFill>
              </a:defRPr>
            </a:lvl1pPr>
            <a:lvl2pPr marL="742950" indent="-285750" defTabSz="839788" eaLnBrk="0" hangingPunct="0">
              <a:defRPr sz="3000" b="1">
                <a:solidFill>
                  <a:srgbClr val="004994"/>
                </a:solidFill>
              </a:defRPr>
            </a:lvl2pPr>
            <a:lvl3pPr marL="1143000" indent="-228600" defTabSz="839788" eaLnBrk="0" hangingPunct="0">
              <a:defRPr sz="3000" b="1">
                <a:solidFill>
                  <a:srgbClr val="004994"/>
                </a:solidFill>
              </a:defRPr>
            </a:lvl3pPr>
            <a:lvl4pPr marL="1600200" indent="-228600" defTabSz="839788" eaLnBrk="0" hangingPunct="0">
              <a:defRPr sz="3000" b="1">
                <a:solidFill>
                  <a:srgbClr val="004994"/>
                </a:solidFill>
              </a:defRPr>
            </a:lvl4pPr>
            <a:lvl5pPr marL="2057400" indent="-228600" defTabSz="839788" eaLnBrk="0" hangingPunct="0">
              <a:defRPr sz="3000" b="1">
                <a:solidFill>
                  <a:srgbClr val="004994"/>
                </a:solidFill>
              </a:defRPr>
            </a:lvl5pPr>
            <a:lvl6pPr marL="2514600" indent="-228600" defTabSz="839788" eaLnBrk="0" fontAlgn="base" hangingPunct="0">
              <a:spcBef>
                <a:spcPct val="0"/>
              </a:spcBef>
              <a:spcAft>
                <a:spcPct val="0"/>
              </a:spcAft>
              <a:defRPr sz="3000" b="1">
                <a:solidFill>
                  <a:srgbClr val="004994"/>
                </a:solidFill>
              </a:defRPr>
            </a:lvl6pPr>
            <a:lvl7pPr marL="2971800" indent="-228600" defTabSz="839788" eaLnBrk="0" fontAlgn="base" hangingPunct="0">
              <a:spcBef>
                <a:spcPct val="0"/>
              </a:spcBef>
              <a:spcAft>
                <a:spcPct val="0"/>
              </a:spcAft>
              <a:defRPr sz="3000" b="1">
                <a:solidFill>
                  <a:srgbClr val="004994"/>
                </a:solidFill>
              </a:defRPr>
            </a:lvl7pPr>
            <a:lvl8pPr marL="3429000" indent="-228600" defTabSz="839788" eaLnBrk="0" fontAlgn="base" hangingPunct="0">
              <a:spcBef>
                <a:spcPct val="0"/>
              </a:spcBef>
              <a:spcAft>
                <a:spcPct val="0"/>
              </a:spcAft>
              <a:defRPr sz="3000" b="1">
                <a:solidFill>
                  <a:srgbClr val="004994"/>
                </a:solidFill>
              </a:defRPr>
            </a:lvl8pPr>
            <a:lvl9pPr marL="3886200" indent="-228600" defTabSz="839788" eaLnBrk="0" fontAlgn="base" hangingPunct="0">
              <a:spcBef>
                <a:spcPct val="0"/>
              </a:spcBef>
              <a:spcAft>
                <a:spcPct val="0"/>
              </a:spcAft>
              <a:defRPr sz="3000" b="1">
                <a:solidFill>
                  <a:srgbClr val="004994"/>
                </a:solidFill>
              </a:defRPr>
            </a:lvl9pPr>
          </a:lstStyle>
          <a:p>
            <a:r>
              <a:rPr lang="de-DE" sz="2800" dirty="0" smtClean="0"/>
              <a:t>www.stop-defeating.org</a:t>
            </a:r>
            <a:endParaRPr lang="de-DE" sz="2800" dirty="0"/>
          </a:p>
        </p:txBody>
      </p:sp>
      <p:sp>
        <p:nvSpPr>
          <p:cNvPr id="2" name="Titel 1"/>
          <p:cNvSpPr>
            <a:spLocks noGrp="1"/>
          </p:cNvSpPr>
          <p:nvPr>
            <p:ph type="title"/>
          </p:nvPr>
        </p:nvSpPr>
        <p:spPr/>
        <p:txBody>
          <a:bodyPr/>
          <a:lstStyle/>
          <a:p>
            <a:r>
              <a:rPr lang="de-DE" dirty="0"/>
              <a:t>We've saved the best till last</a:t>
            </a:r>
          </a:p>
        </p:txBody>
      </p:sp>
      <p:sp>
        <p:nvSpPr>
          <p:cNvPr id="3" name="Datumsplatzhalter 2"/>
          <p:cNvSpPr>
            <a:spLocks noGrp="1"/>
          </p:cNvSpPr>
          <p:nvPr>
            <p:ph type="dt" sz="half" idx="10"/>
          </p:nvPr>
        </p:nvSpPr>
        <p:spPr/>
        <p:txBody>
          <a:bodyPr/>
          <a:lstStyle/>
          <a:p>
            <a:pPr>
              <a:defRPr/>
            </a:pPr>
            <a:fld id="{BA82C879-24A7-4E4D-BCCB-115B30D7C76A}" type="datetime1">
              <a:rPr lang="de-DE" smtClean="0"/>
              <a:pPr>
                <a:defRPr/>
              </a:pPr>
              <a:t>14.03.2019</a:t>
            </a:fld>
            <a:endParaRPr lang="de-DE" dirty="0"/>
          </a:p>
        </p:txBody>
      </p:sp>
      <p:sp>
        <p:nvSpPr>
          <p:cNvPr id="15366" name="Fußzeilenplatzhalter 4"/>
          <p:cNvSpPr>
            <a:spLocks noGrp="1"/>
          </p:cNvSpPr>
          <p:nvPr>
            <p:ph type="ftr" sz="quarter" idx="11"/>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Preventing defeating, Module 4: Design examples</a:t>
            </a:r>
            <a:endParaRPr lang="de-DE" altLang="de-DE" sz="1300" dirty="0" smtClean="0">
              <a:solidFill>
                <a:schemeClr val="bg1"/>
              </a:solidFill>
            </a:endParaRPr>
          </a:p>
        </p:txBody>
      </p:sp>
      <p:sp>
        <p:nvSpPr>
          <p:cNvPr id="15365" name="Foliennummernplatzhalter 3"/>
          <p:cNvSpPr>
            <a:spLocks noGrp="1"/>
          </p:cNvSpPr>
          <p:nvPr>
            <p:ph type="sldNum" sz="quarter" idx="12"/>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dirty="0" smtClean="0">
                <a:solidFill>
                  <a:schemeClr val="bg1"/>
                </a:solidFill>
              </a:rPr>
              <a:t>Page </a:t>
            </a:r>
            <a:fld id="{0C28E956-43EF-4C54-9AEA-6F4B4597B3B1}" type="slidenum">
              <a:rPr lang="de-DE" altLang="de-DE" sz="1300" smtClean="0">
                <a:solidFill>
                  <a:schemeClr val="bg1"/>
                </a:solidFill>
              </a:rPr>
              <a:pPr eaLnBrk="1" hangingPunct="1">
                <a:spcBef>
                  <a:spcPct val="0"/>
                </a:spcBef>
              </a:pPr>
              <a:t>40</a:t>
            </a:fld>
            <a:endParaRPr lang="de-DE" altLang="de-DE" sz="1300" dirty="0" smtClean="0">
              <a:solidFill>
                <a:schemeClr val="bg1"/>
              </a:solidFill>
            </a:endParaRPr>
          </a:p>
        </p:txBody>
      </p:sp>
      <p:grpSp>
        <p:nvGrpSpPr>
          <p:cNvPr id="4" name="Gruppieren 3"/>
          <p:cNvGrpSpPr/>
          <p:nvPr/>
        </p:nvGrpSpPr>
        <p:grpSpPr>
          <a:xfrm>
            <a:off x="7013575" y="5940804"/>
            <a:ext cx="2169517" cy="460292"/>
            <a:chOff x="6857797" y="5006823"/>
            <a:chExt cx="2169517" cy="610254"/>
          </a:xfrm>
        </p:grpSpPr>
        <p:sp>
          <p:nvSpPr>
            <p:cNvPr id="8" name="Textfeld 1"/>
            <p:cNvSpPr txBox="1">
              <a:spLocks noChangeArrowheads="1"/>
            </p:cNvSpPr>
            <p:nvPr/>
          </p:nvSpPr>
          <p:spPr bwMode="auto">
            <a:xfrm>
              <a:off x="7829550" y="5006823"/>
              <a:ext cx="1197764" cy="34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9" name="Textfeld 1"/>
            <p:cNvSpPr txBox="1">
              <a:spLocks noChangeArrowheads="1"/>
            </p:cNvSpPr>
            <p:nvPr/>
          </p:nvSpPr>
          <p:spPr bwMode="auto">
            <a:xfrm>
              <a:off x="6857797" y="5280436"/>
              <a:ext cx="2031325" cy="33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a:t>
              </a:r>
              <a:r>
                <a:rPr lang="de-DE" altLang="de-DE" sz="1050" dirty="0" smtClean="0">
                  <a:solidFill>
                    <a:srgbClr val="004994"/>
                  </a:solidFill>
                </a:rPr>
                <a:t>Schmid </a:t>
              </a:r>
              <a:r>
                <a:rPr lang="de-DE" altLang="de-DE" sz="1050" dirty="0" err="1" smtClean="0">
                  <a:solidFill>
                    <a:srgbClr val="004994"/>
                  </a:solidFill>
                </a:rPr>
                <a:t>Riedmann</a:t>
              </a:r>
              <a:r>
                <a:rPr lang="de-DE" altLang="de-DE" sz="1050" dirty="0" smtClean="0">
                  <a:solidFill>
                    <a:srgbClr val="004994"/>
                  </a:solidFill>
                </a:rPr>
                <a:t> &amp; Partner</a:t>
              </a:r>
              <a:endParaRPr lang="de-DE" altLang="de-DE" sz="1050" dirty="0">
                <a:solidFill>
                  <a:srgbClr val="004994"/>
                </a:solidFill>
              </a:endParaRPr>
            </a:p>
          </p:txBody>
        </p:sp>
      </p:grpSp>
      <p:grpSp>
        <p:nvGrpSpPr>
          <p:cNvPr id="31" name="Gruppieren 30"/>
          <p:cNvGrpSpPr/>
          <p:nvPr/>
        </p:nvGrpSpPr>
        <p:grpSpPr>
          <a:xfrm>
            <a:off x="5465040" y="1382443"/>
            <a:ext cx="3384554" cy="4435167"/>
            <a:chOff x="2474127" y="1127919"/>
            <a:chExt cx="3384554" cy="4435167"/>
          </a:xfrm>
        </p:grpSpPr>
        <p:grpSp>
          <p:nvGrpSpPr>
            <p:cNvPr id="32" name="Gruppieren 31"/>
            <p:cNvGrpSpPr/>
            <p:nvPr/>
          </p:nvGrpSpPr>
          <p:grpSpPr>
            <a:xfrm>
              <a:off x="2474127" y="1127919"/>
              <a:ext cx="3384554" cy="4435167"/>
              <a:chOff x="2474127" y="1127919"/>
              <a:chExt cx="3384554" cy="4435167"/>
            </a:xfrm>
          </p:grpSpPr>
          <p:sp>
            <p:nvSpPr>
              <p:cNvPr id="36" name="Line 3"/>
              <p:cNvSpPr>
                <a:spLocks noChangeShapeType="1"/>
              </p:cNvSpPr>
              <p:nvPr/>
            </p:nvSpPr>
            <p:spPr bwMode="auto">
              <a:xfrm>
                <a:off x="4172744" y="3904456"/>
                <a:ext cx="0" cy="8636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7" name="Group 5"/>
              <p:cNvGrpSpPr>
                <a:grpSpLocks/>
              </p:cNvGrpSpPr>
              <p:nvPr/>
            </p:nvGrpSpPr>
            <p:grpSpPr bwMode="auto">
              <a:xfrm>
                <a:off x="2474127" y="1127919"/>
                <a:ext cx="3384554" cy="3084510"/>
                <a:chOff x="2263" y="1752"/>
                <a:chExt cx="2132" cy="1943"/>
              </a:xfrm>
            </p:grpSpPr>
            <p:sp>
              <p:nvSpPr>
                <p:cNvPr id="41" name="Freeform 6"/>
                <p:cNvSpPr>
                  <a:spLocks/>
                </p:cNvSpPr>
                <p:nvPr/>
              </p:nvSpPr>
              <p:spPr bwMode="auto">
                <a:xfrm rot="1133859">
                  <a:off x="2263" y="2376"/>
                  <a:ext cx="587" cy="849"/>
                </a:xfrm>
                <a:custGeom>
                  <a:avLst/>
                  <a:gdLst>
                    <a:gd name="T0" fmla="*/ 0 w 922"/>
                    <a:gd name="T1" fmla="*/ 1 h 1388"/>
                    <a:gd name="T2" fmla="*/ 0 w 922"/>
                    <a:gd name="T3" fmla="*/ 1 h 1388"/>
                    <a:gd name="T4" fmla="*/ 1 w 922"/>
                    <a:gd name="T5" fmla="*/ 1 h 1388"/>
                    <a:gd name="T6" fmla="*/ 1 w 922"/>
                    <a:gd name="T7" fmla="*/ 1 h 1388"/>
                    <a:gd name="T8" fmla="*/ 1 w 922"/>
                    <a:gd name="T9" fmla="*/ 1 h 1388"/>
                    <a:gd name="T10" fmla="*/ 1 w 922"/>
                    <a:gd name="T11" fmla="*/ 1 h 1388"/>
                    <a:gd name="T12" fmla="*/ 1 w 922"/>
                    <a:gd name="T13" fmla="*/ 1 h 1388"/>
                    <a:gd name="T14" fmla="*/ 1 w 922"/>
                    <a:gd name="T15" fmla="*/ 1 h 1388"/>
                    <a:gd name="T16" fmla="*/ 1 w 922"/>
                    <a:gd name="T17" fmla="*/ 1 h 1388"/>
                    <a:gd name="T18" fmla="*/ 1 w 922"/>
                    <a:gd name="T19" fmla="*/ 1 h 1388"/>
                    <a:gd name="T20" fmla="*/ 1 w 922"/>
                    <a:gd name="T21" fmla="*/ 1 h 1388"/>
                    <a:gd name="T22" fmla="*/ 1 w 922"/>
                    <a:gd name="T23" fmla="*/ 1 h 1388"/>
                    <a:gd name="T24" fmla="*/ 1 w 922"/>
                    <a:gd name="T25" fmla="*/ 1 h 1388"/>
                    <a:gd name="T26" fmla="*/ 1 w 922"/>
                    <a:gd name="T27" fmla="*/ 1 h 1388"/>
                    <a:gd name="T28" fmla="*/ 1 w 922"/>
                    <a:gd name="T29" fmla="*/ 1 h 1388"/>
                    <a:gd name="T30" fmla="*/ 1 w 922"/>
                    <a:gd name="T31" fmla="*/ 1 h 1388"/>
                    <a:gd name="T32" fmla="*/ 1 w 922"/>
                    <a:gd name="T33" fmla="*/ 1 h 1388"/>
                    <a:gd name="T34" fmla="*/ 1 w 922"/>
                    <a:gd name="T35" fmla="*/ 1 h 1388"/>
                    <a:gd name="T36" fmla="*/ 1 w 922"/>
                    <a:gd name="T37" fmla="*/ 1 h 1388"/>
                    <a:gd name="T38" fmla="*/ 1 w 922"/>
                    <a:gd name="T39" fmla="*/ 1 h 1388"/>
                    <a:gd name="T40" fmla="*/ 1 w 922"/>
                    <a:gd name="T41" fmla="*/ 1 h 1388"/>
                    <a:gd name="T42" fmla="*/ 1 w 922"/>
                    <a:gd name="T43" fmla="*/ 1 h 1388"/>
                    <a:gd name="T44" fmla="*/ 1 w 922"/>
                    <a:gd name="T45" fmla="*/ 1 h 1388"/>
                    <a:gd name="T46" fmla="*/ 1 w 922"/>
                    <a:gd name="T47" fmla="*/ 1 h 1388"/>
                    <a:gd name="T48" fmla="*/ 1 w 922"/>
                    <a:gd name="T49" fmla="*/ 1 h 1388"/>
                    <a:gd name="T50" fmla="*/ 1 w 922"/>
                    <a:gd name="T51" fmla="*/ 1 h 1388"/>
                    <a:gd name="T52" fmla="*/ 1 w 922"/>
                    <a:gd name="T53" fmla="*/ 1 h 1388"/>
                    <a:gd name="T54" fmla="*/ 1 w 922"/>
                    <a:gd name="T55" fmla="*/ 1 h 1388"/>
                    <a:gd name="T56" fmla="*/ 1 w 922"/>
                    <a:gd name="T57" fmla="*/ 1 h 1388"/>
                    <a:gd name="T58" fmla="*/ 1 w 922"/>
                    <a:gd name="T59" fmla="*/ 1 h 1388"/>
                    <a:gd name="T60" fmla="*/ 1 w 922"/>
                    <a:gd name="T61" fmla="*/ 1 h 1388"/>
                    <a:gd name="T62" fmla="*/ 1 w 922"/>
                    <a:gd name="T63" fmla="*/ 1 h 1388"/>
                    <a:gd name="T64" fmla="*/ 1 w 922"/>
                    <a:gd name="T65" fmla="*/ 1 h 1388"/>
                    <a:gd name="T66" fmla="*/ 1 w 922"/>
                    <a:gd name="T67" fmla="*/ 1 h 1388"/>
                    <a:gd name="T68" fmla="*/ 1 w 922"/>
                    <a:gd name="T69" fmla="*/ 1 h 1388"/>
                    <a:gd name="T70" fmla="*/ 1 w 922"/>
                    <a:gd name="T71" fmla="*/ 1 h 1388"/>
                    <a:gd name="T72" fmla="*/ 1 w 922"/>
                    <a:gd name="T73" fmla="*/ 1 h 1388"/>
                    <a:gd name="T74" fmla="*/ 1 w 922"/>
                    <a:gd name="T75" fmla="*/ 1 h 1388"/>
                    <a:gd name="T76" fmla="*/ 1 w 922"/>
                    <a:gd name="T77" fmla="*/ 1 h 1388"/>
                    <a:gd name="T78" fmla="*/ 1 w 922"/>
                    <a:gd name="T79" fmla="*/ 1 h 1388"/>
                    <a:gd name="T80" fmla="*/ 1 w 922"/>
                    <a:gd name="T81" fmla="*/ 1 h 1388"/>
                    <a:gd name="T82" fmla="*/ 1 w 922"/>
                    <a:gd name="T83" fmla="*/ 1 h 1388"/>
                    <a:gd name="T84" fmla="*/ 1 w 922"/>
                    <a:gd name="T85" fmla="*/ 1 h 1388"/>
                    <a:gd name="T86" fmla="*/ 1 w 922"/>
                    <a:gd name="T87" fmla="*/ 1 h 1388"/>
                    <a:gd name="T88" fmla="*/ 1 w 922"/>
                    <a:gd name="T89" fmla="*/ 1 h 1388"/>
                    <a:gd name="T90" fmla="*/ 1 w 922"/>
                    <a:gd name="T91" fmla="*/ 1 h 1388"/>
                    <a:gd name="T92" fmla="*/ 1 w 922"/>
                    <a:gd name="T93" fmla="*/ 0 h 1388"/>
                    <a:gd name="T94" fmla="*/ 1 w 922"/>
                    <a:gd name="T95" fmla="*/ 1 h 1388"/>
                    <a:gd name="T96" fmla="*/ 1 w 922"/>
                    <a:gd name="T97" fmla="*/ 1 h 1388"/>
                    <a:gd name="T98" fmla="*/ 0 w 922"/>
                    <a:gd name="T99" fmla="*/ 1 h 13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388">
                      <a:moveTo>
                        <a:pt x="0" y="254"/>
                      </a:moveTo>
                      <a:lnTo>
                        <a:pt x="0" y="254"/>
                      </a:lnTo>
                      <a:lnTo>
                        <a:pt x="2" y="332"/>
                      </a:lnTo>
                      <a:lnTo>
                        <a:pt x="6" y="408"/>
                      </a:lnTo>
                      <a:lnTo>
                        <a:pt x="16" y="484"/>
                      </a:lnTo>
                      <a:lnTo>
                        <a:pt x="28" y="560"/>
                      </a:lnTo>
                      <a:lnTo>
                        <a:pt x="44" y="636"/>
                      </a:lnTo>
                      <a:lnTo>
                        <a:pt x="66" y="712"/>
                      </a:lnTo>
                      <a:lnTo>
                        <a:pt x="88" y="786"/>
                      </a:lnTo>
                      <a:lnTo>
                        <a:pt x="116" y="858"/>
                      </a:lnTo>
                      <a:lnTo>
                        <a:pt x="148" y="930"/>
                      </a:lnTo>
                      <a:lnTo>
                        <a:pt x="182" y="1000"/>
                      </a:lnTo>
                      <a:lnTo>
                        <a:pt x="220" y="1070"/>
                      </a:lnTo>
                      <a:lnTo>
                        <a:pt x="264" y="1138"/>
                      </a:lnTo>
                      <a:lnTo>
                        <a:pt x="308" y="1202"/>
                      </a:lnTo>
                      <a:lnTo>
                        <a:pt x="358" y="1266"/>
                      </a:lnTo>
                      <a:lnTo>
                        <a:pt x="412" y="1328"/>
                      </a:lnTo>
                      <a:lnTo>
                        <a:pt x="468" y="1388"/>
                      </a:lnTo>
                      <a:lnTo>
                        <a:pt x="492" y="1186"/>
                      </a:lnTo>
                      <a:lnTo>
                        <a:pt x="514" y="982"/>
                      </a:lnTo>
                      <a:lnTo>
                        <a:pt x="718" y="960"/>
                      </a:lnTo>
                      <a:lnTo>
                        <a:pt x="920" y="936"/>
                      </a:lnTo>
                      <a:lnTo>
                        <a:pt x="922" y="936"/>
                      </a:lnTo>
                      <a:lnTo>
                        <a:pt x="886" y="900"/>
                      </a:lnTo>
                      <a:lnTo>
                        <a:pt x="856" y="864"/>
                      </a:lnTo>
                      <a:lnTo>
                        <a:pt x="826" y="824"/>
                      </a:lnTo>
                      <a:lnTo>
                        <a:pt x="798" y="786"/>
                      </a:lnTo>
                      <a:lnTo>
                        <a:pt x="772" y="744"/>
                      </a:lnTo>
                      <a:lnTo>
                        <a:pt x="750" y="704"/>
                      </a:lnTo>
                      <a:lnTo>
                        <a:pt x="728" y="660"/>
                      </a:lnTo>
                      <a:lnTo>
                        <a:pt x="710" y="618"/>
                      </a:lnTo>
                      <a:lnTo>
                        <a:pt x="694" y="574"/>
                      </a:lnTo>
                      <a:lnTo>
                        <a:pt x="680" y="530"/>
                      </a:lnTo>
                      <a:lnTo>
                        <a:pt x="666" y="484"/>
                      </a:lnTo>
                      <a:lnTo>
                        <a:pt x="658" y="440"/>
                      </a:lnTo>
                      <a:lnTo>
                        <a:pt x="650" y="394"/>
                      </a:lnTo>
                      <a:lnTo>
                        <a:pt x="644" y="348"/>
                      </a:lnTo>
                      <a:lnTo>
                        <a:pt x="640" y="302"/>
                      </a:lnTo>
                      <a:lnTo>
                        <a:pt x="640" y="256"/>
                      </a:lnTo>
                      <a:lnTo>
                        <a:pt x="640" y="254"/>
                      </a:lnTo>
                      <a:lnTo>
                        <a:pt x="480" y="128"/>
                      </a:lnTo>
                      <a:lnTo>
                        <a:pt x="320" y="0"/>
                      </a:lnTo>
                      <a:lnTo>
                        <a:pt x="160" y="128"/>
                      </a:lnTo>
                      <a:lnTo>
                        <a:pt x="2" y="254"/>
                      </a:lnTo>
                      <a:lnTo>
                        <a:pt x="0" y="254"/>
                      </a:lnTo>
                      <a:close/>
                    </a:path>
                  </a:pathLst>
                </a:custGeom>
                <a:solidFill>
                  <a:srgbClr val="FFFF99"/>
                </a:solidFill>
                <a:ln w="3175" cap="flat" cmpd="sng">
                  <a:solidFill>
                    <a:schemeClr val="tx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2" name="Text Box 7"/>
                <p:cNvSpPr txBox="1">
                  <a:spLocks noChangeArrowheads="1"/>
                </p:cNvSpPr>
                <p:nvPr/>
              </p:nvSpPr>
              <p:spPr bwMode="auto">
                <a:xfrm>
                  <a:off x="2306" y="2621"/>
                  <a:ext cx="417" cy="317"/>
                </a:xfrm>
                <a:prstGeom prst="rect">
                  <a:avLst/>
                </a:prstGeom>
                <a:noFill/>
                <a:ln>
                  <a:noFill/>
                </a:ln>
                <a:effectLst/>
                <a:extLs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1400" b="0" dirty="0" err="1" smtClean="0">
                      <a:solidFill>
                        <a:schemeClr val="tx1">
                          <a:lumMod val="50000"/>
                        </a:schemeClr>
                      </a:solidFill>
                      <a:cs typeface="Arial" charset="0"/>
                    </a:rPr>
                    <a:t>Sales</a:t>
                  </a:r>
                  <a:endParaRPr lang="de-DE" altLang="de-DE" sz="1400" b="0" dirty="0">
                    <a:solidFill>
                      <a:schemeClr val="tx1">
                        <a:lumMod val="50000"/>
                      </a:schemeClr>
                    </a:solidFill>
                    <a:cs typeface="Arial" charset="0"/>
                  </a:endParaRPr>
                </a:p>
              </p:txBody>
            </p:sp>
            <p:sp>
              <p:nvSpPr>
                <p:cNvPr id="43" name="Freeform 8"/>
                <p:cNvSpPr>
                  <a:spLocks/>
                </p:cNvSpPr>
                <p:nvPr/>
              </p:nvSpPr>
              <p:spPr bwMode="auto">
                <a:xfrm rot="1133859">
                  <a:off x="2402" y="3042"/>
                  <a:ext cx="722" cy="565"/>
                </a:xfrm>
                <a:custGeom>
                  <a:avLst/>
                  <a:gdLst>
                    <a:gd name="T0" fmla="*/ 0 w 1134"/>
                    <a:gd name="T1" fmla="*/ 1 h 924"/>
                    <a:gd name="T2" fmla="*/ 0 w 1134"/>
                    <a:gd name="T3" fmla="*/ 1 h 924"/>
                    <a:gd name="T4" fmla="*/ 1 w 1134"/>
                    <a:gd name="T5" fmla="*/ 1 h 924"/>
                    <a:gd name="T6" fmla="*/ 1 w 1134"/>
                    <a:gd name="T7" fmla="*/ 1 h 924"/>
                    <a:gd name="T8" fmla="*/ 1 w 1134"/>
                    <a:gd name="T9" fmla="*/ 1 h 924"/>
                    <a:gd name="T10" fmla="*/ 1 w 1134"/>
                    <a:gd name="T11" fmla="*/ 1 h 924"/>
                    <a:gd name="T12" fmla="*/ 1 w 1134"/>
                    <a:gd name="T13" fmla="*/ 1 h 924"/>
                    <a:gd name="T14" fmla="*/ 1 w 1134"/>
                    <a:gd name="T15" fmla="*/ 1 h 924"/>
                    <a:gd name="T16" fmla="*/ 1 w 1134"/>
                    <a:gd name="T17" fmla="*/ 1 h 924"/>
                    <a:gd name="T18" fmla="*/ 1 w 1134"/>
                    <a:gd name="T19" fmla="*/ 1 h 924"/>
                    <a:gd name="T20" fmla="*/ 1 w 1134"/>
                    <a:gd name="T21" fmla="*/ 1 h 924"/>
                    <a:gd name="T22" fmla="*/ 1 w 1134"/>
                    <a:gd name="T23" fmla="*/ 1 h 924"/>
                    <a:gd name="T24" fmla="*/ 1 w 1134"/>
                    <a:gd name="T25" fmla="*/ 1 h 924"/>
                    <a:gd name="T26" fmla="*/ 1 w 1134"/>
                    <a:gd name="T27" fmla="*/ 1 h 924"/>
                    <a:gd name="T28" fmla="*/ 1 w 1134"/>
                    <a:gd name="T29" fmla="*/ 1 h 924"/>
                    <a:gd name="T30" fmla="*/ 1 w 1134"/>
                    <a:gd name="T31" fmla="*/ 1 h 924"/>
                    <a:gd name="T32" fmla="*/ 1 w 1134"/>
                    <a:gd name="T33" fmla="*/ 1 h 924"/>
                    <a:gd name="T34" fmla="*/ 1 w 1134"/>
                    <a:gd name="T35" fmla="*/ 1 h 924"/>
                    <a:gd name="T36" fmla="*/ 1 w 1134"/>
                    <a:gd name="T37" fmla="*/ 1 h 924"/>
                    <a:gd name="T38" fmla="*/ 1 w 1134"/>
                    <a:gd name="T39" fmla="*/ 1 h 924"/>
                    <a:gd name="T40" fmla="*/ 1 w 1134"/>
                    <a:gd name="T41" fmla="*/ 1 h 924"/>
                    <a:gd name="T42" fmla="*/ 1 w 1134"/>
                    <a:gd name="T43" fmla="*/ 1 h 924"/>
                    <a:gd name="T44" fmla="*/ 1 w 1134"/>
                    <a:gd name="T45" fmla="*/ 1 h 924"/>
                    <a:gd name="T46" fmla="*/ 1 w 1134"/>
                    <a:gd name="T47" fmla="*/ 1 h 924"/>
                    <a:gd name="T48" fmla="*/ 1 w 1134"/>
                    <a:gd name="T49" fmla="*/ 1 h 924"/>
                    <a:gd name="T50" fmla="*/ 1 w 1134"/>
                    <a:gd name="T51" fmla="*/ 1 h 924"/>
                    <a:gd name="T52" fmla="*/ 1 w 1134"/>
                    <a:gd name="T53" fmla="*/ 1 h 924"/>
                    <a:gd name="T54" fmla="*/ 1 w 1134"/>
                    <a:gd name="T55" fmla="*/ 1 h 924"/>
                    <a:gd name="T56" fmla="*/ 1 w 1134"/>
                    <a:gd name="T57" fmla="*/ 1 h 924"/>
                    <a:gd name="T58" fmla="*/ 1 w 1134"/>
                    <a:gd name="T59" fmla="*/ 1 h 924"/>
                    <a:gd name="T60" fmla="*/ 1 w 1134"/>
                    <a:gd name="T61" fmla="*/ 1 h 924"/>
                    <a:gd name="T62" fmla="*/ 1 w 1134"/>
                    <a:gd name="T63" fmla="*/ 1 h 924"/>
                    <a:gd name="T64" fmla="*/ 1 w 1134"/>
                    <a:gd name="T65" fmla="*/ 1 h 924"/>
                    <a:gd name="T66" fmla="*/ 1 w 1134"/>
                    <a:gd name="T67" fmla="*/ 1 h 924"/>
                    <a:gd name="T68" fmla="*/ 1 w 1134"/>
                    <a:gd name="T69" fmla="*/ 1 h 924"/>
                    <a:gd name="T70" fmla="*/ 1 w 1134"/>
                    <a:gd name="T71" fmla="*/ 1 h 924"/>
                    <a:gd name="T72" fmla="*/ 1 w 1134"/>
                    <a:gd name="T73" fmla="*/ 1 h 924"/>
                    <a:gd name="T74" fmla="*/ 1 w 1134"/>
                    <a:gd name="T75" fmla="*/ 1 h 924"/>
                    <a:gd name="T76" fmla="*/ 1 w 1134"/>
                    <a:gd name="T77" fmla="*/ 1 h 924"/>
                    <a:gd name="T78" fmla="*/ 1 w 1134"/>
                    <a:gd name="T79" fmla="*/ 1 h 924"/>
                    <a:gd name="T80" fmla="*/ 1 w 1134"/>
                    <a:gd name="T81" fmla="*/ 0 h 924"/>
                    <a:gd name="T82" fmla="*/ 1 w 1134"/>
                    <a:gd name="T83" fmla="*/ 1 h 924"/>
                    <a:gd name="T84" fmla="*/ 1 w 1134"/>
                    <a:gd name="T85" fmla="*/ 1 h 924"/>
                    <a:gd name="T86" fmla="*/ 1 w 1134"/>
                    <a:gd name="T87" fmla="*/ 0 h 924"/>
                    <a:gd name="T88" fmla="*/ 1 w 1134"/>
                    <a:gd name="T89" fmla="*/ 1 h 924"/>
                    <a:gd name="T90" fmla="*/ 1 w 1134"/>
                    <a:gd name="T91" fmla="*/ 1 h 924"/>
                    <a:gd name="T92" fmla="*/ 1 w 1134"/>
                    <a:gd name="T93" fmla="*/ 1 h 924"/>
                    <a:gd name="T94" fmla="*/ 1 w 1134"/>
                    <a:gd name="T95" fmla="*/ 1 h 924"/>
                    <a:gd name="T96" fmla="*/ 1 w 1134"/>
                    <a:gd name="T97" fmla="*/ 1 h 924"/>
                    <a:gd name="T98" fmla="*/ 0 w 1134"/>
                    <a:gd name="T99" fmla="*/ 1 h 9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4" h="924">
                      <a:moveTo>
                        <a:pt x="0" y="454"/>
                      </a:moveTo>
                      <a:lnTo>
                        <a:pt x="0" y="454"/>
                      </a:lnTo>
                      <a:lnTo>
                        <a:pt x="56" y="506"/>
                      </a:lnTo>
                      <a:lnTo>
                        <a:pt x="114" y="556"/>
                      </a:lnTo>
                      <a:lnTo>
                        <a:pt x="174" y="604"/>
                      </a:lnTo>
                      <a:lnTo>
                        <a:pt x="236" y="650"/>
                      </a:lnTo>
                      <a:lnTo>
                        <a:pt x="302" y="692"/>
                      </a:lnTo>
                      <a:lnTo>
                        <a:pt x="370" y="730"/>
                      </a:lnTo>
                      <a:lnTo>
                        <a:pt x="438" y="766"/>
                      </a:lnTo>
                      <a:lnTo>
                        <a:pt x="510" y="798"/>
                      </a:lnTo>
                      <a:lnTo>
                        <a:pt x="582" y="826"/>
                      </a:lnTo>
                      <a:lnTo>
                        <a:pt x="656" y="852"/>
                      </a:lnTo>
                      <a:lnTo>
                        <a:pt x="732" y="874"/>
                      </a:lnTo>
                      <a:lnTo>
                        <a:pt x="810" y="892"/>
                      </a:lnTo>
                      <a:lnTo>
                        <a:pt x="890" y="906"/>
                      </a:lnTo>
                      <a:lnTo>
                        <a:pt x="970" y="916"/>
                      </a:lnTo>
                      <a:lnTo>
                        <a:pt x="1050" y="922"/>
                      </a:lnTo>
                      <a:lnTo>
                        <a:pt x="1134" y="924"/>
                      </a:lnTo>
                      <a:lnTo>
                        <a:pt x="1006" y="764"/>
                      </a:lnTo>
                      <a:lnTo>
                        <a:pt x="878" y="604"/>
                      </a:lnTo>
                      <a:lnTo>
                        <a:pt x="1006" y="444"/>
                      </a:lnTo>
                      <a:lnTo>
                        <a:pt x="1134" y="284"/>
                      </a:lnTo>
                      <a:lnTo>
                        <a:pt x="1084" y="282"/>
                      </a:lnTo>
                      <a:lnTo>
                        <a:pt x="1036" y="278"/>
                      </a:lnTo>
                      <a:lnTo>
                        <a:pt x="986" y="272"/>
                      </a:lnTo>
                      <a:lnTo>
                        <a:pt x="940" y="264"/>
                      </a:lnTo>
                      <a:lnTo>
                        <a:pt x="892" y="254"/>
                      </a:lnTo>
                      <a:lnTo>
                        <a:pt x="848" y="240"/>
                      </a:lnTo>
                      <a:lnTo>
                        <a:pt x="802" y="226"/>
                      </a:lnTo>
                      <a:lnTo>
                        <a:pt x="758" y="208"/>
                      </a:lnTo>
                      <a:lnTo>
                        <a:pt x="716" y="188"/>
                      </a:lnTo>
                      <a:lnTo>
                        <a:pt x="674" y="168"/>
                      </a:lnTo>
                      <a:lnTo>
                        <a:pt x="634" y="144"/>
                      </a:lnTo>
                      <a:lnTo>
                        <a:pt x="596" y="120"/>
                      </a:lnTo>
                      <a:lnTo>
                        <a:pt x="558" y="92"/>
                      </a:lnTo>
                      <a:lnTo>
                        <a:pt x="522" y="64"/>
                      </a:lnTo>
                      <a:lnTo>
                        <a:pt x="486" y="34"/>
                      </a:lnTo>
                      <a:lnTo>
                        <a:pt x="454" y="2"/>
                      </a:lnTo>
                      <a:lnTo>
                        <a:pt x="454" y="0"/>
                      </a:lnTo>
                      <a:lnTo>
                        <a:pt x="452" y="2"/>
                      </a:lnTo>
                      <a:lnTo>
                        <a:pt x="452" y="0"/>
                      </a:lnTo>
                      <a:lnTo>
                        <a:pt x="452" y="2"/>
                      </a:lnTo>
                      <a:lnTo>
                        <a:pt x="250" y="24"/>
                      </a:lnTo>
                      <a:lnTo>
                        <a:pt x="46" y="46"/>
                      </a:lnTo>
                      <a:lnTo>
                        <a:pt x="24" y="250"/>
                      </a:lnTo>
                      <a:lnTo>
                        <a:pt x="2" y="452"/>
                      </a:lnTo>
                      <a:lnTo>
                        <a:pt x="0" y="454"/>
                      </a:lnTo>
                      <a:close/>
                    </a:path>
                  </a:pathLst>
                </a:custGeom>
                <a:solidFill>
                  <a:srgbClr val="FFFF99"/>
                </a:solidFill>
                <a:ln w="3175" cap="flat" cmpd="sng">
                  <a:solidFill>
                    <a:schemeClr val="tx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 name="Text Box 9"/>
                <p:cNvSpPr txBox="1">
                  <a:spLocks noChangeArrowheads="1"/>
                </p:cNvSpPr>
                <p:nvPr/>
              </p:nvSpPr>
              <p:spPr bwMode="auto">
                <a:xfrm>
                  <a:off x="2504" y="3195"/>
                  <a:ext cx="597" cy="31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1400" b="0" dirty="0" smtClean="0">
                      <a:solidFill>
                        <a:schemeClr val="tx1">
                          <a:lumMod val="50000"/>
                        </a:schemeClr>
                      </a:solidFill>
                      <a:cs typeface="Arial" charset="0"/>
                    </a:rPr>
                    <a:t>Design</a:t>
                  </a:r>
                  <a:endParaRPr lang="de-DE" altLang="de-DE" sz="1400" b="0" dirty="0">
                    <a:solidFill>
                      <a:schemeClr val="tx1">
                        <a:lumMod val="50000"/>
                      </a:schemeClr>
                    </a:solidFill>
                    <a:cs typeface="Arial" charset="0"/>
                  </a:endParaRPr>
                </a:p>
              </p:txBody>
            </p:sp>
            <p:sp>
              <p:nvSpPr>
                <p:cNvPr id="45" name="Freeform 10"/>
                <p:cNvSpPr>
                  <a:spLocks/>
                </p:cNvSpPr>
                <p:nvPr/>
              </p:nvSpPr>
              <p:spPr bwMode="auto">
                <a:xfrm rot="1133859">
                  <a:off x="2462" y="1872"/>
                  <a:ext cx="587" cy="694"/>
                </a:xfrm>
                <a:custGeom>
                  <a:avLst/>
                  <a:gdLst>
                    <a:gd name="T0" fmla="*/ 1 w 922"/>
                    <a:gd name="T1" fmla="*/ 0 h 1134"/>
                    <a:gd name="T2" fmla="*/ 1 w 922"/>
                    <a:gd name="T3" fmla="*/ 0 h 1134"/>
                    <a:gd name="T4" fmla="*/ 1 w 922"/>
                    <a:gd name="T5" fmla="*/ 1 h 1134"/>
                    <a:gd name="T6" fmla="*/ 1 w 922"/>
                    <a:gd name="T7" fmla="*/ 1 h 1134"/>
                    <a:gd name="T8" fmla="*/ 1 w 922"/>
                    <a:gd name="T9" fmla="*/ 1 h 1134"/>
                    <a:gd name="T10" fmla="*/ 1 w 922"/>
                    <a:gd name="T11" fmla="*/ 1 h 1134"/>
                    <a:gd name="T12" fmla="*/ 1 w 922"/>
                    <a:gd name="T13" fmla="*/ 1 h 1134"/>
                    <a:gd name="T14" fmla="*/ 1 w 922"/>
                    <a:gd name="T15" fmla="*/ 1 h 1134"/>
                    <a:gd name="T16" fmla="*/ 1 w 922"/>
                    <a:gd name="T17" fmla="*/ 1 h 1134"/>
                    <a:gd name="T18" fmla="*/ 1 w 922"/>
                    <a:gd name="T19" fmla="*/ 1 h 1134"/>
                    <a:gd name="T20" fmla="*/ 1 w 922"/>
                    <a:gd name="T21" fmla="*/ 1 h 1134"/>
                    <a:gd name="T22" fmla="*/ 1 w 922"/>
                    <a:gd name="T23" fmla="*/ 1 h 1134"/>
                    <a:gd name="T24" fmla="*/ 1 w 922"/>
                    <a:gd name="T25" fmla="*/ 1 h 1134"/>
                    <a:gd name="T26" fmla="*/ 1 w 922"/>
                    <a:gd name="T27" fmla="*/ 1 h 1134"/>
                    <a:gd name="T28" fmla="*/ 1 w 922"/>
                    <a:gd name="T29" fmla="*/ 1 h 1134"/>
                    <a:gd name="T30" fmla="*/ 1 w 922"/>
                    <a:gd name="T31" fmla="*/ 1 h 1134"/>
                    <a:gd name="T32" fmla="*/ 1 w 922"/>
                    <a:gd name="T33" fmla="*/ 1 h 1134"/>
                    <a:gd name="T34" fmla="*/ 0 w 922"/>
                    <a:gd name="T35" fmla="*/ 1 h 1134"/>
                    <a:gd name="T36" fmla="*/ 1 w 922"/>
                    <a:gd name="T37" fmla="*/ 1 h 1134"/>
                    <a:gd name="T38" fmla="*/ 1 w 922"/>
                    <a:gd name="T39" fmla="*/ 1 h 1134"/>
                    <a:gd name="T40" fmla="*/ 1 w 922"/>
                    <a:gd name="T41" fmla="*/ 1 h 1134"/>
                    <a:gd name="T42" fmla="*/ 1 w 922"/>
                    <a:gd name="T43" fmla="*/ 1 h 1134"/>
                    <a:gd name="T44" fmla="*/ 1 w 922"/>
                    <a:gd name="T45" fmla="*/ 1 h 1134"/>
                    <a:gd name="T46" fmla="*/ 1 w 922"/>
                    <a:gd name="T47" fmla="*/ 1 h 1134"/>
                    <a:gd name="T48" fmla="*/ 1 w 922"/>
                    <a:gd name="T49" fmla="*/ 1 h 1134"/>
                    <a:gd name="T50" fmla="*/ 1 w 922"/>
                    <a:gd name="T51" fmla="*/ 1 h 1134"/>
                    <a:gd name="T52" fmla="*/ 1 w 922"/>
                    <a:gd name="T53" fmla="*/ 1 h 1134"/>
                    <a:gd name="T54" fmla="*/ 1 w 922"/>
                    <a:gd name="T55" fmla="*/ 1 h 1134"/>
                    <a:gd name="T56" fmla="*/ 1 w 922"/>
                    <a:gd name="T57" fmla="*/ 1 h 1134"/>
                    <a:gd name="T58" fmla="*/ 1 w 922"/>
                    <a:gd name="T59" fmla="*/ 1 h 1134"/>
                    <a:gd name="T60" fmla="*/ 1 w 922"/>
                    <a:gd name="T61" fmla="*/ 1 h 1134"/>
                    <a:gd name="T62" fmla="*/ 1 w 922"/>
                    <a:gd name="T63" fmla="*/ 1 h 1134"/>
                    <a:gd name="T64" fmla="*/ 1 w 922"/>
                    <a:gd name="T65" fmla="*/ 1 h 1134"/>
                    <a:gd name="T66" fmla="*/ 1 w 922"/>
                    <a:gd name="T67" fmla="*/ 1 h 1134"/>
                    <a:gd name="T68" fmla="*/ 1 w 922"/>
                    <a:gd name="T69" fmla="*/ 1 h 1134"/>
                    <a:gd name="T70" fmla="*/ 1 w 922"/>
                    <a:gd name="T71" fmla="*/ 1 h 1134"/>
                    <a:gd name="T72" fmla="*/ 1 w 922"/>
                    <a:gd name="T73" fmla="*/ 1 h 1134"/>
                    <a:gd name="T74" fmla="*/ 1 w 922"/>
                    <a:gd name="T75" fmla="*/ 1 h 1134"/>
                    <a:gd name="T76" fmla="*/ 1 w 922"/>
                    <a:gd name="T77" fmla="*/ 1 h 1134"/>
                    <a:gd name="T78" fmla="*/ 1 w 922"/>
                    <a:gd name="T79" fmla="*/ 1 h 1134"/>
                    <a:gd name="T80" fmla="*/ 1 w 922"/>
                    <a:gd name="T81" fmla="*/ 1 h 1134"/>
                    <a:gd name="T82" fmla="*/ 1 w 922"/>
                    <a:gd name="T83" fmla="*/ 1 h 1134"/>
                    <a:gd name="T84" fmla="*/ 1 w 922"/>
                    <a:gd name="T85" fmla="*/ 1 h 1134"/>
                    <a:gd name="T86" fmla="*/ 1 w 922"/>
                    <a:gd name="T87" fmla="*/ 1 h 1134"/>
                    <a:gd name="T88" fmla="*/ 1 w 922"/>
                    <a:gd name="T89" fmla="*/ 1 h 1134"/>
                    <a:gd name="T90" fmla="*/ 1 w 922"/>
                    <a:gd name="T91" fmla="*/ 1 h 1134"/>
                    <a:gd name="T92" fmla="*/ 1 w 922"/>
                    <a:gd name="T93" fmla="*/ 1 h 1134"/>
                    <a:gd name="T94" fmla="*/ 1 w 922"/>
                    <a:gd name="T95" fmla="*/ 1 h 1134"/>
                    <a:gd name="T96" fmla="*/ 1 w 922"/>
                    <a:gd name="T97" fmla="*/ 1 h 1134"/>
                    <a:gd name="T98" fmla="*/ 1 w 922"/>
                    <a:gd name="T99" fmla="*/ 0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134">
                      <a:moveTo>
                        <a:pt x="470" y="0"/>
                      </a:moveTo>
                      <a:lnTo>
                        <a:pt x="470" y="0"/>
                      </a:lnTo>
                      <a:lnTo>
                        <a:pt x="416" y="56"/>
                      </a:lnTo>
                      <a:lnTo>
                        <a:pt x="366" y="114"/>
                      </a:lnTo>
                      <a:lnTo>
                        <a:pt x="318" y="174"/>
                      </a:lnTo>
                      <a:lnTo>
                        <a:pt x="274" y="238"/>
                      </a:lnTo>
                      <a:lnTo>
                        <a:pt x="232" y="302"/>
                      </a:lnTo>
                      <a:lnTo>
                        <a:pt x="194" y="370"/>
                      </a:lnTo>
                      <a:lnTo>
                        <a:pt x="158" y="438"/>
                      </a:lnTo>
                      <a:lnTo>
                        <a:pt x="126" y="510"/>
                      </a:lnTo>
                      <a:lnTo>
                        <a:pt x="98" y="582"/>
                      </a:lnTo>
                      <a:lnTo>
                        <a:pt x="72" y="658"/>
                      </a:lnTo>
                      <a:lnTo>
                        <a:pt x="50" y="734"/>
                      </a:lnTo>
                      <a:lnTo>
                        <a:pt x="32" y="810"/>
                      </a:lnTo>
                      <a:lnTo>
                        <a:pt x="18" y="890"/>
                      </a:lnTo>
                      <a:lnTo>
                        <a:pt x="8" y="970"/>
                      </a:lnTo>
                      <a:lnTo>
                        <a:pt x="2" y="1052"/>
                      </a:lnTo>
                      <a:lnTo>
                        <a:pt x="0" y="1134"/>
                      </a:lnTo>
                      <a:lnTo>
                        <a:pt x="160" y="1006"/>
                      </a:lnTo>
                      <a:lnTo>
                        <a:pt x="320" y="878"/>
                      </a:lnTo>
                      <a:lnTo>
                        <a:pt x="480" y="1006"/>
                      </a:lnTo>
                      <a:lnTo>
                        <a:pt x="640" y="1134"/>
                      </a:lnTo>
                      <a:lnTo>
                        <a:pt x="640" y="1084"/>
                      </a:lnTo>
                      <a:lnTo>
                        <a:pt x="644" y="1036"/>
                      </a:lnTo>
                      <a:lnTo>
                        <a:pt x="650" y="988"/>
                      </a:lnTo>
                      <a:lnTo>
                        <a:pt x="660" y="940"/>
                      </a:lnTo>
                      <a:lnTo>
                        <a:pt x="670" y="894"/>
                      </a:lnTo>
                      <a:lnTo>
                        <a:pt x="682" y="848"/>
                      </a:lnTo>
                      <a:lnTo>
                        <a:pt x="698" y="804"/>
                      </a:lnTo>
                      <a:lnTo>
                        <a:pt x="716" y="760"/>
                      </a:lnTo>
                      <a:lnTo>
                        <a:pt x="734" y="716"/>
                      </a:lnTo>
                      <a:lnTo>
                        <a:pt x="756" y="676"/>
                      </a:lnTo>
                      <a:lnTo>
                        <a:pt x="780" y="636"/>
                      </a:lnTo>
                      <a:lnTo>
                        <a:pt x="804" y="596"/>
                      </a:lnTo>
                      <a:lnTo>
                        <a:pt x="832" y="558"/>
                      </a:lnTo>
                      <a:lnTo>
                        <a:pt x="860" y="522"/>
                      </a:lnTo>
                      <a:lnTo>
                        <a:pt x="890" y="488"/>
                      </a:lnTo>
                      <a:lnTo>
                        <a:pt x="922" y="454"/>
                      </a:lnTo>
                      <a:lnTo>
                        <a:pt x="922" y="452"/>
                      </a:lnTo>
                      <a:lnTo>
                        <a:pt x="900" y="250"/>
                      </a:lnTo>
                      <a:lnTo>
                        <a:pt x="878" y="48"/>
                      </a:lnTo>
                      <a:lnTo>
                        <a:pt x="674" y="24"/>
                      </a:lnTo>
                      <a:lnTo>
                        <a:pt x="472" y="2"/>
                      </a:lnTo>
                      <a:lnTo>
                        <a:pt x="470" y="0"/>
                      </a:lnTo>
                      <a:close/>
                    </a:path>
                  </a:pathLst>
                </a:custGeom>
                <a:solidFill>
                  <a:srgbClr val="FFFF99"/>
                </a:solidFill>
                <a:ln w="3175" cap="flat" cmpd="sng">
                  <a:solidFill>
                    <a:schemeClr val="tx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6" name="Text Box 11"/>
                <p:cNvSpPr txBox="1">
                  <a:spLocks noChangeArrowheads="1"/>
                </p:cNvSpPr>
                <p:nvPr/>
              </p:nvSpPr>
              <p:spPr bwMode="auto">
                <a:xfrm>
                  <a:off x="2486" y="2113"/>
                  <a:ext cx="651" cy="1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1400" b="0" dirty="0" err="1" smtClean="0">
                      <a:solidFill>
                        <a:schemeClr val="tx1">
                          <a:lumMod val="50000"/>
                        </a:schemeClr>
                      </a:solidFill>
                      <a:cs typeface="Arial" charset="0"/>
                    </a:rPr>
                    <a:t>Purchase</a:t>
                  </a:r>
                  <a:endParaRPr lang="de-DE" altLang="de-DE" sz="1400" b="0" dirty="0">
                    <a:solidFill>
                      <a:schemeClr val="tx1">
                        <a:lumMod val="50000"/>
                      </a:schemeClr>
                    </a:solidFill>
                    <a:cs typeface="Arial" charset="0"/>
                  </a:endParaRPr>
                </a:p>
              </p:txBody>
            </p:sp>
            <p:sp>
              <p:nvSpPr>
                <p:cNvPr id="47" name="Freeform 12"/>
                <p:cNvSpPr>
                  <a:spLocks/>
                </p:cNvSpPr>
                <p:nvPr/>
              </p:nvSpPr>
              <p:spPr bwMode="auto">
                <a:xfrm rot="1133859">
                  <a:off x="2851" y="1752"/>
                  <a:ext cx="883" cy="564"/>
                </a:xfrm>
                <a:custGeom>
                  <a:avLst/>
                  <a:gdLst>
                    <a:gd name="T0" fmla="*/ 1 w 1388"/>
                    <a:gd name="T1" fmla="*/ 0 h 922"/>
                    <a:gd name="T2" fmla="*/ 1 w 1388"/>
                    <a:gd name="T3" fmla="*/ 0 h 922"/>
                    <a:gd name="T4" fmla="*/ 1 w 1388"/>
                    <a:gd name="T5" fmla="*/ 1 h 922"/>
                    <a:gd name="T6" fmla="*/ 1 w 1388"/>
                    <a:gd name="T7" fmla="*/ 1 h 922"/>
                    <a:gd name="T8" fmla="*/ 1 w 1388"/>
                    <a:gd name="T9" fmla="*/ 1 h 922"/>
                    <a:gd name="T10" fmla="*/ 1 w 1388"/>
                    <a:gd name="T11" fmla="*/ 1 h 922"/>
                    <a:gd name="T12" fmla="*/ 1 w 1388"/>
                    <a:gd name="T13" fmla="*/ 1 h 922"/>
                    <a:gd name="T14" fmla="*/ 1 w 1388"/>
                    <a:gd name="T15" fmla="*/ 1 h 922"/>
                    <a:gd name="T16" fmla="*/ 1 w 1388"/>
                    <a:gd name="T17" fmla="*/ 1 h 922"/>
                    <a:gd name="T18" fmla="*/ 1 w 1388"/>
                    <a:gd name="T19" fmla="*/ 1 h 922"/>
                    <a:gd name="T20" fmla="*/ 1 w 1388"/>
                    <a:gd name="T21" fmla="*/ 1 h 922"/>
                    <a:gd name="T22" fmla="*/ 1 w 1388"/>
                    <a:gd name="T23" fmla="*/ 1 h 922"/>
                    <a:gd name="T24" fmla="*/ 1 w 1388"/>
                    <a:gd name="T25" fmla="*/ 1 h 922"/>
                    <a:gd name="T26" fmla="*/ 1 w 1388"/>
                    <a:gd name="T27" fmla="*/ 1 h 922"/>
                    <a:gd name="T28" fmla="*/ 1 w 1388"/>
                    <a:gd name="T29" fmla="*/ 1 h 922"/>
                    <a:gd name="T30" fmla="*/ 1 w 1388"/>
                    <a:gd name="T31" fmla="*/ 1 h 922"/>
                    <a:gd name="T32" fmla="*/ 1 w 1388"/>
                    <a:gd name="T33" fmla="*/ 1 h 922"/>
                    <a:gd name="T34" fmla="*/ 0 w 1388"/>
                    <a:gd name="T35" fmla="*/ 1 h 922"/>
                    <a:gd name="T36" fmla="*/ 1 w 1388"/>
                    <a:gd name="T37" fmla="*/ 1 h 922"/>
                    <a:gd name="T38" fmla="*/ 1 w 1388"/>
                    <a:gd name="T39" fmla="*/ 1 h 922"/>
                    <a:gd name="T40" fmla="*/ 1 w 1388"/>
                    <a:gd name="T41" fmla="*/ 1 h 922"/>
                    <a:gd name="T42" fmla="*/ 1 w 1388"/>
                    <a:gd name="T43" fmla="*/ 1 h 922"/>
                    <a:gd name="T44" fmla="*/ 1 w 1388"/>
                    <a:gd name="T45" fmla="*/ 1 h 922"/>
                    <a:gd name="T46" fmla="*/ 1 w 1388"/>
                    <a:gd name="T47" fmla="*/ 1 h 922"/>
                    <a:gd name="T48" fmla="*/ 1 w 1388"/>
                    <a:gd name="T49" fmla="*/ 1 h 922"/>
                    <a:gd name="T50" fmla="*/ 1 w 1388"/>
                    <a:gd name="T51" fmla="*/ 1 h 922"/>
                    <a:gd name="T52" fmla="*/ 1 w 1388"/>
                    <a:gd name="T53" fmla="*/ 1 h 922"/>
                    <a:gd name="T54" fmla="*/ 1 w 1388"/>
                    <a:gd name="T55" fmla="*/ 1 h 922"/>
                    <a:gd name="T56" fmla="*/ 1 w 1388"/>
                    <a:gd name="T57" fmla="*/ 1 h 922"/>
                    <a:gd name="T58" fmla="*/ 1 w 1388"/>
                    <a:gd name="T59" fmla="*/ 1 h 922"/>
                    <a:gd name="T60" fmla="*/ 1 w 1388"/>
                    <a:gd name="T61" fmla="*/ 1 h 922"/>
                    <a:gd name="T62" fmla="*/ 1 w 1388"/>
                    <a:gd name="T63" fmla="*/ 1 h 922"/>
                    <a:gd name="T64" fmla="*/ 1 w 1388"/>
                    <a:gd name="T65" fmla="*/ 1 h 922"/>
                    <a:gd name="T66" fmla="*/ 1 w 1388"/>
                    <a:gd name="T67" fmla="*/ 1 h 922"/>
                    <a:gd name="T68" fmla="*/ 1 w 1388"/>
                    <a:gd name="T69" fmla="*/ 1 h 922"/>
                    <a:gd name="T70" fmla="*/ 1 w 1388"/>
                    <a:gd name="T71" fmla="*/ 1 h 922"/>
                    <a:gd name="T72" fmla="*/ 1 w 1388"/>
                    <a:gd name="T73" fmla="*/ 1 h 922"/>
                    <a:gd name="T74" fmla="*/ 1 w 1388"/>
                    <a:gd name="T75" fmla="*/ 1 h 922"/>
                    <a:gd name="T76" fmla="*/ 1 w 1388"/>
                    <a:gd name="T77" fmla="*/ 1 h 922"/>
                    <a:gd name="T78" fmla="*/ 1 w 1388"/>
                    <a:gd name="T79" fmla="*/ 1 h 922"/>
                    <a:gd name="T80" fmla="*/ 1 w 1388"/>
                    <a:gd name="T81" fmla="*/ 1 h 922"/>
                    <a:gd name="T82" fmla="*/ 1 w 1388"/>
                    <a:gd name="T83" fmla="*/ 1 h 922"/>
                    <a:gd name="T84" fmla="*/ 1 w 1388"/>
                    <a:gd name="T85" fmla="*/ 1 h 922"/>
                    <a:gd name="T86" fmla="*/ 1 w 1388"/>
                    <a:gd name="T87" fmla="*/ 1 h 922"/>
                    <a:gd name="T88" fmla="*/ 1 w 1388"/>
                    <a:gd name="T89" fmla="*/ 1 h 922"/>
                    <a:gd name="T90" fmla="*/ 2 w 1388"/>
                    <a:gd name="T91" fmla="*/ 1 h 922"/>
                    <a:gd name="T92" fmla="*/ 2 w 1388"/>
                    <a:gd name="T93" fmla="*/ 1 h 922"/>
                    <a:gd name="T94" fmla="*/ 2 w 1388"/>
                    <a:gd name="T95" fmla="*/ 1 h 922"/>
                    <a:gd name="T96" fmla="*/ 1 w 1388"/>
                    <a:gd name="T97" fmla="*/ 1 h 922"/>
                    <a:gd name="T98" fmla="*/ 1 w 1388"/>
                    <a:gd name="T99" fmla="*/ 0 h 9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88" h="922">
                      <a:moveTo>
                        <a:pt x="1134" y="0"/>
                      </a:moveTo>
                      <a:lnTo>
                        <a:pt x="1134" y="0"/>
                      </a:lnTo>
                      <a:lnTo>
                        <a:pt x="1056" y="2"/>
                      </a:lnTo>
                      <a:lnTo>
                        <a:pt x="980" y="8"/>
                      </a:lnTo>
                      <a:lnTo>
                        <a:pt x="904" y="16"/>
                      </a:lnTo>
                      <a:lnTo>
                        <a:pt x="828" y="30"/>
                      </a:lnTo>
                      <a:lnTo>
                        <a:pt x="752" y="46"/>
                      </a:lnTo>
                      <a:lnTo>
                        <a:pt x="676" y="66"/>
                      </a:lnTo>
                      <a:lnTo>
                        <a:pt x="602" y="90"/>
                      </a:lnTo>
                      <a:lnTo>
                        <a:pt x="530" y="118"/>
                      </a:lnTo>
                      <a:lnTo>
                        <a:pt x="458" y="148"/>
                      </a:lnTo>
                      <a:lnTo>
                        <a:pt x="388" y="184"/>
                      </a:lnTo>
                      <a:lnTo>
                        <a:pt x="318" y="222"/>
                      </a:lnTo>
                      <a:lnTo>
                        <a:pt x="250" y="264"/>
                      </a:lnTo>
                      <a:lnTo>
                        <a:pt x="186" y="310"/>
                      </a:lnTo>
                      <a:lnTo>
                        <a:pt x="122" y="360"/>
                      </a:lnTo>
                      <a:lnTo>
                        <a:pt x="60" y="412"/>
                      </a:lnTo>
                      <a:lnTo>
                        <a:pt x="0" y="470"/>
                      </a:lnTo>
                      <a:lnTo>
                        <a:pt x="202" y="492"/>
                      </a:lnTo>
                      <a:lnTo>
                        <a:pt x="406" y="514"/>
                      </a:lnTo>
                      <a:lnTo>
                        <a:pt x="428" y="718"/>
                      </a:lnTo>
                      <a:lnTo>
                        <a:pt x="452" y="922"/>
                      </a:lnTo>
                      <a:lnTo>
                        <a:pt x="488" y="888"/>
                      </a:lnTo>
                      <a:lnTo>
                        <a:pt x="524" y="856"/>
                      </a:lnTo>
                      <a:lnTo>
                        <a:pt x="564" y="826"/>
                      </a:lnTo>
                      <a:lnTo>
                        <a:pt x="602" y="798"/>
                      </a:lnTo>
                      <a:lnTo>
                        <a:pt x="644" y="774"/>
                      </a:lnTo>
                      <a:lnTo>
                        <a:pt x="684" y="750"/>
                      </a:lnTo>
                      <a:lnTo>
                        <a:pt x="728" y="730"/>
                      </a:lnTo>
                      <a:lnTo>
                        <a:pt x="770" y="710"/>
                      </a:lnTo>
                      <a:lnTo>
                        <a:pt x="814" y="694"/>
                      </a:lnTo>
                      <a:lnTo>
                        <a:pt x="858" y="680"/>
                      </a:lnTo>
                      <a:lnTo>
                        <a:pt x="904" y="668"/>
                      </a:lnTo>
                      <a:lnTo>
                        <a:pt x="948" y="658"/>
                      </a:lnTo>
                      <a:lnTo>
                        <a:pt x="994" y="650"/>
                      </a:lnTo>
                      <a:lnTo>
                        <a:pt x="1040" y="646"/>
                      </a:lnTo>
                      <a:lnTo>
                        <a:pt x="1086" y="642"/>
                      </a:lnTo>
                      <a:lnTo>
                        <a:pt x="1132" y="640"/>
                      </a:lnTo>
                      <a:lnTo>
                        <a:pt x="1132" y="642"/>
                      </a:lnTo>
                      <a:lnTo>
                        <a:pt x="1132" y="640"/>
                      </a:lnTo>
                      <a:lnTo>
                        <a:pt x="1134" y="640"/>
                      </a:lnTo>
                      <a:lnTo>
                        <a:pt x="1260" y="482"/>
                      </a:lnTo>
                      <a:lnTo>
                        <a:pt x="1388" y="322"/>
                      </a:lnTo>
                      <a:lnTo>
                        <a:pt x="1260" y="162"/>
                      </a:lnTo>
                      <a:lnTo>
                        <a:pt x="1134" y="2"/>
                      </a:lnTo>
                      <a:lnTo>
                        <a:pt x="1134" y="0"/>
                      </a:lnTo>
                      <a:close/>
                    </a:path>
                  </a:pathLst>
                </a:custGeom>
                <a:solidFill>
                  <a:srgbClr val="FFFF99"/>
                </a:solidFill>
                <a:ln w="3175">
                  <a:solidFill>
                    <a:schemeClr val="tx1">
                      <a:lumMod val="60000"/>
                      <a:lumOff val="40000"/>
                    </a:schemeClr>
                  </a:solidFill>
                  <a:prstDash val="solid"/>
                  <a:round/>
                  <a:headEnd/>
                  <a:tailEnd/>
                </a:ln>
              </p:spPr>
              <p:txBody>
                <a:bodyPr/>
                <a:lstStyle/>
                <a:p>
                  <a:endParaRPr lang="de-DE"/>
                </a:p>
              </p:txBody>
            </p:sp>
            <p:sp>
              <p:nvSpPr>
                <p:cNvPr id="48" name="Text Box 13"/>
                <p:cNvSpPr txBox="1">
                  <a:spLocks noChangeArrowheads="1"/>
                </p:cNvSpPr>
                <p:nvPr/>
              </p:nvSpPr>
              <p:spPr bwMode="auto">
                <a:xfrm>
                  <a:off x="3028" y="1842"/>
                  <a:ext cx="6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dirty="0" smtClean="0">
                      <a:solidFill>
                        <a:schemeClr val="tx1">
                          <a:lumMod val="50000"/>
                        </a:schemeClr>
                      </a:solidFill>
                      <a:cs typeface="Arial" charset="0"/>
                    </a:rPr>
                    <a:t>Installation</a:t>
                  </a:r>
                  <a:endParaRPr lang="de-DE" altLang="de-DE" sz="1400" b="0" dirty="0">
                    <a:solidFill>
                      <a:schemeClr val="tx1">
                        <a:lumMod val="50000"/>
                      </a:schemeClr>
                    </a:solidFill>
                    <a:cs typeface="Arial" charset="0"/>
                  </a:endParaRPr>
                </a:p>
              </p:txBody>
            </p:sp>
            <p:sp>
              <p:nvSpPr>
                <p:cNvPr id="49" name="Freeform 14"/>
                <p:cNvSpPr>
                  <a:spLocks/>
                </p:cNvSpPr>
                <p:nvPr/>
              </p:nvSpPr>
              <p:spPr bwMode="auto">
                <a:xfrm rot="1133859">
                  <a:off x="3534" y="1960"/>
                  <a:ext cx="722" cy="565"/>
                </a:xfrm>
                <a:custGeom>
                  <a:avLst/>
                  <a:gdLst>
                    <a:gd name="T0" fmla="*/ 1 w 1134"/>
                    <a:gd name="T1" fmla="*/ 1 h 924"/>
                    <a:gd name="T2" fmla="*/ 1 w 1134"/>
                    <a:gd name="T3" fmla="*/ 1 h 924"/>
                    <a:gd name="T4" fmla="*/ 1 w 1134"/>
                    <a:gd name="T5" fmla="*/ 1 h 924"/>
                    <a:gd name="T6" fmla="*/ 1 w 1134"/>
                    <a:gd name="T7" fmla="*/ 1 h 924"/>
                    <a:gd name="T8" fmla="*/ 1 w 1134"/>
                    <a:gd name="T9" fmla="*/ 1 h 924"/>
                    <a:gd name="T10" fmla="*/ 1 w 1134"/>
                    <a:gd name="T11" fmla="*/ 1 h 924"/>
                    <a:gd name="T12" fmla="*/ 1 w 1134"/>
                    <a:gd name="T13" fmla="*/ 1 h 924"/>
                    <a:gd name="T14" fmla="*/ 1 w 1134"/>
                    <a:gd name="T15" fmla="*/ 1 h 924"/>
                    <a:gd name="T16" fmla="*/ 1 w 1134"/>
                    <a:gd name="T17" fmla="*/ 1 h 924"/>
                    <a:gd name="T18" fmla="*/ 1 w 1134"/>
                    <a:gd name="T19" fmla="*/ 1 h 924"/>
                    <a:gd name="T20" fmla="*/ 1 w 1134"/>
                    <a:gd name="T21" fmla="*/ 1 h 924"/>
                    <a:gd name="T22" fmla="*/ 1 w 1134"/>
                    <a:gd name="T23" fmla="*/ 1 h 924"/>
                    <a:gd name="T24" fmla="*/ 1 w 1134"/>
                    <a:gd name="T25" fmla="*/ 1 h 924"/>
                    <a:gd name="T26" fmla="*/ 1 w 1134"/>
                    <a:gd name="T27" fmla="*/ 1 h 924"/>
                    <a:gd name="T28" fmla="*/ 1 w 1134"/>
                    <a:gd name="T29" fmla="*/ 1 h 924"/>
                    <a:gd name="T30" fmla="*/ 1 w 1134"/>
                    <a:gd name="T31" fmla="*/ 1 h 924"/>
                    <a:gd name="T32" fmla="*/ 1 w 1134"/>
                    <a:gd name="T33" fmla="*/ 1 h 924"/>
                    <a:gd name="T34" fmla="*/ 0 w 1134"/>
                    <a:gd name="T35" fmla="*/ 0 h 924"/>
                    <a:gd name="T36" fmla="*/ 1 w 1134"/>
                    <a:gd name="T37" fmla="*/ 1 h 924"/>
                    <a:gd name="T38" fmla="*/ 1 w 1134"/>
                    <a:gd name="T39" fmla="*/ 1 h 924"/>
                    <a:gd name="T40" fmla="*/ 1 w 1134"/>
                    <a:gd name="T41" fmla="*/ 1 h 924"/>
                    <a:gd name="T42" fmla="*/ 0 w 1134"/>
                    <a:gd name="T43" fmla="*/ 1 h 924"/>
                    <a:gd name="T44" fmla="*/ 0 w 1134"/>
                    <a:gd name="T45" fmla="*/ 1 h 924"/>
                    <a:gd name="T46" fmla="*/ 0 w 1134"/>
                    <a:gd name="T47" fmla="*/ 1 h 924"/>
                    <a:gd name="T48" fmla="*/ 1 w 1134"/>
                    <a:gd name="T49" fmla="*/ 1 h 924"/>
                    <a:gd name="T50" fmla="*/ 1 w 1134"/>
                    <a:gd name="T51" fmla="*/ 1 h 924"/>
                    <a:gd name="T52" fmla="*/ 1 w 1134"/>
                    <a:gd name="T53" fmla="*/ 1 h 924"/>
                    <a:gd name="T54" fmla="*/ 1 w 1134"/>
                    <a:gd name="T55" fmla="*/ 1 h 924"/>
                    <a:gd name="T56" fmla="*/ 1 w 1134"/>
                    <a:gd name="T57" fmla="*/ 1 h 924"/>
                    <a:gd name="T58" fmla="*/ 1 w 1134"/>
                    <a:gd name="T59" fmla="*/ 1 h 924"/>
                    <a:gd name="T60" fmla="*/ 1 w 1134"/>
                    <a:gd name="T61" fmla="*/ 1 h 924"/>
                    <a:gd name="T62" fmla="*/ 1 w 1134"/>
                    <a:gd name="T63" fmla="*/ 1 h 924"/>
                    <a:gd name="T64" fmla="*/ 1 w 1134"/>
                    <a:gd name="T65" fmla="*/ 1 h 924"/>
                    <a:gd name="T66" fmla="*/ 1 w 1134"/>
                    <a:gd name="T67" fmla="*/ 1 h 924"/>
                    <a:gd name="T68" fmla="*/ 1 w 1134"/>
                    <a:gd name="T69" fmla="*/ 1 h 924"/>
                    <a:gd name="T70" fmla="*/ 1 w 1134"/>
                    <a:gd name="T71" fmla="*/ 1 h 924"/>
                    <a:gd name="T72" fmla="*/ 1 w 1134"/>
                    <a:gd name="T73" fmla="*/ 1 h 924"/>
                    <a:gd name="T74" fmla="*/ 1 w 1134"/>
                    <a:gd name="T75" fmla="*/ 1 h 924"/>
                    <a:gd name="T76" fmla="*/ 1 w 1134"/>
                    <a:gd name="T77" fmla="*/ 1 h 924"/>
                    <a:gd name="T78" fmla="*/ 1 w 1134"/>
                    <a:gd name="T79" fmla="*/ 1 h 924"/>
                    <a:gd name="T80" fmla="*/ 1 w 1134"/>
                    <a:gd name="T81" fmla="*/ 1 h 924"/>
                    <a:gd name="T82" fmla="*/ 1 w 1134"/>
                    <a:gd name="T83" fmla="*/ 1 h 924"/>
                    <a:gd name="T84" fmla="*/ 1 w 1134"/>
                    <a:gd name="T85" fmla="*/ 1 h 924"/>
                    <a:gd name="T86" fmla="*/ 1 w 1134"/>
                    <a:gd name="T87" fmla="*/ 1 h 924"/>
                    <a:gd name="T88" fmla="*/ 1 w 1134"/>
                    <a:gd name="T89" fmla="*/ 1 h 924"/>
                    <a:gd name="T90" fmla="*/ 1 w 1134"/>
                    <a:gd name="T91" fmla="*/ 1 h 924"/>
                    <a:gd name="T92" fmla="*/ 1 w 1134"/>
                    <a:gd name="T93" fmla="*/ 1 h 924"/>
                    <a:gd name="T94" fmla="*/ 1 w 1134"/>
                    <a:gd name="T95" fmla="*/ 1 h 924"/>
                    <a:gd name="T96" fmla="*/ 1 w 1134"/>
                    <a:gd name="T97" fmla="*/ 1 h 924"/>
                    <a:gd name="T98" fmla="*/ 1 w 1134"/>
                    <a:gd name="T99" fmla="*/ 1 h 9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4" h="924">
                      <a:moveTo>
                        <a:pt x="1134" y="472"/>
                      </a:moveTo>
                      <a:lnTo>
                        <a:pt x="1134" y="472"/>
                      </a:lnTo>
                      <a:lnTo>
                        <a:pt x="1078" y="418"/>
                      </a:lnTo>
                      <a:lnTo>
                        <a:pt x="1020" y="368"/>
                      </a:lnTo>
                      <a:lnTo>
                        <a:pt x="960" y="320"/>
                      </a:lnTo>
                      <a:lnTo>
                        <a:pt x="896" y="274"/>
                      </a:lnTo>
                      <a:lnTo>
                        <a:pt x="832" y="234"/>
                      </a:lnTo>
                      <a:lnTo>
                        <a:pt x="764" y="194"/>
                      </a:lnTo>
                      <a:lnTo>
                        <a:pt x="696" y="160"/>
                      </a:lnTo>
                      <a:lnTo>
                        <a:pt x="624" y="126"/>
                      </a:lnTo>
                      <a:lnTo>
                        <a:pt x="552" y="98"/>
                      </a:lnTo>
                      <a:lnTo>
                        <a:pt x="478" y="72"/>
                      </a:lnTo>
                      <a:lnTo>
                        <a:pt x="400" y="52"/>
                      </a:lnTo>
                      <a:lnTo>
                        <a:pt x="324" y="34"/>
                      </a:lnTo>
                      <a:lnTo>
                        <a:pt x="244" y="20"/>
                      </a:lnTo>
                      <a:lnTo>
                        <a:pt x="164" y="10"/>
                      </a:lnTo>
                      <a:lnTo>
                        <a:pt x="82" y="2"/>
                      </a:lnTo>
                      <a:lnTo>
                        <a:pt x="0" y="0"/>
                      </a:lnTo>
                      <a:lnTo>
                        <a:pt x="128" y="160"/>
                      </a:lnTo>
                      <a:lnTo>
                        <a:pt x="256" y="320"/>
                      </a:lnTo>
                      <a:lnTo>
                        <a:pt x="128" y="480"/>
                      </a:lnTo>
                      <a:lnTo>
                        <a:pt x="0" y="640"/>
                      </a:lnTo>
                      <a:lnTo>
                        <a:pt x="50" y="642"/>
                      </a:lnTo>
                      <a:lnTo>
                        <a:pt x="98" y="646"/>
                      </a:lnTo>
                      <a:lnTo>
                        <a:pt x="146" y="652"/>
                      </a:lnTo>
                      <a:lnTo>
                        <a:pt x="194" y="660"/>
                      </a:lnTo>
                      <a:lnTo>
                        <a:pt x="240" y="672"/>
                      </a:lnTo>
                      <a:lnTo>
                        <a:pt x="286" y="684"/>
                      </a:lnTo>
                      <a:lnTo>
                        <a:pt x="330" y="700"/>
                      </a:lnTo>
                      <a:lnTo>
                        <a:pt x="374" y="716"/>
                      </a:lnTo>
                      <a:lnTo>
                        <a:pt x="418" y="736"/>
                      </a:lnTo>
                      <a:lnTo>
                        <a:pt x="458" y="758"/>
                      </a:lnTo>
                      <a:lnTo>
                        <a:pt x="500" y="780"/>
                      </a:lnTo>
                      <a:lnTo>
                        <a:pt x="538" y="806"/>
                      </a:lnTo>
                      <a:lnTo>
                        <a:pt x="576" y="832"/>
                      </a:lnTo>
                      <a:lnTo>
                        <a:pt x="612" y="860"/>
                      </a:lnTo>
                      <a:lnTo>
                        <a:pt x="646" y="892"/>
                      </a:lnTo>
                      <a:lnTo>
                        <a:pt x="680" y="924"/>
                      </a:lnTo>
                      <a:lnTo>
                        <a:pt x="682" y="924"/>
                      </a:lnTo>
                      <a:lnTo>
                        <a:pt x="884" y="900"/>
                      </a:lnTo>
                      <a:lnTo>
                        <a:pt x="1088" y="878"/>
                      </a:lnTo>
                      <a:lnTo>
                        <a:pt x="1110" y="674"/>
                      </a:lnTo>
                      <a:lnTo>
                        <a:pt x="1132" y="472"/>
                      </a:lnTo>
                      <a:lnTo>
                        <a:pt x="1134" y="472"/>
                      </a:lnTo>
                      <a:close/>
                    </a:path>
                  </a:pathLst>
                </a:custGeom>
                <a:solidFill>
                  <a:srgbClr val="FFFF99"/>
                </a:solidFill>
                <a:ln w="3175">
                  <a:solidFill>
                    <a:schemeClr val="tx1">
                      <a:lumMod val="60000"/>
                      <a:lumOff val="40000"/>
                    </a:schemeClr>
                  </a:solidFill>
                  <a:prstDash val="solid"/>
                  <a:round/>
                  <a:headEnd/>
                  <a:tailEnd/>
                </a:ln>
              </p:spPr>
              <p:txBody>
                <a:bodyPr/>
                <a:lstStyle/>
                <a:p>
                  <a:endParaRPr lang="de-DE"/>
                </a:p>
              </p:txBody>
            </p:sp>
            <p:sp>
              <p:nvSpPr>
                <p:cNvPr id="50" name="Text Box 15"/>
                <p:cNvSpPr txBox="1">
                  <a:spLocks noChangeArrowheads="1"/>
                </p:cNvSpPr>
                <p:nvPr/>
              </p:nvSpPr>
              <p:spPr bwMode="auto">
                <a:xfrm>
                  <a:off x="3665" y="2115"/>
                  <a:ext cx="46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dirty="0" smtClean="0">
                      <a:solidFill>
                        <a:schemeClr val="tx1">
                          <a:lumMod val="50000"/>
                        </a:schemeClr>
                      </a:solidFill>
                      <a:cs typeface="Arial" charset="0"/>
                    </a:rPr>
                    <a:t>Setting</a:t>
                  </a:r>
                  <a:br>
                    <a:rPr lang="de-DE" altLang="de-DE" sz="1400" b="0" dirty="0" smtClean="0">
                      <a:solidFill>
                        <a:schemeClr val="tx1">
                          <a:lumMod val="50000"/>
                        </a:schemeClr>
                      </a:solidFill>
                      <a:cs typeface="Arial" charset="0"/>
                    </a:rPr>
                  </a:br>
                  <a:r>
                    <a:rPr lang="de-DE" altLang="de-DE" sz="1400" b="0" dirty="0" err="1" smtClean="0">
                      <a:solidFill>
                        <a:schemeClr val="tx1">
                          <a:lumMod val="50000"/>
                        </a:schemeClr>
                      </a:solidFill>
                      <a:cs typeface="Arial" charset="0"/>
                    </a:rPr>
                    <a:t>up</a:t>
                  </a:r>
                  <a:endParaRPr lang="de-DE" altLang="de-DE" sz="1400" b="0" dirty="0">
                    <a:solidFill>
                      <a:schemeClr val="tx1">
                        <a:lumMod val="50000"/>
                      </a:schemeClr>
                    </a:solidFill>
                    <a:cs typeface="Arial" charset="0"/>
                  </a:endParaRPr>
                </a:p>
              </p:txBody>
            </p:sp>
            <p:sp>
              <p:nvSpPr>
                <p:cNvPr id="51" name="Freeform 16"/>
                <p:cNvSpPr>
                  <a:spLocks/>
                </p:cNvSpPr>
                <p:nvPr/>
              </p:nvSpPr>
              <p:spPr bwMode="auto">
                <a:xfrm rot="1133859">
                  <a:off x="3808" y="2341"/>
                  <a:ext cx="587" cy="850"/>
                </a:xfrm>
                <a:custGeom>
                  <a:avLst/>
                  <a:gdLst>
                    <a:gd name="T0" fmla="*/ 1 w 922"/>
                    <a:gd name="T1" fmla="*/ 1 h 1390"/>
                    <a:gd name="T2" fmla="*/ 1 w 922"/>
                    <a:gd name="T3" fmla="*/ 1 h 1390"/>
                    <a:gd name="T4" fmla="*/ 1 w 922"/>
                    <a:gd name="T5" fmla="*/ 1 h 1390"/>
                    <a:gd name="T6" fmla="*/ 1 w 922"/>
                    <a:gd name="T7" fmla="*/ 1 h 1390"/>
                    <a:gd name="T8" fmla="*/ 1 w 922"/>
                    <a:gd name="T9" fmla="*/ 1 h 1390"/>
                    <a:gd name="T10" fmla="*/ 1 w 922"/>
                    <a:gd name="T11" fmla="*/ 1 h 1390"/>
                    <a:gd name="T12" fmla="*/ 1 w 922"/>
                    <a:gd name="T13" fmla="*/ 1 h 1390"/>
                    <a:gd name="T14" fmla="*/ 1 w 922"/>
                    <a:gd name="T15" fmla="*/ 1 h 1390"/>
                    <a:gd name="T16" fmla="*/ 1 w 922"/>
                    <a:gd name="T17" fmla="*/ 1 h 1390"/>
                    <a:gd name="T18" fmla="*/ 1 w 922"/>
                    <a:gd name="T19" fmla="*/ 1 h 1390"/>
                    <a:gd name="T20" fmla="*/ 1 w 922"/>
                    <a:gd name="T21" fmla="*/ 1 h 1390"/>
                    <a:gd name="T22" fmla="*/ 1 w 922"/>
                    <a:gd name="T23" fmla="*/ 1 h 1390"/>
                    <a:gd name="T24" fmla="*/ 1 w 922"/>
                    <a:gd name="T25" fmla="*/ 1 h 1390"/>
                    <a:gd name="T26" fmla="*/ 1 w 922"/>
                    <a:gd name="T27" fmla="*/ 1 h 1390"/>
                    <a:gd name="T28" fmla="*/ 1 w 922"/>
                    <a:gd name="T29" fmla="*/ 1 h 1390"/>
                    <a:gd name="T30" fmla="*/ 1 w 922"/>
                    <a:gd name="T31" fmla="*/ 1 h 1390"/>
                    <a:gd name="T32" fmla="*/ 1 w 922"/>
                    <a:gd name="T33" fmla="*/ 1 h 1390"/>
                    <a:gd name="T34" fmla="*/ 1 w 922"/>
                    <a:gd name="T35" fmla="*/ 0 h 1390"/>
                    <a:gd name="T36" fmla="*/ 1 w 922"/>
                    <a:gd name="T37" fmla="*/ 1 h 1390"/>
                    <a:gd name="T38" fmla="*/ 1 w 922"/>
                    <a:gd name="T39" fmla="*/ 1 h 1390"/>
                    <a:gd name="T40" fmla="*/ 1 w 922"/>
                    <a:gd name="T41" fmla="*/ 1 h 1390"/>
                    <a:gd name="T42" fmla="*/ 0 w 922"/>
                    <a:gd name="T43" fmla="*/ 1 h 1390"/>
                    <a:gd name="T44" fmla="*/ 0 w 922"/>
                    <a:gd name="T45" fmla="*/ 1 h 1390"/>
                    <a:gd name="T46" fmla="*/ 0 w 922"/>
                    <a:gd name="T47" fmla="*/ 1 h 1390"/>
                    <a:gd name="T48" fmla="*/ 1 w 922"/>
                    <a:gd name="T49" fmla="*/ 1 h 1390"/>
                    <a:gd name="T50" fmla="*/ 1 w 922"/>
                    <a:gd name="T51" fmla="*/ 1 h 1390"/>
                    <a:gd name="T52" fmla="*/ 1 w 922"/>
                    <a:gd name="T53" fmla="*/ 1 h 1390"/>
                    <a:gd name="T54" fmla="*/ 1 w 922"/>
                    <a:gd name="T55" fmla="*/ 1 h 1390"/>
                    <a:gd name="T56" fmla="*/ 1 w 922"/>
                    <a:gd name="T57" fmla="*/ 1 h 1390"/>
                    <a:gd name="T58" fmla="*/ 1 w 922"/>
                    <a:gd name="T59" fmla="*/ 1 h 1390"/>
                    <a:gd name="T60" fmla="*/ 1 w 922"/>
                    <a:gd name="T61" fmla="*/ 1 h 1390"/>
                    <a:gd name="T62" fmla="*/ 1 w 922"/>
                    <a:gd name="T63" fmla="*/ 1 h 1390"/>
                    <a:gd name="T64" fmla="*/ 1 w 922"/>
                    <a:gd name="T65" fmla="*/ 1 h 1390"/>
                    <a:gd name="T66" fmla="*/ 1 w 922"/>
                    <a:gd name="T67" fmla="*/ 1 h 1390"/>
                    <a:gd name="T68" fmla="*/ 1 w 922"/>
                    <a:gd name="T69" fmla="*/ 1 h 1390"/>
                    <a:gd name="T70" fmla="*/ 1 w 922"/>
                    <a:gd name="T71" fmla="*/ 1 h 1390"/>
                    <a:gd name="T72" fmla="*/ 1 w 922"/>
                    <a:gd name="T73" fmla="*/ 1 h 1390"/>
                    <a:gd name="T74" fmla="*/ 1 w 922"/>
                    <a:gd name="T75" fmla="*/ 1 h 1390"/>
                    <a:gd name="T76" fmla="*/ 1 w 922"/>
                    <a:gd name="T77" fmla="*/ 1 h 1390"/>
                    <a:gd name="T78" fmla="*/ 1 w 922"/>
                    <a:gd name="T79" fmla="*/ 1 h 1390"/>
                    <a:gd name="T80" fmla="*/ 1 w 922"/>
                    <a:gd name="T81" fmla="*/ 1 h 1390"/>
                    <a:gd name="T82" fmla="*/ 1 w 922"/>
                    <a:gd name="T83" fmla="*/ 1 h 1390"/>
                    <a:gd name="T84" fmla="*/ 1 w 922"/>
                    <a:gd name="T85" fmla="*/ 1 h 1390"/>
                    <a:gd name="T86" fmla="*/ 1 w 922"/>
                    <a:gd name="T87" fmla="*/ 1 h 1390"/>
                    <a:gd name="T88" fmla="*/ 1 w 922"/>
                    <a:gd name="T89" fmla="*/ 1 h 1390"/>
                    <a:gd name="T90" fmla="*/ 1 w 922"/>
                    <a:gd name="T91" fmla="*/ 1 h 1390"/>
                    <a:gd name="T92" fmla="*/ 1 w 922"/>
                    <a:gd name="T93" fmla="*/ 1 h 1390"/>
                    <a:gd name="T94" fmla="*/ 1 w 922"/>
                    <a:gd name="T95" fmla="*/ 1 h 1390"/>
                    <a:gd name="T96" fmla="*/ 1 w 922"/>
                    <a:gd name="T97" fmla="*/ 1 h 1390"/>
                    <a:gd name="T98" fmla="*/ 1 w 922"/>
                    <a:gd name="T99" fmla="*/ 1 h 13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390">
                      <a:moveTo>
                        <a:pt x="922" y="1134"/>
                      </a:moveTo>
                      <a:lnTo>
                        <a:pt x="922" y="1134"/>
                      </a:lnTo>
                      <a:lnTo>
                        <a:pt x="920" y="1058"/>
                      </a:lnTo>
                      <a:lnTo>
                        <a:pt x="914" y="982"/>
                      </a:lnTo>
                      <a:lnTo>
                        <a:pt x="906" y="904"/>
                      </a:lnTo>
                      <a:lnTo>
                        <a:pt x="892" y="828"/>
                      </a:lnTo>
                      <a:lnTo>
                        <a:pt x="876" y="754"/>
                      </a:lnTo>
                      <a:lnTo>
                        <a:pt x="856" y="678"/>
                      </a:lnTo>
                      <a:lnTo>
                        <a:pt x="832" y="604"/>
                      </a:lnTo>
                      <a:lnTo>
                        <a:pt x="804" y="532"/>
                      </a:lnTo>
                      <a:lnTo>
                        <a:pt x="774" y="460"/>
                      </a:lnTo>
                      <a:lnTo>
                        <a:pt x="738" y="390"/>
                      </a:lnTo>
                      <a:lnTo>
                        <a:pt x="700" y="320"/>
                      </a:lnTo>
                      <a:lnTo>
                        <a:pt x="658" y="252"/>
                      </a:lnTo>
                      <a:lnTo>
                        <a:pt x="612" y="186"/>
                      </a:lnTo>
                      <a:lnTo>
                        <a:pt x="562" y="122"/>
                      </a:lnTo>
                      <a:lnTo>
                        <a:pt x="510" y="60"/>
                      </a:lnTo>
                      <a:lnTo>
                        <a:pt x="452" y="0"/>
                      </a:lnTo>
                      <a:lnTo>
                        <a:pt x="430" y="204"/>
                      </a:lnTo>
                      <a:lnTo>
                        <a:pt x="408" y="408"/>
                      </a:lnTo>
                      <a:lnTo>
                        <a:pt x="204" y="430"/>
                      </a:lnTo>
                      <a:lnTo>
                        <a:pt x="0" y="452"/>
                      </a:lnTo>
                      <a:lnTo>
                        <a:pt x="0" y="454"/>
                      </a:lnTo>
                      <a:lnTo>
                        <a:pt x="34" y="490"/>
                      </a:lnTo>
                      <a:lnTo>
                        <a:pt x="66" y="526"/>
                      </a:lnTo>
                      <a:lnTo>
                        <a:pt x="96" y="564"/>
                      </a:lnTo>
                      <a:lnTo>
                        <a:pt x="124" y="604"/>
                      </a:lnTo>
                      <a:lnTo>
                        <a:pt x="148" y="644"/>
                      </a:lnTo>
                      <a:lnTo>
                        <a:pt x="172" y="686"/>
                      </a:lnTo>
                      <a:lnTo>
                        <a:pt x="192" y="728"/>
                      </a:lnTo>
                      <a:lnTo>
                        <a:pt x="212" y="772"/>
                      </a:lnTo>
                      <a:lnTo>
                        <a:pt x="228" y="816"/>
                      </a:lnTo>
                      <a:lnTo>
                        <a:pt x="242" y="860"/>
                      </a:lnTo>
                      <a:lnTo>
                        <a:pt x="254" y="904"/>
                      </a:lnTo>
                      <a:lnTo>
                        <a:pt x="264" y="950"/>
                      </a:lnTo>
                      <a:lnTo>
                        <a:pt x="272" y="996"/>
                      </a:lnTo>
                      <a:lnTo>
                        <a:pt x="276" y="1042"/>
                      </a:lnTo>
                      <a:lnTo>
                        <a:pt x="280" y="1088"/>
                      </a:lnTo>
                      <a:lnTo>
                        <a:pt x="282" y="1134"/>
                      </a:lnTo>
                      <a:lnTo>
                        <a:pt x="280" y="1134"/>
                      </a:lnTo>
                      <a:lnTo>
                        <a:pt x="282" y="1134"/>
                      </a:lnTo>
                      <a:lnTo>
                        <a:pt x="440" y="1262"/>
                      </a:lnTo>
                      <a:lnTo>
                        <a:pt x="600" y="1390"/>
                      </a:lnTo>
                      <a:lnTo>
                        <a:pt x="760" y="1262"/>
                      </a:lnTo>
                      <a:lnTo>
                        <a:pt x="920" y="1134"/>
                      </a:lnTo>
                      <a:lnTo>
                        <a:pt x="922" y="1134"/>
                      </a:lnTo>
                      <a:close/>
                    </a:path>
                  </a:pathLst>
                </a:custGeom>
                <a:solidFill>
                  <a:srgbClr val="FFFF99"/>
                </a:solidFill>
                <a:ln w="3175" cap="flat" cmpd="sng">
                  <a:solidFill>
                    <a:schemeClr val="tx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52" name="Text Box 17"/>
                <p:cNvSpPr txBox="1">
                  <a:spLocks noChangeArrowheads="1"/>
                </p:cNvSpPr>
                <p:nvPr/>
              </p:nvSpPr>
              <p:spPr bwMode="auto">
                <a:xfrm>
                  <a:off x="3888" y="2647"/>
                  <a:ext cx="46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dirty="0" smtClean="0">
                      <a:solidFill>
                        <a:schemeClr val="tx1">
                          <a:lumMod val="50000"/>
                        </a:schemeClr>
                      </a:solidFill>
                      <a:cs typeface="Arial" charset="0"/>
                    </a:rPr>
                    <a:t>Opera-</a:t>
                  </a:r>
                  <a:br>
                    <a:rPr lang="de-DE" altLang="de-DE" sz="1400" b="0" dirty="0" smtClean="0">
                      <a:solidFill>
                        <a:schemeClr val="tx1">
                          <a:lumMod val="50000"/>
                        </a:schemeClr>
                      </a:solidFill>
                      <a:cs typeface="Arial" charset="0"/>
                    </a:rPr>
                  </a:br>
                  <a:r>
                    <a:rPr lang="de-DE" altLang="de-DE" sz="1400" b="0" dirty="0" err="1" smtClean="0">
                      <a:solidFill>
                        <a:schemeClr val="tx1">
                          <a:lumMod val="50000"/>
                        </a:schemeClr>
                      </a:solidFill>
                      <a:cs typeface="Arial" charset="0"/>
                    </a:rPr>
                    <a:t>ting</a:t>
                  </a:r>
                  <a:endParaRPr lang="de-DE" altLang="de-DE" sz="1400" b="0" dirty="0">
                    <a:solidFill>
                      <a:schemeClr val="tx1">
                        <a:lumMod val="50000"/>
                      </a:schemeClr>
                    </a:solidFill>
                    <a:cs typeface="Arial" charset="0"/>
                  </a:endParaRPr>
                </a:p>
              </p:txBody>
            </p:sp>
            <p:sp>
              <p:nvSpPr>
                <p:cNvPr id="53" name="Freeform 18"/>
                <p:cNvSpPr>
                  <a:spLocks/>
                </p:cNvSpPr>
                <p:nvPr/>
              </p:nvSpPr>
              <p:spPr bwMode="auto">
                <a:xfrm rot="1133859">
                  <a:off x="3608" y="3001"/>
                  <a:ext cx="588" cy="694"/>
                </a:xfrm>
                <a:custGeom>
                  <a:avLst/>
                  <a:gdLst>
                    <a:gd name="T0" fmla="*/ 1 w 924"/>
                    <a:gd name="T1" fmla="*/ 1 h 1134"/>
                    <a:gd name="T2" fmla="*/ 1 w 924"/>
                    <a:gd name="T3" fmla="*/ 1 h 1134"/>
                    <a:gd name="T4" fmla="*/ 1 w 924"/>
                    <a:gd name="T5" fmla="*/ 1 h 1134"/>
                    <a:gd name="T6" fmla="*/ 1 w 924"/>
                    <a:gd name="T7" fmla="*/ 1 h 1134"/>
                    <a:gd name="T8" fmla="*/ 1 w 924"/>
                    <a:gd name="T9" fmla="*/ 1 h 1134"/>
                    <a:gd name="T10" fmla="*/ 1 w 924"/>
                    <a:gd name="T11" fmla="*/ 1 h 1134"/>
                    <a:gd name="T12" fmla="*/ 1 w 924"/>
                    <a:gd name="T13" fmla="*/ 1 h 1134"/>
                    <a:gd name="T14" fmla="*/ 1 w 924"/>
                    <a:gd name="T15" fmla="*/ 1 h 1134"/>
                    <a:gd name="T16" fmla="*/ 1 w 924"/>
                    <a:gd name="T17" fmla="*/ 1 h 1134"/>
                    <a:gd name="T18" fmla="*/ 1 w 924"/>
                    <a:gd name="T19" fmla="*/ 1 h 1134"/>
                    <a:gd name="T20" fmla="*/ 1 w 924"/>
                    <a:gd name="T21" fmla="*/ 1 h 1134"/>
                    <a:gd name="T22" fmla="*/ 1 w 924"/>
                    <a:gd name="T23" fmla="*/ 1 h 1134"/>
                    <a:gd name="T24" fmla="*/ 1 w 924"/>
                    <a:gd name="T25" fmla="*/ 1 h 1134"/>
                    <a:gd name="T26" fmla="*/ 1 w 924"/>
                    <a:gd name="T27" fmla="*/ 1 h 1134"/>
                    <a:gd name="T28" fmla="*/ 1 w 924"/>
                    <a:gd name="T29" fmla="*/ 1 h 1134"/>
                    <a:gd name="T30" fmla="*/ 1 w 924"/>
                    <a:gd name="T31" fmla="*/ 1 h 1134"/>
                    <a:gd name="T32" fmla="*/ 1 w 924"/>
                    <a:gd name="T33" fmla="*/ 1 h 1134"/>
                    <a:gd name="T34" fmla="*/ 1 w 924"/>
                    <a:gd name="T35" fmla="*/ 0 h 1134"/>
                    <a:gd name="T36" fmla="*/ 1 w 924"/>
                    <a:gd name="T37" fmla="*/ 1 h 1134"/>
                    <a:gd name="T38" fmla="*/ 1 w 924"/>
                    <a:gd name="T39" fmla="*/ 1 h 1134"/>
                    <a:gd name="T40" fmla="*/ 1 w 924"/>
                    <a:gd name="T41" fmla="*/ 1 h 1134"/>
                    <a:gd name="T42" fmla="*/ 1 w 924"/>
                    <a:gd name="T43" fmla="*/ 0 h 1134"/>
                    <a:gd name="T44" fmla="*/ 1 w 924"/>
                    <a:gd name="T45" fmla="*/ 0 h 1134"/>
                    <a:gd name="T46" fmla="*/ 1 w 924"/>
                    <a:gd name="T47" fmla="*/ 0 h 1134"/>
                    <a:gd name="T48" fmla="*/ 1 w 924"/>
                    <a:gd name="T49" fmla="*/ 1 h 1134"/>
                    <a:gd name="T50" fmla="*/ 1 w 924"/>
                    <a:gd name="T51" fmla="*/ 1 h 1134"/>
                    <a:gd name="T52" fmla="*/ 1 w 924"/>
                    <a:gd name="T53" fmla="*/ 1 h 1134"/>
                    <a:gd name="T54" fmla="*/ 1 w 924"/>
                    <a:gd name="T55" fmla="*/ 1 h 1134"/>
                    <a:gd name="T56" fmla="*/ 1 w 924"/>
                    <a:gd name="T57" fmla="*/ 1 h 1134"/>
                    <a:gd name="T58" fmla="*/ 1 w 924"/>
                    <a:gd name="T59" fmla="*/ 1 h 1134"/>
                    <a:gd name="T60" fmla="*/ 1 w 924"/>
                    <a:gd name="T61" fmla="*/ 1 h 1134"/>
                    <a:gd name="T62" fmla="*/ 1 w 924"/>
                    <a:gd name="T63" fmla="*/ 1 h 1134"/>
                    <a:gd name="T64" fmla="*/ 1 w 924"/>
                    <a:gd name="T65" fmla="*/ 1 h 1134"/>
                    <a:gd name="T66" fmla="*/ 1 w 924"/>
                    <a:gd name="T67" fmla="*/ 1 h 1134"/>
                    <a:gd name="T68" fmla="*/ 1 w 924"/>
                    <a:gd name="T69" fmla="*/ 1 h 1134"/>
                    <a:gd name="T70" fmla="*/ 1 w 924"/>
                    <a:gd name="T71" fmla="*/ 1 h 1134"/>
                    <a:gd name="T72" fmla="*/ 1 w 924"/>
                    <a:gd name="T73" fmla="*/ 1 h 1134"/>
                    <a:gd name="T74" fmla="*/ 1 w 924"/>
                    <a:gd name="T75" fmla="*/ 1 h 1134"/>
                    <a:gd name="T76" fmla="*/ 1 w 924"/>
                    <a:gd name="T77" fmla="*/ 1 h 1134"/>
                    <a:gd name="T78" fmla="*/ 0 w 924"/>
                    <a:gd name="T79" fmla="*/ 1 h 1134"/>
                    <a:gd name="T80" fmla="*/ 0 w 924"/>
                    <a:gd name="T81" fmla="*/ 1 h 1134"/>
                    <a:gd name="T82" fmla="*/ 0 w 924"/>
                    <a:gd name="T83" fmla="*/ 1 h 1134"/>
                    <a:gd name="T84" fmla="*/ 0 w 924"/>
                    <a:gd name="T85" fmla="*/ 1 h 1134"/>
                    <a:gd name="T86" fmla="*/ 0 w 924"/>
                    <a:gd name="T87" fmla="*/ 1 h 1134"/>
                    <a:gd name="T88" fmla="*/ 0 w 924"/>
                    <a:gd name="T89" fmla="*/ 1 h 1134"/>
                    <a:gd name="T90" fmla="*/ 1 w 924"/>
                    <a:gd name="T91" fmla="*/ 1 h 1134"/>
                    <a:gd name="T92" fmla="*/ 1 w 924"/>
                    <a:gd name="T93" fmla="*/ 1 h 1134"/>
                    <a:gd name="T94" fmla="*/ 1 w 924"/>
                    <a:gd name="T95" fmla="*/ 1 h 1134"/>
                    <a:gd name="T96" fmla="*/ 1 w 924"/>
                    <a:gd name="T97" fmla="*/ 1 h 1134"/>
                    <a:gd name="T98" fmla="*/ 1 w 924"/>
                    <a:gd name="T99" fmla="*/ 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4" h="1134">
                      <a:moveTo>
                        <a:pt x="454" y="1134"/>
                      </a:moveTo>
                      <a:lnTo>
                        <a:pt x="454" y="1134"/>
                      </a:lnTo>
                      <a:lnTo>
                        <a:pt x="506" y="1078"/>
                      </a:lnTo>
                      <a:lnTo>
                        <a:pt x="556" y="1020"/>
                      </a:lnTo>
                      <a:lnTo>
                        <a:pt x="604" y="960"/>
                      </a:lnTo>
                      <a:lnTo>
                        <a:pt x="650" y="896"/>
                      </a:lnTo>
                      <a:lnTo>
                        <a:pt x="690" y="832"/>
                      </a:lnTo>
                      <a:lnTo>
                        <a:pt x="730" y="764"/>
                      </a:lnTo>
                      <a:lnTo>
                        <a:pt x="764" y="696"/>
                      </a:lnTo>
                      <a:lnTo>
                        <a:pt x="798" y="624"/>
                      </a:lnTo>
                      <a:lnTo>
                        <a:pt x="826" y="552"/>
                      </a:lnTo>
                      <a:lnTo>
                        <a:pt x="852" y="478"/>
                      </a:lnTo>
                      <a:lnTo>
                        <a:pt x="872" y="402"/>
                      </a:lnTo>
                      <a:lnTo>
                        <a:pt x="890" y="324"/>
                      </a:lnTo>
                      <a:lnTo>
                        <a:pt x="904" y="244"/>
                      </a:lnTo>
                      <a:lnTo>
                        <a:pt x="914" y="164"/>
                      </a:lnTo>
                      <a:lnTo>
                        <a:pt x="922" y="82"/>
                      </a:lnTo>
                      <a:lnTo>
                        <a:pt x="924" y="0"/>
                      </a:lnTo>
                      <a:lnTo>
                        <a:pt x="764" y="128"/>
                      </a:lnTo>
                      <a:lnTo>
                        <a:pt x="604" y="256"/>
                      </a:lnTo>
                      <a:lnTo>
                        <a:pt x="444" y="128"/>
                      </a:lnTo>
                      <a:lnTo>
                        <a:pt x="284" y="0"/>
                      </a:lnTo>
                      <a:lnTo>
                        <a:pt x="282" y="50"/>
                      </a:lnTo>
                      <a:lnTo>
                        <a:pt x="278" y="98"/>
                      </a:lnTo>
                      <a:lnTo>
                        <a:pt x="272" y="146"/>
                      </a:lnTo>
                      <a:lnTo>
                        <a:pt x="264" y="194"/>
                      </a:lnTo>
                      <a:lnTo>
                        <a:pt x="252" y="240"/>
                      </a:lnTo>
                      <a:lnTo>
                        <a:pt x="240" y="286"/>
                      </a:lnTo>
                      <a:lnTo>
                        <a:pt x="224" y="332"/>
                      </a:lnTo>
                      <a:lnTo>
                        <a:pt x="208" y="374"/>
                      </a:lnTo>
                      <a:lnTo>
                        <a:pt x="188" y="418"/>
                      </a:lnTo>
                      <a:lnTo>
                        <a:pt x="166" y="458"/>
                      </a:lnTo>
                      <a:lnTo>
                        <a:pt x="144" y="500"/>
                      </a:lnTo>
                      <a:lnTo>
                        <a:pt x="118" y="538"/>
                      </a:lnTo>
                      <a:lnTo>
                        <a:pt x="92" y="576"/>
                      </a:lnTo>
                      <a:lnTo>
                        <a:pt x="64" y="612"/>
                      </a:lnTo>
                      <a:lnTo>
                        <a:pt x="32" y="646"/>
                      </a:lnTo>
                      <a:lnTo>
                        <a:pt x="0" y="680"/>
                      </a:lnTo>
                      <a:lnTo>
                        <a:pt x="0" y="682"/>
                      </a:lnTo>
                      <a:lnTo>
                        <a:pt x="24" y="884"/>
                      </a:lnTo>
                      <a:lnTo>
                        <a:pt x="46" y="1088"/>
                      </a:lnTo>
                      <a:lnTo>
                        <a:pt x="250" y="1110"/>
                      </a:lnTo>
                      <a:lnTo>
                        <a:pt x="452" y="1132"/>
                      </a:lnTo>
                      <a:lnTo>
                        <a:pt x="454" y="1134"/>
                      </a:lnTo>
                      <a:close/>
                    </a:path>
                  </a:pathLst>
                </a:custGeom>
                <a:solidFill>
                  <a:srgbClr val="FFFF99"/>
                </a:solidFill>
                <a:ln w="3175" cap="flat" cmpd="sng">
                  <a:solidFill>
                    <a:schemeClr val="tx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75" name="Text Box 19"/>
                <p:cNvSpPr txBox="1">
                  <a:spLocks noChangeArrowheads="1"/>
                </p:cNvSpPr>
                <p:nvPr/>
              </p:nvSpPr>
              <p:spPr bwMode="auto">
                <a:xfrm>
                  <a:off x="3255" y="3113"/>
                  <a:ext cx="959" cy="4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2400" b="0" dirty="0">
                      <a:solidFill>
                        <a:schemeClr val="tx1"/>
                      </a:solidFill>
                      <a:cs typeface="Arial" charset="0"/>
                    </a:rPr>
                    <a:t>        </a:t>
                  </a:r>
                  <a:r>
                    <a:rPr lang="de-DE" altLang="de-DE" sz="1400" b="0" dirty="0" smtClean="0">
                      <a:solidFill>
                        <a:schemeClr val="tx1">
                          <a:lumMod val="50000"/>
                        </a:schemeClr>
                      </a:solidFill>
                      <a:cs typeface="Arial" charset="0"/>
                    </a:rPr>
                    <a:t>Trouble-</a:t>
                  </a:r>
                  <a:br>
                    <a:rPr lang="de-DE" altLang="de-DE" sz="1400" b="0" dirty="0" smtClean="0">
                      <a:solidFill>
                        <a:schemeClr val="tx1">
                          <a:lumMod val="50000"/>
                        </a:schemeClr>
                      </a:solidFill>
                      <a:cs typeface="Arial" charset="0"/>
                    </a:rPr>
                  </a:br>
                  <a:r>
                    <a:rPr lang="de-DE" altLang="de-DE" sz="1400" b="0" dirty="0" smtClean="0">
                      <a:solidFill>
                        <a:schemeClr val="tx1">
                          <a:lumMod val="50000"/>
                        </a:schemeClr>
                      </a:solidFill>
                      <a:cs typeface="Arial" charset="0"/>
                    </a:rPr>
                    <a:t>    </a:t>
                  </a:r>
                  <a:r>
                    <a:rPr lang="de-DE" altLang="de-DE" sz="1400" b="0" dirty="0" err="1" smtClean="0">
                      <a:solidFill>
                        <a:schemeClr val="tx1">
                          <a:lumMod val="50000"/>
                        </a:schemeClr>
                      </a:solidFill>
                      <a:cs typeface="Arial" charset="0"/>
                    </a:rPr>
                    <a:t>shooting</a:t>
                  </a:r>
                  <a:endParaRPr lang="de-DE" altLang="de-DE" sz="1400" b="0" dirty="0">
                    <a:solidFill>
                      <a:schemeClr val="tx1">
                        <a:lumMod val="50000"/>
                      </a:schemeClr>
                    </a:solidFill>
                    <a:cs typeface="Arial" charset="0"/>
                  </a:endParaRPr>
                </a:p>
              </p:txBody>
            </p:sp>
            <p:pic>
              <p:nvPicPr>
                <p:cNvPr id="7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7" y="2335"/>
                  <a:ext cx="748" cy="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Group 21"/>
              <p:cNvGrpSpPr>
                <a:grpSpLocks/>
              </p:cNvGrpSpPr>
              <p:nvPr/>
            </p:nvGrpSpPr>
            <p:grpSpPr bwMode="auto">
              <a:xfrm rot="19402382">
                <a:off x="3015785" y="4637589"/>
                <a:ext cx="2185348" cy="925497"/>
                <a:chOff x="1791" y="2752"/>
                <a:chExt cx="1451" cy="630"/>
              </a:xfrm>
            </p:grpSpPr>
            <p:sp>
              <p:nvSpPr>
                <p:cNvPr id="39" name="Freeform 22"/>
                <p:cNvSpPr>
                  <a:spLocks/>
                </p:cNvSpPr>
                <p:nvPr/>
              </p:nvSpPr>
              <p:spPr bwMode="auto">
                <a:xfrm rot="1133859">
                  <a:off x="2193" y="2752"/>
                  <a:ext cx="941" cy="630"/>
                </a:xfrm>
                <a:custGeom>
                  <a:avLst/>
                  <a:gdLst>
                    <a:gd name="T0" fmla="*/ 1 w 1390"/>
                    <a:gd name="T1" fmla="*/ 12 h 922"/>
                    <a:gd name="T2" fmla="*/ 1 w 1390"/>
                    <a:gd name="T3" fmla="*/ 12 h 922"/>
                    <a:gd name="T4" fmla="*/ 1 w 1390"/>
                    <a:gd name="T5" fmla="*/ 12 h 922"/>
                    <a:gd name="T6" fmla="*/ 1 w 1390"/>
                    <a:gd name="T7" fmla="*/ 11 h 922"/>
                    <a:gd name="T8" fmla="*/ 1 w 1390"/>
                    <a:gd name="T9" fmla="*/ 11 h 922"/>
                    <a:gd name="T10" fmla="*/ 1 w 1390"/>
                    <a:gd name="T11" fmla="*/ 10 h 922"/>
                    <a:gd name="T12" fmla="*/ 2 w 1390"/>
                    <a:gd name="T13" fmla="*/ 10 h 922"/>
                    <a:gd name="T14" fmla="*/ 2 w 1390"/>
                    <a:gd name="T15" fmla="*/ 10 h 922"/>
                    <a:gd name="T16" fmla="*/ 2 w 1390"/>
                    <a:gd name="T17" fmla="*/ 10 h 922"/>
                    <a:gd name="T18" fmla="*/ 2 w 1390"/>
                    <a:gd name="T19" fmla="*/ 10 h 922"/>
                    <a:gd name="T20" fmla="*/ 3 w 1390"/>
                    <a:gd name="T21" fmla="*/ 9 h 922"/>
                    <a:gd name="T22" fmla="*/ 3 w 1390"/>
                    <a:gd name="T23" fmla="*/ 9 h 922"/>
                    <a:gd name="T24" fmla="*/ 3 w 1390"/>
                    <a:gd name="T25" fmla="*/ 9 h 922"/>
                    <a:gd name="T26" fmla="*/ 3 w 1390"/>
                    <a:gd name="T27" fmla="*/ 7 h 922"/>
                    <a:gd name="T28" fmla="*/ 3 w 1390"/>
                    <a:gd name="T29" fmla="*/ 7 h 922"/>
                    <a:gd name="T30" fmla="*/ 3 w 1390"/>
                    <a:gd name="T31" fmla="*/ 7 h 922"/>
                    <a:gd name="T32" fmla="*/ 3 w 1390"/>
                    <a:gd name="T33" fmla="*/ 6 h 922"/>
                    <a:gd name="T34" fmla="*/ 4 w 1390"/>
                    <a:gd name="T35" fmla="*/ 5 h 922"/>
                    <a:gd name="T36" fmla="*/ 3 w 1390"/>
                    <a:gd name="T37" fmla="*/ 5 h 922"/>
                    <a:gd name="T38" fmla="*/ 3 w 1390"/>
                    <a:gd name="T39" fmla="*/ 5 h 922"/>
                    <a:gd name="T40" fmla="*/ 3 w 1390"/>
                    <a:gd name="T41" fmla="*/ 2 h 922"/>
                    <a:gd name="T42" fmla="*/ 3 w 1390"/>
                    <a:gd name="T43" fmla="*/ 0 h 922"/>
                    <a:gd name="T44" fmla="*/ 3 w 1390"/>
                    <a:gd name="T45" fmla="*/ 0 h 922"/>
                    <a:gd name="T46" fmla="*/ 3 w 1390"/>
                    <a:gd name="T47" fmla="*/ 0 h 922"/>
                    <a:gd name="T48" fmla="*/ 2 w 1390"/>
                    <a:gd name="T49" fmla="*/ 1 h 922"/>
                    <a:gd name="T50" fmla="*/ 2 w 1390"/>
                    <a:gd name="T51" fmla="*/ 1 h 922"/>
                    <a:gd name="T52" fmla="*/ 2 w 1390"/>
                    <a:gd name="T53" fmla="*/ 1 h 922"/>
                    <a:gd name="T54" fmla="*/ 2 w 1390"/>
                    <a:gd name="T55" fmla="*/ 1 h 922"/>
                    <a:gd name="T56" fmla="*/ 2 w 1390"/>
                    <a:gd name="T57" fmla="*/ 1 h 922"/>
                    <a:gd name="T58" fmla="*/ 2 w 1390"/>
                    <a:gd name="T59" fmla="*/ 2 h 922"/>
                    <a:gd name="T60" fmla="*/ 2 w 1390"/>
                    <a:gd name="T61" fmla="*/ 2 h 922"/>
                    <a:gd name="T62" fmla="*/ 2 w 1390"/>
                    <a:gd name="T63" fmla="*/ 3 h 922"/>
                    <a:gd name="T64" fmla="*/ 1 w 1390"/>
                    <a:gd name="T65" fmla="*/ 3 h 922"/>
                    <a:gd name="T66" fmla="*/ 1 w 1390"/>
                    <a:gd name="T67" fmla="*/ 3 h 922"/>
                    <a:gd name="T68" fmla="*/ 1 w 1390"/>
                    <a:gd name="T69" fmla="*/ 3 h 922"/>
                    <a:gd name="T70" fmla="*/ 1 w 1390"/>
                    <a:gd name="T71" fmla="*/ 3 h 922"/>
                    <a:gd name="T72" fmla="*/ 1 w 1390"/>
                    <a:gd name="T73" fmla="*/ 3 h 922"/>
                    <a:gd name="T74" fmla="*/ 1 w 1390"/>
                    <a:gd name="T75" fmla="*/ 3 h 922"/>
                    <a:gd name="T76" fmla="*/ 1 w 1390"/>
                    <a:gd name="T77" fmla="*/ 3 h 922"/>
                    <a:gd name="T78" fmla="*/ 1 w 1390"/>
                    <a:gd name="T79" fmla="*/ 3 h 922"/>
                    <a:gd name="T80" fmla="*/ 1 w 1390"/>
                    <a:gd name="T81" fmla="*/ 3 h 922"/>
                    <a:gd name="T82" fmla="*/ 1 w 1390"/>
                    <a:gd name="T83" fmla="*/ 3 h 922"/>
                    <a:gd name="T84" fmla="*/ 1 w 1390"/>
                    <a:gd name="T85" fmla="*/ 3 h 922"/>
                    <a:gd name="T86" fmla="*/ 1 w 1390"/>
                    <a:gd name="T87" fmla="*/ 3 h 922"/>
                    <a:gd name="T88" fmla="*/ 1 w 1390"/>
                    <a:gd name="T89" fmla="*/ 3 h 922"/>
                    <a:gd name="T90" fmla="*/ 1 w 1390"/>
                    <a:gd name="T91" fmla="*/ 5 h 922"/>
                    <a:gd name="T92" fmla="*/ 0 w 1390"/>
                    <a:gd name="T93" fmla="*/ 7 h 922"/>
                    <a:gd name="T94" fmla="*/ 1 w 1390"/>
                    <a:gd name="T95" fmla="*/ 9 h 922"/>
                    <a:gd name="T96" fmla="*/ 1 w 1390"/>
                    <a:gd name="T97" fmla="*/ 12 h 922"/>
                    <a:gd name="T98" fmla="*/ 1 w 1390"/>
                    <a:gd name="T99" fmla="*/ 12 h 9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90" h="922">
                      <a:moveTo>
                        <a:pt x="256" y="922"/>
                      </a:moveTo>
                      <a:lnTo>
                        <a:pt x="256" y="922"/>
                      </a:lnTo>
                      <a:lnTo>
                        <a:pt x="332" y="920"/>
                      </a:lnTo>
                      <a:lnTo>
                        <a:pt x="408" y="914"/>
                      </a:lnTo>
                      <a:lnTo>
                        <a:pt x="486" y="906"/>
                      </a:lnTo>
                      <a:lnTo>
                        <a:pt x="562" y="892"/>
                      </a:lnTo>
                      <a:lnTo>
                        <a:pt x="636" y="876"/>
                      </a:lnTo>
                      <a:lnTo>
                        <a:pt x="712" y="856"/>
                      </a:lnTo>
                      <a:lnTo>
                        <a:pt x="786" y="832"/>
                      </a:lnTo>
                      <a:lnTo>
                        <a:pt x="858" y="804"/>
                      </a:lnTo>
                      <a:lnTo>
                        <a:pt x="930" y="774"/>
                      </a:lnTo>
                      <a:lnTo>
                        <a:pt x="1000" y="738"/>
                      </a:lnTo>
                      <a:lnTo>
                        <a:pt x="1070" y="700"/>
                      </a:lnTo>
                      <a:lnTo>
                        <a:pt x="1138" y="658"/>
                      </a:lnTo>
                      <a:lnTo>
                        <a:pt x="1204" y="612"/>
                      </a:lnTo>
                      <a:lnTo>
                        <a:pt x="1268" y="562"/>
                      </a:lnTo>
                      <a:lnTo>
                        <a:pt x="1330" y="510"/>
                      </a:lnTo>
                      <a:lnTo>
                        <a:pt x="1390" y="452"/>
                      </a:lnTo>
                      <a:lnTo>
                        <a:pt x="1186" y="430"/>
                      </a:lnTo>
                      <a:lnTo>
                        <a:pt x="982" y="408"/>
                      </a:lnTo>
                      <a:lnTo>
                        <a:pt x="960" y="204"/>
                      </a:lnTo>
                      <a:lnTo>
                        <a:pt x="938" y="0"/>
                      </a:lnTo>
                      <a:lnTo>
                        <a:pt x="936" y="0"/>
                      </a:lnTo>
                      <a:lnTo>
                        <a:pt x="900" y="34"/>
                      </a:lnTo>
                      <a:lnTo>
                        <a:pt x="864" y="66"/>
                      </a:lnTo>
                      <a:lnTo>
                        <a:pt x="826" y="96"/>
                      </a:lnTo>
                      <a:lnTo>
                        <a:pt x="786" y="124"/>
                      </a:lnTo>
                      <a:lnTo>
                        <a:pt x="746" y="148"/>
                      </a:lnTo>
                      <a:lnTo>
                        <a:pt x="704" y="172"/>
                      </a:lnTo>
                      <a:lnTo>
                        <a:pt x="662" y="192"/>
                      </a:lnTo>
                      <a:lnTo>
                        <a:pt x="618" y="212"/>
                      </a:lnTo>
                      <a:lnTo>
                        <a:pt x="574" y="228"/>
                      </a:lnTo>
                      <a:lnTo>
                        <a:pt x="530" y="242"/>
                      </a:lnTo>
                      <a:lnTo>
                        <a:pt x="486" y="254"/>
                      </a:lnTo>
                      <a:lnTo>
                        <a:pt x="440" y="264"/>
                      </a:lnTo>
                      <a:lnTo>
                        <a:pt x="394" y="272"/>
                      </a:lnTo>
                      <a:lnTo>
                        <a:pt x="348" y="278"/>
                      </a:lnTo>
                      <a:lnTo>
                        <a:pt x="302" y="280"/>
                      </a:lnTo>
                      <a:lnTo>
                        <a:pt x="256" y="282"/>
                      </a:lnTo>
                      <a:lnTo>
                        <a:pt x="128" y="440"/>
                      </a:lnTo>
                      <a:lnTo>
                        <a:pt x="0" y="600"/>
                      </a:lnTo>
                      <a:lnTo>
                        <a:pt x="128" y="760"/>
                      </a:lnTo>
                      <a:lnTo>
                        <a:pt x="256" y="920"/>
                      </a:lnTo>
                      <a:lnTo>
                        <a:pt x="256" y="922"/>
                      </a:lnTo>
                      <a:close/>
                    </a:path>
                  </a:pathLst>
                </a:custGeom>
                <a:solidFill>
                  <a:srgbClr val="FE4848"/>
                </a:solidFill>
                <a:ln w="3175">
                  <a:solidFill>
                    <a:schemeClr val="tx1">
                      <a:lumMod val="60000"/>
                      <a:lumOff val="40000"/>
                    </a:schemeClr>
                  </a:solidFill>
                  <a:prstDash val="solid"/>
                  <a:round/>
                  <a:headEnd/>
                  <a:tailEnd/>
                </a:ln>
              </p:spPr>
              <p:txBody>
                <a:bodyPr/>
                <a:lstStyle/>
                <a:p>
                  <a:endParaRPr lang="de-DE"/>
                </a:p>
              </p:txBody>
            </p:sp>
            <p:sp>
              <p:nvSpPr>
                <p:cNvPr id="40" name="Text Box 23"/>
                <p:cNvSpPr txBox="1">
                  <a:spLocks noChangeArrowheads="1"/>
                </p:cNvSpPr>
                <p:nvPr/>
              </p:nvSpPr>
              <p:spPr bwMode="auto">
                <a:xfrm rot="21508301">
                  <a:off x="1791" y="2969"/>
                  <a:ext cx="1451"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dirty="0" err="1" smtClean="0">
                      <a:solidFill>
                        <a:schemeClr val="tx1">
                          <a:lumMod val="50000"/>
                        </a:schemeClr>
                      </a:solidFill>
                      <a:cs typeface="Arial" charset="0"/>
                    </a:rPr>
                    <a:t>Defeat</a:t>
                  </a:r>
                  <a:r>
                    <a:rPr lang="de-DE" altLang="de-DE" sz="1400" dirty="0" err="1" smtClean="0">
                      <a:solidFill>
                        <a:schemeClr val="tx1">
                          <a:lumMod val="50000"/>
                        </a:schemeClr>
                      </a:solidFill>
                      <a:cs typeface="Arial" charset="0"/>
                    </a:rPr>
                    <a:t>i</a:t>
                  </a:r>
                  <a:r>
                    <a:rPr lang="de-DE" altLang="de-DE" sz="1400" b="0" dirty="0" err="1" smtClean="0">
                      <a:solidFill>
                        <a:schemeClr val="tx1">
                          <a:lumMod val="50000"/>
                        </a:schemeClr>
                      </a:solidFill>
                      <a:cs typeface="Arial" charset="0"/>
                    </a:rPr>
                    <a:t>ng</a:t>
                  </a:r>
                  <a:endParaRPr lang="de-DE" altLang="de-DE" sz="1400" b="0" dirty="0">
                    <a:solidFill>
                      <a:schemeClr val="tx1">
                        <a:lumMod val="50000"/>
                      </a:schemeClr>
                    </a:solidFill>
                    <a:cs typeface="Arial" charset="0"/>
                  </a:endParaRPr>
                </a:p>
              </p:txBody>
            </p:sp>
          </p:grpSp>
        </p:grpSp>
        <p:sp>
          <p:nvSpPr>
            <p:cNvPr id="33" name="Rechteck 32"/>
            <p:cNvSpPr/>
            <p:nvPr/>
          </p:nvSpPr>
          <p:spPr>
            <a:xfrm>
              <a:off x="3559978" y="3085306"/>
              <a:ext cx="1155702" cy="374649"/>
            </a:xfrm>
            <a:prstGeom prst="rect">
              <a:avLst/>
            </a:prstGeom>
            <a:solidFill>
              <a:srgbClr val="1F1F1F"/>
            </a:solidFill>
            <a:ln>
              <a:noFill/>
            </a:ln>
          </p:spPr>
          <p:style>
            <a:lnRef idx="2">
              <a:schemeClr val="accent5">
                <a:shade val="50000"/>
              </a:schemeClr>
            </a:lnRef>
            <a:fillRef idx="1">
              <a:schemeClr val="accent5"/>
            </a:fillRef>
            <a:effectRef idx="0">
              <a:schemeClr val="accent5"/>
            </a:effectRef>
            <a:fontRef idx="minor">
              <a:schemeClr val="lt1"/>
            </a:fontRef>
          </p:style>
          <p:txBody>
            <a:bodyPr lIns="72000" tIns="36000" rIns="72000" bIns="36000" rtlCol="0" anchor="ctr"/>
            <a:lstStyle/>
            <a:p>
              <a:pPr algn="ctr"/>
              <a:endParaRPr lang="de-DE" dirty="0" err="1" smtClean="0"/>
            </a:p>
          </p:txBody>
        </p:sp>
        <p:sp>
          <p:nvSpPr>
            <p:cNvPr id="34" name="Textfeld 33"/>
            <p:cNvSpPr txBox="1"/>
            <p:nvPr/>
          </p:nvSpPr>
          <p:spPr>
            <a:xfrm>
              <a:off x="3894646" y="3061817"/>
              <a:ext cx="485646" cy="189616"/>
            </a:xfrm>
            <a:prstGeom prst="rect">
              <a:avLst/>
            </a:prstGeom>
            <a:noFill/>
          </p:spPr>
          <p:txBody>
            <a:bodyPr wrap="none" lIns="0" tIns="0" rIns="0" bIns="0" rtlCol="0">
              <a:noAutofit/>
            </a:bodyPr>
            <a:lstStyle/>
            <a:p>
              <a:r>
                <a:rPr lang="de-DE" sz="1400" dirty="0" smtClean="0">
                  <a:solidFill>
                    <a:schemeClr val="bg1"/>
                  </a:solidFill>
                </a:rPr>
                <a:t>STOP</a:t>
              </a:r>
            </a:p>
          </p:txBody>
        </p:sp>
        <p:sp>
          <p:nvSpPr>
            <p:cNvPr id="35" name="Textfeld 34"/>
            <p:cNvSpPr txBox="1"/>
            <p:nvPr/>
          </p:nvSpPr>
          <p:spPr>
            <a:xfrm>
              <a:off x="3559978" y="3241909"/>
              <a:ext cx="1155702" cy="215444"/>
            </a:xfrm>
            <a:prstGeom prst="rect">
              <a:avLst/>
            </a:prstGeom>
            <a:noFill/>
          </p:spPr>
          <p:txBody>
            <a:bodyPr wrap="square" lIns="0" tIns="0" rIns="0" bIns="0" rtlCol="0">
              <a:spAutoFit/>
            </a:bodyPr>
            <a:lstStyle/>
            <a:p>
              <a:pPr algn="ctr"/>
              <a:r>
                <a:rPr lang="de-DE" sz="700" dirty="0" err="1">
                  <a:solidFill>
                    <a:schemeClr val="bg1"/>
                  </a:solidFill>
                </a:rPr>
                <a:t>D</a:t>
              </a:r>
              <a:r>
                <a:rPr lang="de-DE" sz="700" dirty="0" err="1" smtClean="0">
                  <a:solidFill>
                    <a:schemeClr val="bg1"/>
                  </a:solidFill>
                </a:rPr>
                <a:t>efeating</a:t>
              </a:r>
              <a:r>
                <a:rPr lang="de-DE" sz="700" dirty="0" smtClean="0">
                  <a:solidFill>
                    <a:schemeClr val="bg1"/>
                  </a:solidFill>
                </a:rPr>
                <a:t> </a:t>
              </a:r>
              <a:r>
                <a:rPr lang="de-DE" sz="700" dirty="0" err="1" smtClean="0">
                  <a:solidFill>
                    <a:schemeClr val="bg1"/>
                  </a:solidFill>
                </a:rPr>
                <a:t>the</a:t>
              </a:r>
              <a:endParaRPr lang="de-DE" sz="700" dirty="0" smtClean="0">
                <a:solidFill>
                  <a:schemeClr val="bg1"/>
                </a:solidFill>
              </a:endParaRPr>
            </a:p>
            <a:p>
              <a:pPr algn="ctr"/>
              <a:r>
                <a:rPr lang="de-DE" sz="700" dirty="0" err="1" smtClean="0">
                  <a:solidFill>
                    <a:schemeClr val="bg1"/>
                  </a:solidFill>
                </a:rPr>
                <a:t>Safeguards</a:t>
              </a:r>
              <a:r>
                <a:rPr lang="de-DE" sz="700" dirty="0" smtClean="0">
                  <a:solidFill>
                    <a:schemeClr val="bg1"/>
                  </a:solidFill>
                </a:rPr>
                <a:t> </a:t>
              </a:r>
              <a:r>
                <a:rPr lang="de-DE" sz="700" dirty="0" err="1" smtClean="0">
                  <a:solidFill>
                    <a:schemeClr val="bg1"/>
                  </a:solidFill>
                </a:rPr>
                <a:t>of</a:t>
              </a:r>
              <a:r>
                <a:rPr lang="de-DE" sz="700" dirty="0" smtClean="0">
                  <a:solidFill>
                    <a:schemeClr val="bg1"/>
                  </a:solidFill>
                </a:rPr>
                <a:t> Machines</a:t>
              </a:r>
            </a:p>
          </p:txBody>
        </p:sp>
      </p:gr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6B5EF14E-5D66-4586-BD5D-8B0FBA2B715A}"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41</a:t>
            </a:fld>
            <a:endParaRPr lang="de-DE" dirty="0"/>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089879"/>
            <a:ext cx="2628488" cy="1250935"/>
          </a:xfrm>
          <a:prstGeom prst="rect">
            <a:avLst/>
          </a:prstGeom>
          <a:noFill/>
        </p:spPr>
      </p:pic>
      <p:sp>
        <p:nvSpPr>
          <p:cNvPr id="7" name="Textfeld 6"/>
          <p:cNvSpPr txBox="1"/>
          <p:nvPr/>
        </p:nvSpPr>
        <p:spPr>
          <a:xfrm>
            <a:off x="395535" y="2737951"/>
            <a:ext cx="6878806" cy="3170099"/>
          </a:xfrm>
          <a:prstGeom prst="rect">
            <a:avLst/>
          </a:prstGeom>
          <a:noFill/>
        </p:spPr>
        <p:txBody>
          <a:bodyPr wrap="none" rtlCol="0">
            <a:spAutoFit/>
          </a:bodyPr>
          <a:lstStyle/>
          <a:p>
            <a:r>
              <a:rPr lang="de-DE" sz="2000" dirty="0"/>
              <a:t>Source:</a:t>
            </a:r>
          </a:p>
          <a:p>
            <a:r>
              <a:rPr lang="de-DE" sz="2000" dirty="0"/>
              <a:t>German Social Accident Insurance</a:t>
            </a:r>
          </a:p>
          <a:p>
            <a:endParaRPr lang="de-DE" sz="2000" dirty="0"/>
          </a:p>
          <a:p>
            <a:r>
              <a:rPr lang="de-DE" sz="2000" dirty="0" smtClean="0"/>
              <a:t>Preventing defeating of protective equipment on machinery</a:t>
            </a:r>
          </a:p>
          <a:p>
            <a:r>
              <a:rPr lang="de-DE" sz="2000" dirty="0"/>
              <a:t>Tuition modules for accident prevention</a:t>
            </a:r>
          </a:p>
          <a:p>
            <a:r>
              <a:rPr lang="de-DE" sz="2000" dirty="0"/>
              <a:t> </a:t>
            </a:r>
          </a:p>
          <a:p>
            <a:r>
              <a:rPr lang="de-DE" sz="2000" dirty="0"/>
              <a:t>Available online at</a:t>
            </a:r>
            <a:r>
              <a:rPr lang="de-DE" sz="2000" dirty="0" smtClean="0"/>
              <a:t>:</a:t>
            </a:r>
            <a:r>
              <a:rPr lang="de-DE" sz="2000" dirty="0">
                <a:hlinkClick r:id="rId4"/>
              </a:rPr>
              <a:t> </a:t>
            </a:r>
            <a:r>
              <a:rPr lang="de-DE" sz="2000" dirty="0" smtClean="0">
                <a:hlinkClick r:id="rId5"/>
              </a:rPr>
              <a:t>www.stop-defeating.org</a:t>
            </a:r>
            <a:endParaRPr lang="de-DE" sz="2000" dirty="0" smtClean="0"/>
          </a:p>
          <a:p>
            <a:r>
              <a:rPr lang="de-DE" sz="2000" dirty="0" smtClean="0"/>
              <a:t>(last </a:t>
            </a:r>
            <a:r>
              <a:rPr lang="de-DE" sz="2000" dirty="0" err="1" smtClean="0"/>
              <a:t>modified</a:t>
            </a:r>
            <a:r>
              <a:rPr lang="de-DE" sz="2000" dirty="0" smtClean="0"/>
              <a:t> on 12/03/2019)</a:t>
            </a:r>
          </a:p>
          <a:p>
            <a:endParaRPr lang="de-DE" sz="2000" dirty="0"/>
          </a:p>
          <a:p>
            <a:r>
              <a:rPr lang="de-DE" sz="2000" dirty="0"/>
              <a:t>Edited, modified or altered by:  </a:t>
            </a:r>
          </a:p>
        </p:txBody>
      </p:sp>
    </p:spTree>
    <p:extLst>
      <p:ext uri="{BB962C8B-B14F-4D97-AF65-F5344CB8AC3E}">
        <p14:creationId xmlns:p14="http://schemas.microsoft.com/office/powerpoint/2010/main" val="1194283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feld 27">
            <a:hlinkClick r:id="rId3"/>
          </p:cNvPr>
          <p:cNvSpPr txBox="1"/>
          <p:nvPr/>
        </p:nvSpPr>
        <p:spPr>
          <a:xfrm>
            <a:off x="4478711" y="4423512"/>
            <a:ext cx="2803973"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de-DE" sz="2800" dirty="0" err="1" smtClean="0">
                <a:hlinkClick r:id="rId3"/>
              </a:rPr>
              <a:t>Detect</a:t>
            </a:r>
            <a:r>
              <a:rPr lang="de-DE" sz="2800" dirty="0" smtClean="0">
                <a:hlinkClick r:id="rId3"/>
              </a:rPr>
              <a:t> </a:t>
            </a:r>
            <a:r>
              <a:rPr lang="de-DE" sz="2800" dirty="0" err="1" smtClean="0">
                <a:hlinkClick r:id="rId3"/>
              </a:rPr>
              <a:t>defeating</a:t>
            </a:r>
            <a:endParaRPr lang="de-DE" sz="2800" dirty="0"/>
          </a:p>
        </p:txBody>
      </p:sp>
      <p:sp>
        <p:nvSpPr>
          <p:cNvPr id="6146" name="AutoShape 2"/>
          <p:cNvSpPr>
            <a:spLocks noGrp="1" noChangeAspect="1" noChangeArrowheads="1"/>
          </p:cNvSpPr>
          <p:nvPr>
            <p:ph type="title"/>
          </p:nvPr>
        </p:nvSpPr>
        <p:spPr>
          <a:xfrm>
            <a:off x="504825" y="1286853"/>
            <a:ext cx="5939383" cy="88247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eaLnBrk="1" hangingPunct="1"/>
            <a:r>
              <a:rPr lang="de-DE" altLang="de-DE" dirty="0"/>
              <a:t>3-step method for the </a:t>
            </a:r>
            <a:r>
              <a:rPr lang="de-DE" altLang="de-DE" dirty="0" smtClean="0"/>
              <a:t/>
            </a:r>
            <a:br>
              <a:rPr lang="de-DE" altLang="de-DE" dirty="0" smtClean="0"/>
            </a:br>
            <a:r>
              <a:rPr lang="de-DE" altLang="de-DE" dirty="0" smtClean="0"/>
              <a:t>avoidance of defeating:</a:t>
            </a:r>
            <a:endParaRPr lang="de-DE" altLang="de-DE" dirty="0"/>
          </a:p>
        </p:txBody>
      </p:sp>
      <p:sp>
        <p:nvSpPr>
          <p:cNvPr id="2" name="Datumsplatzhalter 1"/>
          <p:cNvSpPr>
            <a:spLocks noGrp="1"/>
          </p:cNvSpPr>
          <p:nvPr>
            <p:ph type="dt" sz="half" idx="10"/>
          </p:nvPr>
        </p:nvSpPr>
        <p:spPr/>
        <p:txBody>
          <a:bodyPr/>
          <a:lstStyle/>
          <a:p>
            <a:pPr>
              <a:defRPr/>
            </a:pPr>
            <a:fld id="{30999342-2E73-401F-A07A-20D5E3956C2B}" type="datetime1">
              <a:rPr lang="de-DE" smtClean="0"/>
              <a:pPr>
                <a:defRPr/>
              </a:pPr>
              <a:t>14.03.2019</a:t>
            </a:fld>
            <a:endParaRPr lang="de-DE" dirty="0"/>
          </a:p>
        </p:txBody>
      </p:sp>
      <p:sp>
        <p:nvSpPr>
          <p:cNvPr id="6151" name="Fußzeilenplatzhalter 4"/>
          <p:cNvSpPr>
            <a:spLocks noGrp="1"/>
          </p:cNvSpPr>
          <p:nvPr>
            <p:ph type="ftr" sz="quarter" idx="11"/>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smtClean="0">
                <a:solidFill>
                  <a:schemeClr val="bg1"/>
                </a:solidFill>
              </a:rPr>
              <a:t>Preventing defeating, Module 4: Design examples</a:t>
            </a:r>
            <a:endParaRPr lang="de-DE" altLang="de-DE" sz="1300" dirty="0" smtClean="0">
              <a:solidFill>
                <a:schemeClr val="bg1"/>
              </a:solidFill>
            </a:endParaRPr>
          </a:p>
        </p:txBody>
      </p:sp>
      <p:sp>
        <p:nvSpPr>
          <p:cNvPr id="6150" name="Foliennummernplatzhalter 3"/>
          <p:cNvSpPr>
            <a:spLocks noGrp="1"/>
          </p:cNvSpPr>
          <p:nvPr>
            <p:ph type="sldNum" sz="quarter" idx="12"/>
          </p:nvPr>
        </p:nvSpPr>
        <p:spPr>
          <a:noFill/>
        </p:spPr>
        <p:txBody>
          <a:bodyPr/>
          <a:lstStyle>
            <a:lvl1pPr defTabSz="801688" eaLnBrk="0" hangingPunct="0">
              <a:spcBef>
                <a:spcPct val="20000"/>
              </a:spcBef>
              <a:defRPr sz="2100">
                <a:solidFill>
                  <a:srgbClr val="555555"/>
                </a:solidFill>
                <a:latin typeface="Arial" charset="0"/>
              </a:defRPr>
            </a:lvl1pPr>
            <a:lvl2pPr marL="742950" indent="-285750" defTabSz="801688" eaLnBrk="0" hangingPunct="0">
              <a:spcBef>
                <a:spcPct val="20000"/>
              </a:spcBef>
              <a:buClr>
                <a:srgbClr val="004994"/>
              </a:buClr>
              <a:buChar char="•"/>
              <a:defRPr sz="2100">
                <a:solidFill>
                  <a:srgbClr val="555555"/>
                </a:solidFill>
                <a:latin typeface="Arial" charset="0"/>
              </a:defRPr>
            </a:lvl2pPr>
            <a:lvl3pPr marL="1143000" indent="-228600" defTabSz="801688" eaLnBrk="0" hangingPunct="0">
              <a:spcBef>
                <a:spcPct val="20000"/>
              </a:spcBef>
              <a:buChar char="•"/>
              <a:defRPr sz="2100">
                <a:solidFill>
                  <a:srgbClr val="555555"/>
                </a:solidFill>
                <a:latin typeface="Arial" charset="0"/>
              </a:defRPr>
            </a:lvl3pPr>
            <a:lvl4pPr marL="1600200" indent="-228600" defTabSz="801688" eaLnBrk="0" hangingPunct="0">
              <a:spcBef>
                <a:spcPct val="20000"/>
              </a:spcBef>
              <a:buChar char="•"/>
              <a:defRPr sz="1700">
                <a:solidFill>
                  <a:srgbClr val="555555"/>
                </a:solidFill>
                <a:latin typeface="Arial" charset="0"/>
              </a:defRPr>
            </a:lvl4pPr>
            <a:lvl5pPr marL="2057400" indent="-228600" defTabSz="801688" eaLnBrk="0" hangingPunct="0">
              <a:spcBef>
                <a:spcPct val="20000"/>
              </a:spcBef>
              <a:buChar char="•"/>
              <a:defRPr sz="1700">
                <a:solidFill>
                  <a:srgbClr val="555555"/>
                </a:solidFill>
                <a:latin typeface="Arial" charset="0"/>
              </a:defRPr>
            </a:lvl5pPr>
            <a:lvl6pPr marL="2514600" indent="-228600" defTabSz="801688" eaLnBrk="0" fontAlgn="base" hangingPunct="0">
              <a:spcBef>
                <a:spcPct val="20000"/>
              </a:spcBef>
              <a:spcAft>
                <a:spcPct val="0"/>
              </a:spcAft>
              <a:buChar char="•"/>
              <a:defRPr sz="1700">
                <a:solidFill>
                  <a:srgbClr val="555555"/>
                </a:solidFill>
                <a:latin typeface="Arial" charset="0"/>
              </a:defRPr>
            </a:lvl6pPr>
            <a:lvl7pPr marL="2971800" indent="-228600" defTabSz="801688" eaLnBrk="0" fontAlgn="base" hangingPunct="0">
              <a:spcBef>
                <a:spcPct val="20000"/>
              </a:spcBef>
              <a:spcAft>
                <a:spcPct val="0"/>
              </a:spcAft>
              <a:buChar char="•"/>
              <a:defRPr sz="1700">
                <a:solidFill>
                  <a:srgbClr val="555555"/>
                </a:solidFill>
                <a:latin typeface="Arial" charset="0"/>
              </a:defRPr>
            </a:lvl7pPr>
            <a:lvl8pPr marL="3429000" indent="-228600" defTabSz="801688" eaLnBrk="0" fontAlgn="base" hangingPunct="0">
              <a:spcBef>
                <a:spcPct val="20000"/>
              </a:spcBef>
              <a:spcAft>
                <a:spcPct val="0"/>
              </a:spcAft>
              <a:buChar char="•"/>
              <a:defRPr sz="1700">
                <a:solidFill>
                  <a:srgbClr val="555555"/>
                </a:solidFill>
                <a:latin typeface="Arial" charset="0"/>
              </a:defRPr>
            </a:lvl8pPr>
            <a:lvl9pPr marL="3886200" indent="-228600" defTabSz="801688"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300" dirty="0" smtClean="0">
                <a:solidFill>
                  <a:schemeClr val="bg1"/>
                </a:solidFill>
              </a:rPr>
              <a:t>Page </a:t>
            </a:r>
            <a:fld id="{3F29C903-9394-4F33-9B82-D734E8CB16E2}" type="slidenum">
              <a:rPr lang="de-DE" altLang="de-DE" sz="1300" smtClean="0">
                <a:solidFill>
                  <a:schemeClr val="bg1"/>
                </a:solidFill>
              </a:rPr>
              <a:pPr eaLnBrk="1" hangingPunct="1">
                <a:spcBef>
                  <a:spcPct val="0"/>
                </a:spcBef>
              </a:pPr>
              <a:t>5</a:t>
            </a:fld>
            <a:endParaRPr lang="de-DE" altLang="de-DE" sz="1300" dirty="0" smtClean="0">
              <a:solidFill>
                <a:schemeClr val="bg1"/>
              </a:solidFill>
            </a:endParaRPr>
          </a:p>
        </p:txBody>
      </p:sp>
      <p:sp>
        <p:nvSpPr>
          <p:cNvPr id="7" name="Kodierte Schutzeinrichtungen - Oval"/>
          <p:cNvSpPr/>
          <p:nvPr/>
        </p:nvSpPr>
        <p:spPr bwMode="auto">
          <a:xfrm>
            <a:off x="971599" y="3442928"/>
            <a:ext cx="3908375" cy="907033"/>
          </a:xfrm>
          <a:prstGeom prst="ellipse">
            <a:avLst/>
          </a:prstGeom>
          <a:solidFill>
            <a:schemeClr val="bg1">
              <a:lumMod val="95000"/>
            </a:schemeClr>
          </a:solidFill>
          <a:ln>
            <a:solidFill>
              <a:schemeClr val="bg2">
                <a:lumMod val="60000"/>
                <a:lumOff val="40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lvl="0" algn="ctr"/>
            <a:r>
              <a:rPr lang="de-DE" sz="2000" b="1" dirty="0" smtClean="0"/>
              <a:t/>
            </a:r>
            <a:br>
              <a:rPr lang="de-DE" sz="2000" b="1" dirty="0" smtClean="0"/>
            </a:br>
            <a:r>
              <a:rPr lang="de-DE" sz="2000" b="1" dirty="0" smtClean="0"/>
              <a:t>Coded </a:t>
            </a:r>
            <a:r>
              <a:rPr lang="de-DE" sz="2000" b="1" dirty="0"/>
              <a:t>protective equipment</a:t>
            </a:r>
          </a:p>
          <a:p>
            <a:pPr lvl="0" algn="ctr"/>
            <a:endParaRPr lang="de-DE" sz="2000" b="1" dirty="0"/>
          </a:p>
        </p:txBody>
      </p:sp>
      <p:sp>
        <p:nvSpPr>
          <p:cNvPr id="16" name="Zustandswechsel - Oval"/>
          <p:cNvSpPr txBox="1"/>
          <p:nvPr/>
        </p:nvSpPr>
        <p:spPr>
          <a:xfrm>
            <a:off x="5683051" y="2206615"/>
            <a:ext cx="3199267" cy="1514773"/>
          </a:xfrm>
          <a:prstGeom prst="ellipse">
            <a:avLst/>
          </a:prstGeom>
          <a:solidFill>
            <a:schemeClr val="bg1">
              <a:lumMod val="95000"/>
            </a:schemeClr>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lvl="0" algn="ctr"/>
            <a:r>
              <a:rPr lang="de-DE" sz="2000" b="1" dirty="0"/>
              <a:t>Monitoring of </a:t>
            </a:r>
            <a:r>
              <a:rPr lang="de-DE" sz="2000" b="1" dirty="0" smtClean="0"/>
              <a:t>changes in state</a:t>
            </a:r>
            <a:endParaRPr lang="de-DE" dirty="0"/>
          </a:p>
        </p:txBody>
      </p:sp>
      <p:sp>
        <p:nvSpPr>
          <p:cNvPr id="10" name="Schutzeinrichtungen - Oval"/>
          <p:cNvSpPr/>
          <p:nvPr/>
        </p:nvSpPr>
        <p:spPr bwMode="auto">
          <a:xfrm>
            <a:off x="498475" y="2249869"/>
            <a:ext cx="5184576" cy="1102152"/>
          </a:xfrm>
          <a:prstGeom prst="ellipse">
            <a:avLst/>
          </a:prstGeom>
          <a:solidFill>
            <a:schemeClr val="bg1">
              <a:lumMod val="95000"/>
            </a:schemeClr>
          </a:solidFill>
          <a:ln>
            <a:solidFill>
              <a:schemeClr val="bg2">
                <a:lumMod val="60000"/>
                <a:lumOff val="40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noAutofit/>
          </a:bodyPr>
          <a:lstStyle/>
          <a:p>
            <a:pPr lvl="0" algn="ctr"/>
            <a:r>
              <a:rPr lang="en-US" sz="2000" b="1" dirty="0"/>
              <a:t>Guards </a:t>
            </a:r>
            <a:r>
              <a:rPr lang="en-US" sz="2000" b="1" dirty="0" err="1"/>
              <a:t>uncapable</a:t>
            </a:r>
            <a:r>
              <a:rPr lang="en-US" sz="2000" b="1" dirty="0"/>
              <a:t> of remaining in place without their fixings</a:t>
            </a:r>
          </a:p>
        </p:txBody>
      </p:sp>
      <p:sp>
        <p:nvSpPr>
          <p:cNvPr id="11" name="Weitere Ideen - Oval"/>
          <p:cNvSpPr/>
          <p:nvPr/>
        </p:nvSpPr>
        <p:spPr bwMode="auto">
          <a:xfrm>
            <a:off x="4408999" y="5279187"/>
            <a:ext cx="3383525" cy="907033"/>
          </a:xfrm>
          <a:prstGeom prst="ellipse">
            <a:avLst/>
          </a:prstGeom>
          <a:solidFill>
            <a:schemeClr val="bg1">
              <a:lumMod val="95000"/>
            </a:schemeClr>
          </a:solidFill>
          <a:ln>
            <a:solidFill>
              <a:schemeClr val="bg2">
                <a:lumMod val="60000"/>
                <a:lumOff val="40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144000" rIns="91440" bIns="45720" numCol="1" rtlCol="0" anchor="t" anchorCtr="0" compatLnSpc="1">
            <a:prstTxWarp prst="textNoShape">
              <a:avLst/>
            </a:prstTxWarp>
            <a:noAutofit/>
          </a:bodyPr>
          <a:lstStyle/>
          <a:p>
            <a:pPr lvl="0" algn="ctr"/>
            <a:r>
              <a:rPr lang="de-DE" sz="2400" b="1" dirty="0" smtClean="0"/>
              <a:t>Other ideas?</a:t>
            </a:r>
            <a:endParaRPr lang="de-DE" sz="3200" b="1" dirty="0"/>
          </a:p>
        </p:txBody>
      </p:sp>
      <p:sp>
        <p:nvSpPr>
          <p:cNvPr id="13" name="Kodierte Schutzeinrichtungen - Text"/>
          <p:cNvSpPr/>
          <p:nvPr/>
        </p:nvSpPr>
        <p:spPr bwMode="auto">
          <a:xfrm>
            <a:off x="75598" y="3352021"/>
            <a:ext cx="7265002" cy="1582270"/>
          </a:xfrm>
          <a:prstGeom prst="ellipse">
            <a:avLst/>
          </a:prstGeom>
          <a:solidFill>
            <a:schemeClr val="accent2">
              <a:lumMod val="20000"/>
              <a:lumOff val="8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0" tIns="36000" rIns="0" bIns="36000" numCol="1" rtlCol="0" anchor="t" anchorCtr="0" compatLnSpc="1">
            <a:prstTxWarp prst="textNoShape">
              <a:avLst/>
            </a:prstTxWarp>
            <a:noAutofit/>
          </a:bodyPr>
          <a:lstStyle/>
          <a:p>
            <a:pPr lvl="0"/>
            <a:r>
              <a:rPr lang="de-DE" sz="2800" b="1" dirty="0" smtClean="0"/>
              <a:t>Coded protective equipment</a:t>
            </a:r>
          </a:p>
          <a:p>
            <a:pPr lvl="0"/>
            <a:r>
              <a:rPr lang="de-DE" sz="2000" dirty="0" smtClean="0"/>
              <a:t>(</a:t>
            </a:r>
            <a:r>
              <a:rPr lang="de-DE" sz="2000" dirty="0" err="1" smtClean="0"/>
              <a:t>for</a:t>
            </a:r>
            <a:r>
              <a:rPr lang="de-DE" sz="2000" dirty="0" smtClean="0"/>
              <a:t> </a:t>
            </a:r>
            <a:r>
              <a:rPr lang="de-DE" sz="2000" dirty="0" err="1" smtClean="0"/>
              <a:t>the</a:t>
            </a:r>
            <a:r>
              <a:rPr lang="de-DE" sz="2000" dirty="0" smtClean="0"/>
              <a:t> </a:t>
            </a:r>
            <a:r>
              <a:rPr lang="de-DE" sz="2000" dirty="0" err="1" smtClean="0"/>
              <a:t>detection</a:t>
            </a:r>
            <a:r>
              <a:rPr lang="de-DE" sz="2000" dirty="0" smtClean="0"/>
              <a:t> </a:t>
            </a:r>
            <a:r>
              <a:rPr lang="de-DE" sz="2000" dirty="0" err="1" smtClean="0"/>
              <a:t>of</a:t>
            </a:r>
            <a:r>
              <a:rPr lang="de-DE" sz="2000" dirty="0" smtClean="0"/>
              <a:t> </a:t>
            </a:r>
            <a:r>
              <a:rPr lang="de-DE" sz="2000" dirty="0" err="1" smtClean="0"/>
              <a:t>interchangeable</a:t>
            </a:r>
            <a:r>
              <a:rPr lang="de-DE" sz="2000" dirty="0" smtClean="0"/>
              <a:t> </a:t>
            </a:r>
            <a:r>
              <a:rPr lang="de-DE" sz="2000" dirty="0" err="1" smtClean="0"/>
              <a:t>protective</a:t>
            </a:r>
            <a:r>
              <a:rPr lang="de-DE" sz="2000" dirty="0" smtClean="0"/>
              <a:t> equipment)</a:t>
            </a:r>
            <a:endParaRPr lang="de-DE" sz="2000" b="1" dirty="0"/>
          </a:p>
        </p:txBody>
      </p:sp>
      <p:sp>
        <p:nvSpPr>
          <p:cNvPr id="14" name="Zustandswechsel - Text"/>
          <p:cNvSpPr txBox="1"/>
          <p:nvPr/>
        </p:nvSpPr>
        <p:spPr>
          <a:xfrm>
            <a:off x="2915816" y="1869334"/>
            <a:ext cx="6197911" cy="2957673"/>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396000" rIns="36000" rtlCol="0">
            <a:noAutofit/>
          </a:bodyPr>
          <a:lstStyle/>
          <a:p>
            <a:pPr lvl="0"/>
            <a:r>
              <a:rPr lang="de-DE" sz="2800" b="1" dirty="0" smtClean="0"/>
              <a:t>Monitoring of changes in state </a:t>
            </a:r>
            <a:r>
              <a:rPr lang="de-DE" sz="2000" dirty="0" smtClean="0"/>
              <a:t>of position switches (e.g. for the detection of bridged circuits) on protective equipment that must be opened regularly</a:t>
            </a:r>
            <a:br>
              <a:rPr lang="de-DE" sz="2000" dirty="0" smtClean="0"/>
            </a:br>
            <a:endParaRPr lang="de-DE" sz="2000" dirty="0"/>
          </a:p>
        </p:txBody>
      </p:sp>
      <p:sp>
        <p:nvSpPr>
          <p:cNvPr id="18" name="Schutzeinrichtungen - Text"/>
          <p:cNvSpPr/>
          <p:nvPr/>
        </p:nvSpPr>
        <p:spPr bwMode="auto">
          <a:xfrm>
            <a:off x="71260" y="1950653"/>
            <a:ext cx="7957123" cy="1505466"/>
          </a:xfrm>
          <a:prstGeom prst="ellipse">
            <a:avLst/>
          </a:prstGeom>
          <a:solidFill>
            <a:schemeClr val="accent2">
              <a:lumMod val="20000"/>
              <a:lumOff val="8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lvl="0"/>
            <a:r>
              <a:rPr lang="de-DE" sz="2800" b="1" dirty="0" err="1"/>
              <a:t>Guards</a:t>
            </a:r>
            <a:r>
              <a:rPr lang="de-DE" sz="2800" b="1" dirty="0"/>
              <a:t> </a:t>
            </a:r>
            <a:r>
              <a:rPr lang="de-DE" sz="2800" b="1" dirty="0" err="1"/>
              <a:t>uncapable</a:t>
            </a:r>
            <a:r>
              <a:rPr lang="de-DE" sz="2800" b="1" dirty="0"/>
              <a:t> </a:t>
            </a:r>
            <a:r>
              <a:rPr lang="de-DE" sz="2800" b="1" dirty="0" err="1"/>
              <a:t>of</a:t>
            </a:r>
            <a:r>
              <a:rPr lang="de-DE" sz="2800" b="1" dirty="0"/>
              <a:t> </a:t>
            </a:r>
            <a:r>
              <a:rPr lang="de-DE" sz="2800" b="1" dirty="0" err="1"/>
              <a:t>remaining</a:t>
            </a:r>
            <a:r>
              <a:rPr lang="de-DE" sz="2800" b="1" dirty="0"/>
              <a:t> in </a:t>
            </a:r>
            <a:r>
              <a:rPr lang="de-DE" sz="2800" b="1" dirty="0" err="1"/>
              <a:t>place</a:t>
            </a:r>
            <a:r>
              <a:rPr lang="de-DE" sz="2800" b="1" dirty="0"/>
              <a:t> </a:t>
            </a:r>
            <a:r>
              <a:rPr lang="de-DE" sz="2000" dirty="0" err="1"/>
              <a:t>without</a:t>
            </a:r>
            <a:r>
              <a:rPr lang="de-DE" sz="2000" dirty="0"/>
              <a:t> </a:t>
            </a:r>
            <a:r>
              <a:rPr lang="de-DE" sz="2000" dirty="0" err="1"/>
              <a:t>their</a:t>
            </a:r>
            <a:r>
              <a:rPr lang="de-DE" sz="2000" dirty="0"/>
              <a:t> </a:t>
            </a:r>
            <a:r>
              <a:rPr lang="de-DE" sz="2000" dirty="0" err="1"/>
              <a:t>fixings</a:t>
            </a:r>
            <a:endParaRPr lang="de-DE" sz="2000" dirty="0"/>
          </a:p>
        </p:txBody>
      </p:sp>
      <p:grpSp>
        <p:nvGrpSpPr>
          <p:cNvPr id="20" name="Vordergrund für den Druck"/>
          <p:cNvGrpSpPr/>
          <p:nvPr/>
        </p:nvGrpSpPr>
        <p:grpSpPr>
          <a:xfrm>
            <a:off x="2375" y="980728"/>
            <a:ext cx="9144000" cy="5388322"/>
            <a:chOff x="-24264" y="980728"/>
            <a:chExt cx="9144000" cy="5388322"/>
          </a:xfrm>
        </p:grpSpPr>
        <p:sp>
          <p:nvSpPr>
            <p:cNvPr id="21" name="Rechteck 20"/>
            <p:cNvSpPr/>
            <p:nvPr/>
          </p:nvSpPr>
          <p:spPr bwMode="auto">
            <a:xfrm>
              <a:off x="-24264" y="980728"/>
              <a:ext cx="9144000" cy="538832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dirty="0" smtClean="0">
                <a:ln>
                  <a:noFill/>
                </a:ln>
                <a:solidFill>
                  <a:srgbClr val="004994"/>
                </a:solidFill>
                <a:effectLst/>
                <a:latin typeface="Arial" charset="0"/>
              </a:endParaRPr>
            </a:p>
          </p:txBody>
        </p:sp>
        <p:sp>
          <p:nvSpPr>
            <p:cNvPr id="23" name="Kodierte Schutzeinrichtungen - Text"/>
            <p:cNvSpPr/>
            <p:nvPr/>
          </p:nvSpPr>
          <p:spPr bwMode="auto">
            <a:xfrm>
              <a:off x="279026" y="3666247"/>
              <a:ext cx="4018943" cy="1268043"/>
            </a:xfrm>
            <a:prstGeom prst="ellipse">
              <a:avLst/>
            </a:prstGeom>
            <a:solidFill>
              <a:schemeClr val="accent2">
                <a:lumMod val="20000"/>
                <a:lumOff val="8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r>
                <a:rPr lang="de-DE" sz="1600" b="1" dirty="0" err="1" smtClean="0"/>
                <a:t>Coded</a:t>
              </a:r>
              <a:r>
                <a:rPr lang="de-DE" sz="1600" b="1" dirty="0" smtClean="0"/>
                <a:t> </a:t>
              </a:r>
              <a:r>
                <a:rPr lang="de-DE" sz="1600" b="1" dirty="0" err="1" smtClean="0"/>
                <a:t>protective</a:t>
              </a:r>
              <a:r>
                <a:rPr lang="de-DE" sz="1600" b="1" dirty="0" smtClean="0"/>
                <a:t> </a:t>
              </a:r>
              <a:r>
                <a:rPr lang="de-DE" sz="1600" b="1" dirty="0" err="1" smtClean="0"/>
                <a:t>equipment</a:t>
              </a:r>
              <a:r>
                <a:rPr lang="de-DE" dirty="0" smtClean="0"/>
                <a:t> (for the detection </a:t>
              </a:r>
              <a:r>
                <a:rPr lang="de-DE" dirty="0" err="1" smtClean="0"/>
                <a:t>of</a:t>
              </a:r>
              <a:r>
                <a:rPr lang="de-DE" dirty="0" smtClean="0"/>
                <a:t> </a:t>
              </a:r>
              <a:r>
                <a:rPr lang="de-DE" dirty="0" err="1" smtClean="0"/>
                <a:t>interchangeable</a:t>
              </a:r>
              <a:r>
                <a:rPr lang="de-DE" dirty="0" smtClean="0"/>
                <a:t> </a:t>
              </a:r>
              <a:r>
                <a:rPr lang="de-DE" dirty="0" err="1" smtClean="0"/>
                <a:t>protective</a:t>
              </a:r>
              <a:r>
                <a:rPr lang="de-DE" dirty="0" smtClean="0"/>
                <a:t> equipment)</a:t>
              </a:r>
              <a:endParaRPr lang="de-DE" sz="1600" b="1" dirty="0"/>
            </a:p>
          </p:txBody>
        </p:sp>
        <p:sp>
          <p:nvSpPr>
            <p:cNvPr id="24" name="Zustandswechsel - Text"/>
            <p:cNvSpPr txBox="1"/>
            <p:nvPr/>
          </p:nvSpPr>
          <p:spPr>
            <a:xfrm>
              <a:off x="5216736" y="1484784"/>
              <a:ext cx="3540400" cy="1601331"/>
            </a:xfrm>
            <a:prstGeom prst="ellipse">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de-DE" sz="1600" b="1" dirty="0" smtClean="0"/>
                <a:t>Monitoring of changes in state </a:t>
              </a:r>
              <a:r>
                <a:rPr lang="de-DE" dirty="0" smtClean="0"/>
                <a:t>of position switches (e.g. for the detection of bridged circuits) on protective equipment that must be opened regularly</a:t>
              </a:r>
              <a:endParaRPr lang="de-DE" dirty="0"/>
            </a:p>
          </p:txBody>
        </p:sp>
        <p:sp>
          <p:nvSpPr>
            <p:cNvPr id="26" name="Schutzeinrichtungen - Text"/>
            <p:cNvSpPr/>
            <p:nvPr/>
          </p:nvSpPr>
          <p:spPr bwMode="auto">
            <a:xfrm>
              <a:off x="279026" y="2394006"/>
              <a:ext cx="4740670" cy="1062114"/>
            </a:xfrm>
            <a:prstGeom prst="ellipse">
              <a:avLst/>
            </a:prstGeom>
            <a:solidFill>
              <a:schemeClr val="accent2">
                <a:lumMod val="20000"/>
                <a:lumOff val="8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r>
                <a:rPr lang="en-US" sz="1600" b="1" dirty="0" err="1" smtClean="0"/>
                <a:t>Depature</a:t>
              </a:r>
              <a:r>
                <a:rPr lang="en-US" sz="1600" b="1" dirty="0" smtClean="0"/>
                <a:t> from the safe position  </a:t>
              </a:r>
              <a:r>
                <a:rPr lang="en-US" dirty="0" smtClean="0"/>
                <a:t>of safeguards without </a:t>
              </a:r>
              <a:r>
                <a:rPr lang="en-US" dirty="0"/>
                <a:t>their fixings</a:t>
              </a:r>
            </a:p>
          </p:txBody>
        </p:sp>
        <p:sp>
          <p:nvSpPr>
            <p:cNvPr id="27" name="Weitere Ideen - Text"/>
            <p:cNvSpPr/>
            <p:nvPr/>
          </p:nvSpPr>
          <p:spPr bwMode="auto">
            <a:xfrm>
              <a:off x="4408999" y="5279187"/>
              <a:ext cx="3383525" cy="907033"/>
            </a:xfrm>
            <a:prstGeom prst="ellipse">
              <a:avLst/>
            </a:prstGeom>
            <a:solidFill>
              <a:schemeClr val="accent2">
                <a:lumMod val="20000"/>
                <a:lumOff val="8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144000" rIns="91440" bIns="45720" numCol="1" rtlCol="0" anchor="t" anchorCtr="0" compatLnSpc="1">
              <a:prstTxWarp prst="textNoShape">
                <a:avLst/>
              </a:prstTxWarp>
            </a:bodyPr>
            <a:lstStyle/>
            <a:p>
              <a:pPr lvl="0" algn="ctr"/>
              <a:r>
                <a:rPr lang="de-DE" sz="2400" b="1" smtClean="0"/>
                <a:t>Other ideas?</a:t>
              </a:r>
              <a:endParaRPr lang="de-DE" sz="3200" b="1"/>
            </a:p>
          </p:txBody>
        </p:sp>
        <p:sp>
          <p:nvSpPr>
            <p:cNvPr id="29" name="Rechteck 28"/>
            <p:cNvSpPr/>
            <p:nvPr/>
          </p:nvSpPr>
          <p:spPr>
            <a:xfrm>
              <a:off x="512553" y="1292364"/>
              <a:ext cx="5365751" cy="8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r>
                <a:rPr lang="de-DE" altLang="de-DE" sz="2600" b="1" dirty="0">
                  <a:solidFill>
                    <a:srgbClr val="004994"/>
                  </a:solidFill>
                  <a:latin typeface="+mj-lt"/>
                  <a:ea typeface="+mj-ea"/>
                  <a:cs typeface="+mj-cs"/>
                </a:rPr>
                <a:t>3-step method for the </a:t>
              </a:r>
              <a:br>
                <a:rPr lang="de-DE" altLang="de-DE" sz="2600" b="1" dirty="0">
                  <a:solidFill>
                    <a:srgbClr val="004994"/>
                  </a:solidFill>
                  <a:latin typeface="+mj-lt"/>
                  <a:ea typeface="+mj-ea"/>
                  <a:cs typeface="+mj-cs"/>
                </a:rPr>
              </a:br>
              <a:r>
                <a:rPr lang="de-DE" altLang="de-DE" sz="2600" b="1" dirty="0">
                  <a:solidFill>
                    <a:srgbClr val="004994"/>
                  </a:solidFill>
                  <a:latin typeface="+mj-lt"/>
                  <a:ea typeface="+mj-ea"/>
                  <a:cs typeface="+mj-cs"/>
                </a:rPr>
                <a:t>prevention of defeating:</a:t>
              </a:r>
              <a:endParaRPr lang="de-DE" sz="2600" b="1" dirty="0">
                <a:solidFill>
                  <a:srgbClr val="004994"/>
                </a:solidFill>
                <a:latin typeface="+mj-lt"/>
                <a:ea typeface="+mj-ea"/>
                <a:cs typeface="+mj-cs"/>
              </a:endParaRPr>
            </a:p>
          </p:txBody>
        </p:sp>
      </p:grpSp>
      <p:sp>
        <p:nvSpPr>
          <p:cNvPr id="25" name="Textfeld 24">
            <a:hlinkClick r:id="rId3"/>
          </p:cNvPr>
          <p:cNvSpPr txBox="1"/>
          <p:nvPr/>
        </p:nvSpPr>
        <p:spPr>
          <a:xfrm>
            <a:off x="4478711" y="4423512"/>
            <a:ext cx="2803973"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de-DE" sz="2800" dirty="0" err="1" smtClean="0">
                <a:hlinkClick r:id="rId3"/>
              </a:rPr>
              <a:t>Detect</a:t>
            </a:r>
            <a:r>
              <a:rPr lang="de-DE" sz="2800" dirty="0" smtClean="0">
                <a:hlinkClick r:id="rId3"/>
              </a:rPr>
              <a:t> </a:t>
            </a:r>
            <a:r>
              <a:rPr lang="de-DE" sz="2800" dirty="0" err="1" smtClean="0">
                <a:hlinkClick r:id="rId3"/>
              </a:rPr>
              <a:t>defeating</a:t>
            </a:r>
            <a:endParaRPr lang="de-DE" sz="2800" dirty="0"/>
          </a:p>
        </p:txBody>
      </p:sp>
    </p:spTree>
    <p:extLst>
      <p:ext uri="{BB962C8B-B14F-4D97-AF65-F5344CB8AC3E}">
        <p14:creationId xmlns:p14="http://schemas.microsoft.com/office/powerpoint/2010/main" val="32526622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16"/>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3" restart="whenNotActive" fill="hold" evtFilter="cancelBubble" nodeType="interactiveSeq">
                <p:stCondLst>
                  <p:cond evt="onClick" delay="0">
                    <p:tgtEl>
                      <p:spTgt spid="14"/>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1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3" grpId="0" animBg="1"/>
      <p:bldP spid="13" grpId="1" animBg="1"/>
      <p:bldP spid="14" grpId="0" animBg="1"/>
      <p:bldP spid="14" grpId="1" animBg="1"/>
      <p:bldP spid="18" grpId="0" animBg="1"/>
      <p:bldP spid="18" grpId="1"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7C994C18-2232-466A-BAAD-AF3E40318F54}" type="datetime1">
              <a:rPr lang="de-DE" smtClean="0"/>
              <a:pPr>
                <a:defRPr/>
              </a:pPr>
              <a:t>14.03.2019</a:t>
            </a:fld>
            <a:endParaRPr lang="de-DE" dirty="0"/>
          </a:p>
        </p:txBody>
      </p:sp>
      <p:sp>
        <p:nvSpPr>
          <p:cNvPr id="4" name="Fußzeilenplatzhalter 3"/>
          <p:cNvSpPr>
            <a:spLocks noGrp="1"/>
          </p:cNvSpPr>
          <p:nvPr>
            <p:ph type="ftr" sz="quarter" idx="11"/>
          </p:nvPr>
        </p:nvSpPr>
        <p:spPr/>
        <p:txBody>
          <a:bodyPr/>
          <a:lstStyle/>
          <a:p>
            <a:pPr>
              <a:defRPr/>
            </a:pPr>
            <a:r>
              <a:rPr lang="de-DE" smtClean="0"/>
              <a:t>Preventing defeating, Module 4: Design examples</a:t>
            </a:r>
            <a:endParaRPr lang="de-DE" dirty="0"/>
          </a:p>
        </p:txBody>
      </p:sp>
      <p:sp>
        <p:nvSpPr>
          <p:cNvPr id="5" name="Foliennummernplatzhalter 4"/>
          <p:cNvSpPr>
            <a:spLocks noGrp="1"/>
          </p:cNvSpPr>
          <p:nvPr>
            <p:ph type="sldNum" sz="quarter" idx="12"/>
          </p:nvPr>
        </p:nvSpPr>
        <p:spPr/>
        <p:txBody>
          <a:bodyPr/>
          <a:lstStyle/>
          <a:p>
            <a:pPr>
              <a:defRPr/>
            </a:pPr>
            <a:r>
              <a:rPr lang="de-DE" smtClean="0"/>
              <a:t>Page </a:t>
            </a:r>
            <a:fld id="{4D79FC45-FF3C-48AF-9775-12071FC682CF}" type="slidenum">
              <a:rPr lang="de-DE" smtClean="0"/>
              <a:pPr>
                <a:defRPr/>
              </a:pPr>
              <a:t>6</a:t>
            </a:fld>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1547010150"/>
              </p:ext>
            </p:extLst>
          </p:nvPr>
        </p:nvGraphicFramePr>
        <p:xfrm>
          <a:off x="7764" y="623167"/>
          <a:ext cx="9136238" cy="5745883"/>
        </p:xfrm>
        <a:graphic>
          <a:graphicData uri="http://schemas.openxmlformats.org/drawingml/2006/table">
            <a:tbl>
              <a:tblPr firstRow="1" bandRow="1">
                <a:tableStyleId>{3C2FFA5D-87B4-456A-9821-1D502468CF0F}</a:tableStyleId>
              </a:tblPr>
              <a:tblGrid>
                <a:gridCol w="25990">
                  <a:extLst>
                    <a:ext uri="{9D8B030D-6E8A-4147-A177-3AD203B41FA5}">
                      <a16:colId xmlns:a16="http://schemas.microsoft.com/office/drawing/2014/main" val="20001"/>
                    </a:ext>
                  </a:extLst>
                </a:gridCol>
                <a:gridCol w="3436423">
                  <a:extLst>
                    <a:ext uri="{9D8B030D-6E8A-4147-A177-3AD203B41FA5}">
                      <a16:colId xmlns:a16="http://schemas.microsoft.com/office/drawing/2014/main" val="20002"/>
                    </a:ext>
                  </a:extLst>
                </a:gridCol>
                <a:gridCol w="25990">
                  <a:extLst>
                    <a:ext uri="{9D8B030D-6E8A-4147-A177-3AD203B41FA5}">
                      <a16:colId xmlns:a16="http://schemas.microsoft.com/office/drawing/2014/main" val="20003"/>
                    </a:ext>
                  </a:extLst>
                </a:gridCol>
                <a:gridCol w="2553377">
                  <a:extLst>
                    <a:ext uri="{9D8B030D-6E8A-4147-A177-3AD203B41FA5}">
                      <a16:colId xmlns:a16="http://schemas.microsoft.com/office/drawing/2014/main" val="20004"/>
                    </a:ext>
                  </a:extLst>
                </a:gridCol>
                <a:gridCol w="25400">
                  <a:extLst>
                    <a:ext uri="{9D8B030D-6E8A-4147-A177-3AD203B41FA5}">
                      <a16:colId xmlns:a16="http://schemas.microsoft.com/office/drawing/2014/main" val="20005"/>
                    </a:ext>
                  </a:extLst>
                </a:gridCol>
                <a:gridCol w="3069058">
                  <a:extLst>
                    <a:ext uri="{9D8B030D-6E8A-4147-A177-3AD203B41FA5}">
                      <a16:colId xmlns:a16="http://schemas.microsoft.com/office/drawing/2014/main" val="20006"/>
                    </a:ext>
                  </a:extLst>
                </a:gridCol>
              </a:tblGrid>
              <a:tr h="792089">
                <a:tc>
                  <a:txBody>
                    <a:bodyPr/>
                    <a:lstStyle/>
                    <a:p>
                      <a:pPr algn="ctr">
                        <a:spcAft>
                          <a:spcPts val="0"/>
                        </a:spcAft>
                      </a:pPr>
                      <a:r>
                        <a:rPr lang="de-DE" sz="2800" dirty="0" smtClean="0">
                          <a:effectLst/>
                        </a:rPr>
                        <a:t> </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smtClean="0">
                          <a:effectLst/>
                        </a:rPr>
                        <a:t>Preventing incentives for defeating</a:t>
                      </a:r>
                      <a:endParaRPr lang="de-DE" sz="1800" dirty="0" smtClean="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261620" indent="-228600" algn="ctr">
                        <a:spcAft>
                          <a:spcPts val="0"/>
                        </a:spcAft>
                      </a:pPr>
                      <a:r>
                        <a:rPr lang="de-DE" sz="2800" smtClean="0">
                          <a:effectLst/>
                        </a:rPr>
                        <a:t> </a:t>
                      </a:r>
                      <a:endParaRPr lang="de-DE" sz="2800" dirty="0" smtClean="0">
                        <a:effectLs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smtClean="0">
                          <a:effectLst/>
                        </a:rPr>
                        <a:t>Obstructing defeating</a:t>
                      </a:r>
                      <a:endParaRPr lang="de-DE" sz="1800" dirty="0" smtClean="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de-DE" sz="2800" smtClean="0">
                          <a:effectLst/>
                        </a:rPr>
                        <a:t> </a:t>
                      </a:r>
                      <a:endParaRPr lang="de-DE" sz="2800" dirty="0" smtClean="0">
                        <a:effectLs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smtClean="0">
                          <a:effectLst/>
                        </a:rPr>
                        <a:t>Detecting defeating</a:t>
                      </a:r>
                      <a:endParaRPr lang="de-DE" sz="1800" dirty="0" smtClean="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648995">
                <a:tc gridSpan="2">
                  <a:txBody>
                    <a:bodyPr/>
                    <a:lstStyle/>
                    <a:p>
                      <a:pPr marL="0" lvl="0" indent="0" algn="ctr">
                        <a:spcAft>
                          <a:spcPts val="0"/>
                        </a:spcAft>
                        <a:buFont typeface="+mj-lt"/>
                        <a:buNone/>
                        <a:tabLst>
                          <a:tab pos="318770" algn="l"/>
                        </a:tabLst>
                      </a:pPr>
                      <a:r>
                        <a:rPr lang="de-DE" sz="1800" dirty="0" smtClean="0">
                          <a:solidFill>
                            <a:schemeClr val="bg1"/>
                          </a:solidFill>
                          <a:effectLst/>
                          <a:hlinkClick r:id="rId3" action="ppaction://hlinksldjump"/>
                        </a:rPr>
                        <a:t>Reliable processes</a:t>
                      </a:r>
                      <a:endParaRPr lang="de-DE" sz="1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solidFill>
                      <a:schemeClr val="accent1">
                        <a:alpha val="40000"/>
                      </a:schemeClr>
                    </a:solidFill>
                  </a:tcPr>
                </a:tc>
                <a:tc hMerge="1">
                  <a:txBody>
                    <a:bodyPr/>
                    <a:lstStyle/>
                    <a:p>
                      <a:endParaRPr lang="de-DE"/>
                    </a:p>
                  </a:txBody>
                  <a:tcPr/>
                </a:tc>
                <a:tc gridSpan="2">
                  <a:txBody>
                    <a:bodyPr/>
                    <a:lstStyle/>
                    <a:p>
                      <a:pPr marL="0" lvl="0" indent="0" algn="ctr" defTabSz="914400" rtl="0" eaLnBrk="1" latinLnBrk="0" hangingPunct="1">
                        <a:spcAft>
                          <a:spcPts val="0"/>
                        </a:spcAft>
                        <a:buFont typeface="+mj-lt"/>
                        <a:buNone/>
                        <a:tabLst>
                          <a:tab pos="228600" algn="l"/>
                        </a:tabLst>
                      </a:pPr>
                      <a:r>
                        <a:rPr lang="de-DE" sz="1800" kern="1200" dirty="0" err="1" smtClean="0">
                          <a:solidFill>
                            <a:schemeClr val="bg1"/>
                          </a:solidFill>
                          <a:effectLst/>
                          <a:latin typeface="+mn-lt"/>
                          <a:ea typeface="+mn-ea"/>
                          <a:cs typeface="+mn-cs"/>
                          <a:hlinkClick r:id="rId4" action="ppaction://hlinksldjump"/>
                        </a:rPr>
                        <a:t>Inseperable</a:t>
                      </a:r>
                      <a:r>
                        <a:rPr lang="de-DE" sz="1800" kern="1200" dirty="0" smtClean="0">
                          <a:solidFill>
                            <a:schemeClr val="bg1"/>
                          </a:solidFill>
                          <a:effectLst/>
                          <a:latin typeface="+mn-lt"/>
                          <a:ea typeface="+mn-ea"/>
                          <a:cs typeface="+mn-cs"/>
                          <a:hlinkClick r:id="rId4" action="ppaction://hlinksldjump"/>
                        </a:rPr>
                        <a:t> </a:t>
                      </a:r>
                      <a:r>
                        <a:rPr lang="de-DE" sz="1800" kern="1200" dirty="0" err="1" smtClean="0">
                          <a:solidFill>
                            <a:schemeClr val="bg1"/>
                          </a:solidFill>
                          <a:effectLst/>
                          <a:latin typeface="+mn-lt"/>
                          <a:ea typeface="+mn-ea"/>
                          <a:cs typeface="+mn-cs"/>
                          <a:hlinkClick r:id="rId4" action="ppaction://hlinksldjump"/>
                        </a:rPr>
                        <a:t>connection</a:t>
                      </a:r>
                      <a:r>
                        <a:rPr lang="de-DE" sz="1800" kern="1200" dirty="0">
                          <a:solidFill>
                            <a:schemeClr val="bg1"/>
                          </a:solidFill>
                          <a:effectLst/>
                          <a:latin typeface="+mn-lt"/>
                          <a:ea typeface="+mn-ea"/>
                          <a:cs typeface="+mn-cs"/>
                        </a:rPr>
                        <a:t> </a:t>
                      </a:r>
                    </a:p>
                  </a:txBody>
                  <a:tcPr marL="0" marR="0" marT="0" marB="0" anchor="ctr">
                    <a:solidFill>
                      <a:schemeClr val="accent1">
                        <a:alpha val="40000"/>
                      </a:schemeClr>
                    </a:solidFill>
                  </a:tcPr>
                </a:tc>
                <a:tc hMerge="1">
                  <a:txBody>
                    <a:bodyPr/>
                    <a:lstStyle/>
                    <a:p>
                      <a:endParaRPr lang="de-DE"/>
                    </a:p>
                  </a:txBody>
                  <a:tcPr/>
                </a:tc>
                <a:tc gridSpan="2">
                  <a:txBody>
                    <a:bodyPr/>
                    <a:lstStyle/>
                    <a:p>
                      <a:pPr marL="0" lvl="0" indent="0" algn="ctr">
                        <a:spcAft>
                          <a:spcPts val="0"/>
                        </a:spcAft>
                        <a:buFont typeface="+mj-lt"/>
                        <a:buNone/>
                      </a:pPr>
                      <a:r>
                        <a:rPr lang="de-DE" sz="1800" kern="1200" dirty="0" smtClean="0">
                          <a:solidFill>
                            <a:schemeClr val="bg1"/>
                          </a:solidFill>
                          <a:effectLst/>
                          <a:latin typeface="+mn-lt"/>
                          <a:ea typeface="+mn-ea"/>
                          <a:cs typeface="+mn-cs"/>
                          <a:hlinkClick r:id="rId5" action="ppaction://hlinksldjump"/>
                        </a:rPr>
                        <a:t>Coded protective equipment</a:t>
                      </a:r>
                      <a:endParaRPr lang="de-DE" sz="1800" kern="1200" dirty="0">
                        <a:solidFill>
                          <a:schemeClr val="bg1"/>
                        </a:solidFill>
                        <a:effectLst/>
                        <a:latin typeface="+mn-lt"/>
                        <a:ea typeface="+mn-ea"/>
                        <a:cs typeface="+mn-cs"/>
                      </a:endParaRPr>
                    </a:p>
                  </a:txBody>
                  <a:tcPr marL="0" marR="0" marT="0" marB="0" anchor="ctr">
                    <a:solidFill>
                      <a:schemeClr val="accent1">
                        <a:alpha val="40000"/>
                      </a:schemeClr>
                    </a:solidFill>
                  </a:tcPr>
                </a:tc>
                <a:tc hMerge="1">
                  <a:txBody>
                    <a:bodyPr/>
                    <a:lstStyle/>
                    <a:p>
                      <a:endParaRPr lang="de-DE"/>
                    </a:p>
                  </a:txBody>
                  <a:tcPr/>
                </a:tc>
                <a:extLst>
                  <a:ext uri="{0D108BD9-81ED-4DB2-BD59-A6C34878D82A}">
                    <a16:rowId xmlns:a16="http://schemas.microsoft.com/office/drawing/2014/main" val="10001"/>
                  </a:ext>
                </a:extLst>
              </a:tr>
              <a:tr h="709420">
                <a:tc gridSpan="2">
                  <a:txBody>
                    <a:bodyPr/>
                    <a:lstStyle/>
                    <a:p>
                      <a:pPr marL="0" lvl="0" indent="0" algn="ctr">
                        <a:spcAft>
                          <a:spcPts val="0"/>
                        </a:spcAft>
                        <a:buFont typeface="+mj-lt"/>
                        <a:buNone/>
                        <a:tabLst>
                          <a:tab pos="318770" algn="l"/>
                        </a:tabLst>
                      </a:pPr>
                      <a:r>
                        <a:rPr lang="de-DE" sz="1800" dirty="0" smtClean="0">
                          <a:solidFill>
                            <a:schemeClr val="bg1"/>
                          </a:solidFill>
                          <a:effectLst/>
                        </a:rPr>
                        <a:t>Sufficiently long process cycle intervals</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0" lvl="0" indent="0" algn="ctr">
                        <a:spcAft>
                          <a:spcPts val="0"/>
                        </a:spcAft>
                        <a:buFont typeface="+mj-lt"/>
                        <a:buNone/>
                        <a:tabLst>
                          <a:tab pos="228600" algn="l"/>
                        </a:tabLst>
                      </a:pPr>
                      <a:r>
                        <a:rPr lang="de-DE" sz="1800" dirty="0" smtClean="0">
                          <a:solidFill>
                            <a:schemeClr val="bg1"/>
                          </a:solidFill>
                          <a:effectLst/>
                          <a:hlinkClick r:id="rId6" action="ppaction://hlinksldjump"/>
                        </a:rPr>
                        <a:t>Coded actuators</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0" lvl="0" indent="0" algn="ctr">
                        <a:spcAft>
                          <a:spcPts val="0"/>
                        </a:spcAft>
                        <a:buFont typeface="+mj-lt"/>
                        <a:buNone/>
                      </a:pPr>
                      <a:r>
                        <a:rPr lang="de-DE" sz="1800" dirty="0" smtClean="0">
                          <a:solidFill>
                            <a:schemeClr val="bg1"/>
                          </a:solidFill>
                          <a:effectLst/>
                          <a:hlinkClick r:id="rId7" action="ppaction://hlinksldjump"/>
                        </a:rPr>
                        <a:t>Monitoring </a:t>
                      </a:r>
                      <a:r>
                        <a:rPr lang="de-DE" sz="1800" dirty="0" err="1" smtClean="0">
                          <a:solidFill>
                            <a:schemeClr val="bg1"/>
                          </a:solidFill>
                          <a:effectLst/>
                          <a:hlinkClick r:id="rId7" action="ppaction://hlinksldjump"/>
                        </a:rPr>
                        <a:t>of</a:t>
                      </a:r>
                      <a:r>
                        <a:rPr lang="de-DE" sz="1800" dirty="0" smtClean="0">
                          <a:solidFill>
                            <a:schemeClr val="bg1"/>
                          </a:solidFill>
                          <a:effectLst/>
                          <a:hlinkClick r:id="rId7" action="ppaction://hlinksldjump"/>
                        </a:rPr>
                        <a:t> </a:t>
                      </a:r>
                      <a:r>
                        <a:rPr lang="de-DE" sz="1800" dirty="0" err="1" smtClean="0">
                          <a:solidFill>
                            <a:schemeClr val="bg1"/>
                          </a:solidFill>
                          <a:effectLst/>
                          <a:hlinkClick r:id="rId7" action="ppaction://hlinksldjump"/>
                        </a:rPr>
                        <a:t>changes</a:t>
                      </a:r>
                      <a:r>
                        <a:rPr lang="de-DE" sz="1800" dirty="0" smtClean="0">
                          <a:solidFill>
                            <a:schemeClr val="bg1"/>
                          </a:solidFill>
                          <a:effectLst/>
                          <a:hlinkClick r:id="rId7" action="ppaction://hlinksldjump"/>
                        </a:rPr>
                        <a:t> </a:t>
                      </a:r>
                      <a:r>
                        <a:rPr lang="de-DE" sz="1800" dirty="0" err="1" smtClean="0">
                          <a:solidFill>
                            <a:schemeClr val="bg1"/>
                          </a:solidFill>
                          <a:effectLst/>
                          <a:hlinkClick r:id="rId7" action="ppaction://hlinksldjump"/>
                        </a:rPr>
                        <a:t>of</a:t>
                      </a:r>
                      <a:r>
                        <a:rPr lang="de-DE" sz="1800" dirty="0" smtClean="0">
                          <a:solidFill>
                            <a:schemeClr val="bg1"/>
                          </a:solidFill>
                          <a:effectLst/>
                          <a:hlinkClick r:id="rId7" action="ppaction://hlinksldjump"/>
                        </a:rPr>
                        <a:t> state </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extLst>
                  <a:ext uri="{0D108BD9-81ED-4DB2-BD59-A6C34878D82A}">
                    <a16:rowId xmlns:a16="http://schemas.microsoft.com/office/drawing/2014/main" val="10002"/>
                  </a:ext>
                </a:extLst>
              </a:tr>
              <a:tr h="648072">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de-DE" sz="1800" dirty="0" smtClean="0">
                          <a:solidFill>
                            <a:schemeClr val="bg1"/>
                          </a:solidFill>
                          <a:effectLst/>
                          <a:hlinkClick r:id="rId8" action="ppaction://hlinksldjump"/>
                        </a:rPr>
                        <a:t>Process observation with the protective equipment closed</a:t>
                      </a:r>
                      <a:endParaRPr lang="de-DE" sz="1800" kern="1200" baseline="0" dirty="0">
                        <a:solidFill>
                          <a:schemeClr val="bg1"/>
                        </a:solidFill>
                        <a:effectLst/>
                        <a:latin typeface="+mn-lt"/>
                        <a:ea typeface="+mn-ea"/>
                        <a:cs typeface="+mn-cs"/>
                      </a:endParaRPr>
                    </a:p>
                  </a:txBody>
                  <a:tcPr marL="0" marR="0" marT="0" marB="0" anchor="ctr"/>
                </a:tc>
                <a:tc hMerge="1">
                  <a:txBody>
                    <a:bodyPr/>
                    <a:lstStyle/>
                    <a:p>
                      <a:endParaRPr lang="de-DE"/>
                    </a:p>
                  </a:txBody>
                  <a:tcPr/>
                </a:tc>
                <a:tc gridSpan="2">
                  <a:txBody>
                    <a:bodyPr/>
                    <a:lstStyle/>
                    <a:p>
                      <a:pPr marL="0" lvl="0" indent="0" algn="ctr">
                        <a:spcAft>
                          <a:spcPts val="0"/>
                        </a:spcAft>
                        <a:buFont typeface="+mj-lt"/>
                        <a:buNone/>
                        <a:tabLst>
                          <a:tab pos="228600" algn="l"/>
                        </a:tabLst>
                      </a:pPr>
                      <a:r>
                        <a:rPr lang="de-DE" sz="1800" u="none" dirty="0" smtClean="0">
                          <a:solidFill>
                            <a:schemeClr val="bg1"/>
                          </a:solidFill>
                          <a:effectLst/>
                          <a:hlinkClick r:id="rId9" action="ppaction://hlinksldjump"/>
                        </a:rPr>
                        <a:t>Shrouded mounting</a:t>
                      </a:r>
                      <a:endParaRPr lang="de-DE" sz="1800" u="none"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de-DE"/>
                    </a:p>
                  </a:txBody>
                  <a:tcPr/>
                </a:tc>
                <a:tc gridSpan="2">
                  <a:txBody>
                    <a:bodyPr/>
                    <a:lstStyle/>
                    <a:p>
                      <a:pPr marL="0" lvl="0" indent="0" algn="ctr">
                        <a:spcAft>
                          <a:spcPts val="0"/>
                        </a:spcAft>
                        <a:buFont typeface="+mj-lt"/>
                        <a:buNone/>
                      </a:pPr>
                      <a:r>
                        <a:rPr lang="de-DE" sz="1800" kern="1200" dirty="0" smtClean="0">
                          <a:solidFill>
                            <a:schemeClr val="bg1"/>
                          </a:solidFill>
                          <a:effectLst/>
                          <a:latin typeface="+mn-lt"/>
                          <a:ea typeface="+mn-ea"/>
                          <a:cs typeface="+mn-cs"/>
                          <a:hlinkClick r:id="rId10" action="ppaction://hlinksldjump"/>
                        </a:rPr>
                        <a:t>Departure from the safe position</a:t>
                      </a:r>
                      <a:endParaRPr lang="de-DE" sz="1800" dirty="0">
                        <a:solidFill>
                          <a:schemeClr val="bg1"/>
                        </a:solidFill>
                        <a:effectLst/>
                      </a:endParaRPr>
                    </a:p>
                  </a:txBody>
                  <a:tcPr marL="0" marR="0" marT="0" marB="0" anchor="ctr"/>
                </a:tc>
                <a:tc hMerge="1">
                  <a:txBody>
                    <a:bodyPr/>
                    <a:lstStyle/>
                    <a:p>
                      <a:endParaRPr lang="de-DE"/>
                    </a:p>
                  </a:txBody>
                  <a:tcPr/>
                </a:tc>
                <a:extLst>
                  <a:ext uri="{0D108BD9-81ED-4DB2-BD59-A6C34878D82A}">
                    <a16:rowId xmlns:a16="http://schemas.microsoft.com/office/drawing/2014/main" val="10003"/>
                  </a:ext>
                </a:extLst>
              </a:tr>
              <a:tr h="648072">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318770" algn="l"/>
                        </a:tabLst>
                        <a:defRPr/>
                      </a:pPr>
                      <a:r>
                        <a:rPr lang="de-DE" sz="1800" u="sng" kern="1200" baseline="0" dirty="0" err="1" smtClean="0">
                          <a:solidFill>
                            <a:schemeClr val="bg1"/>
                          </a:solidFill>
                          <a:effectLst/>
                          <a:latin typeface="+mn-lt"/>
                          <a:ea typeface="+mn-ea"/>
                          <a:cs typeface="+mn-cs"/>
                        </a:rPr>
                        <a:t>Straightforward</a:t>
                      </a:r>
                      <a:r>
                        <a:rPr lang="de-DE" sz="1800" u="sng" kern="1200" baseline="0" dirty="0" smtClean="0">
                          <a:solidFill>
                            <a:schemeClr val="bg1"/>
                          </a:solidFill>
                          <a:effectLst/>
                          <a:latin typeface="+mn-lt"/>
                          <a:ea typeface="+mn-ea"/>
                          <a:cs typeface="+mn-cs"/>
                        </a:rPr>
                        <a:t> fault </a:t>
                      </a:r>
                      <a:r>
                        <a:rPr lang="de-DE" sz="1800" u="sng" kern="1200" baseline="0" dirty="0" err="1" smtClean="0">
                          <a:solidFill>
                            <a:schemeClr val="bg1"/>
                          </a:solidFill>
                          <a:effectLst/>
                          <a:latin typeface="+mn-lt"/>
                          <a:ea typeface="+mn-ea"/>
                          <a:cs typeface="+mn-cs"/>
                        </a:rPr>
                        <a:t>rectification</a:t>
                      </a:r>
                      <a:endParaRPr lang="de-DE" sz="1800" u="sng" kern="1200" baseline="0" dirty="0" smtClean="0">
                        <a:solidFill>
                          <a:schemeClr val="bg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mj-lt"/>
                        <a:buNone/>
                        <a:tabLst>
                          <a:tab pos="318770" algn="l"/>
                        </a:tabLst>
                        <a:defRPr/>
                      </a:pPr>
                      <a:r>
                        <a:rPr lang="de-DE" sz="1800" kern="1200" baseline="0" dirty="0" smtClean="0">
                          <a:solidFill>
                            <a:schemeClr val="bg1"/>
                          </a:solidFill>
                          <a:effectLst/>
                          <a:latin typeface="+mn-lt"/>
                          <a:ea typeface="+mn-ea"/>
                          <a:cs typeface="+mn-cs"/>
                          <a:hlinkClick r:id="rId11" action="ppaction://hlinksldjump"/>
                        </a:rPr>
                        <a:t>1</a:t>
                      </a:r>
                      <a:r>
                        <a:rPr lang="de-DE" sz="1800" kern="1200" baseline="0" dirty="0" smtClean="0">
                          <a:solidFill>
                            <a:schemeClr val="bg1"/>
                          </a:solidFill>
                          <a:effectLst/>
                          <a:latin typeface="+mn-lt"/>
                          <a:ea typeface="+mn-ea"/>
                          <a:cs typeface="+mn-cs"/>
                        </a:rPr>
                        <a:t> – </a:t>
                      </a:r>
                      <a:r>
                        <a:rPr lang="de-DE" sz="1800" kern="1200" baseline="0" dirty="0" smtClean="0">
                          <a:solidFill>
                            <a:schemeClr val="bg1"/>
                          </a:solidFill>
                          <a:effectLst/>
                          <a:latin typeface="+mn-lt"/>
                          <a:ea typeface="+mn-ea"/>
                          <a:cs typeface="+mn-cs"/>
                          <a:hlinkClick r:id="rId12" action="ppaction://hlinksldjump"/>
                        </a:rPr>
                        <a:t>2</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228600" algn="l"/>
                        </a:tabLst>
                        <a:defRPr/>
                      </a:pPr>
                      <a:r>
                        <a:rPr lang="de-DE" sz="1800" baseline="0" dirty="0" smtClean="0">
                          <a:solidFill>
                            <a:schemeClr val="bg1"/>
                          </a:solidFill>
                          <a:effectLst/>
                          <a:hlinkClick r:id="rId13" action="ppaction://hlinksldjump"/>
                        </a:rPr>
                        <a:t>Make/break contact combination</a:t>
                      </a:r>
                      <a:endParaRPr lang="de-DE" sz="1800" baseline="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0" lvl="0" indent="0" algn="ctr" defTabSz="914400" rtl="0" eaLnBrk="1" latinLnBrk="0" hangingPunct="1">
                        <a:spcAft>
                          <a:spcPts val="0"/>
                        </a:spcAft>
                        <a:buFont typeface="+mj-lt"/>
                        <a:buNone/>
                      </a:pPr>
                      <a:r>
                        <a:rPr lang="de-DE" sz="1800" kern="1200" dirty="0">
                          <a:solidFill>
                            <a:schemeClr val="bg1"/>
                          </a:solidFill>
                          <a:effectLst/>
                          <a:latin typeface="+mn-lt"/>
                          <a:ea typeface="+mn-ea"/>
                          <a:cs typeface="+mn-cs"/>
                        </a:rPr>
                        <a:t> </a:t>
                      </a:r>
                    </a:p>
                  </a:txBody>
                  <a:tcPr marL="0" marR="0" marT="0" marB="0" anchor="ctr">
                    <a:solidFill>
                      <a:schemeClr val="tx2">
                        <a:lumMod val="40000"/>
                        <a:lumOff val="60000"/>
                      </a:schemeClr>
                    </a:solidFill>
                  </a:tcPr>
                </a:tc>
                <a:tc hMerge="1">
                  <a:txBody>
                    <a:bodyPr/>
                    <a:lstStyle/>
                    <a:p>
                      <a:endParaRPr lang="de-DE"/>
                    </a:p>
                  </a:txBody>
                  <a:tcPr/>
                </a:tc>
                <a:extLst>
                  <a:ext uri="{0D108BD9-81ED-4DB2-BD59-A6C34878D82A}">
                    <a16:rowId xmlns:a16="http://schemas.microsoft.com/office/drawing/2014/main" val="10004"/>
                  </a:ext>
                </a:extLst>
              </a:tr>
              <a:tr h="624225">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318770" algn="l"/>
                        </a:tabLst>
                        <a:defRPr/>
                      </a:pPr>
                      <a:r>
                        <a:rPr lang="de-DE" sz="1800" dirty="0" smtClean="0">
                          <a:solidFill>
                            <a:schemeClr val="bg1"/>
                          </a:solidFill>
                          <a:effectLst/>
                          <a:hlinkClick r:id="rId14" action="ppaction://hlinksldjump"/>
                        </a:rPr>
                        <a:t>Safe drive control</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de-DE"/>
                    </a:p>
                  </a:txBody>
                  <a:tcPr/>
                </a:tc>
                <a:tc gridSpan="2">
                  <a:txBody>
                    <a:bodyPr/>
                    <a:lstStyle/>
                    <a:p>
                      <a:pPr marL="0" lvl="0" indent="0" algn="ctr">
                        <a:spcAft>
                          <a:spcPts val="0"/>
                        </a:spcAft>
                        <a:buFont typeface="+mj-lt"/>
                        <a:buNone/>
                        <a:tabLst>
                          <a:tab pos="228600" algn="l"/>
                        </a:tabLst>
                      </a:pPr>
                      <a:r>
                        <a:rPr lang="de-DE" sz="1800" kern="1200" dirty="0" err="1" smtClean="0">
                          <a:solidFill>
                            <a:schemeClr val="bg1"/>
                          </a:solidFill>
                          <a:effectLst/>
                          <a:latin typeface="+mn-lt"/>
                          <a:ea typeface="+mn-ea"/>
                          <a:cs typeface="+mn-cs"/>
                        </a:rPr>
                        <a:t>Logging</a:t>
                      </a:r>
                      <a:endParaRPr lang="de-DE" sz="1800" kern="1200" dirty="0">
                        <a:solidFill>
                          <a:schemeClr val="bg1"/>
                        </a:solidFill>
                        <a:effectLst/>
                        <a:latin typeface="+mn-lt"/>
                        <a:ea typeface="+mn-ea"/>
                        <a:cs typeface="+mn-cs"/>
                      </a:endParaRPr>
                    </a:p>
                  </a:txBody>
                  <a:tcPr marL="0" marR="0" marT="0" marB="0" anchor="ctr"/>
                </a:tc>
                <a:tc hMerge="1">
                  <a:txBody>
                    <a:bodyPr/>
                    <a:lstStyle/>
                    <a:p>
                      <a:endParaRPr lang="de-DE"/>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de-DE" sz="1800" baseline="0" dirty="0">
                          <a:solidFill>
                            <a:schemeClr val="bg1"/>
                          </a:solidFill>
                          <a:effectLst/>
                        </a:rPr>
                        <a:t> </a:t>
                      </a:r>
                      <a:endParaRPr lang="de-DE" sz="1800" baseline="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de-DE"/>
                    </a:p>
                  </a:txBody>
                  <a:tcPr/>
                </a:tc>
                <a:extLst>
                  <a:ext uri="{0D108BD9-81ED-4DB2-BD59-A6C34878D82A}">
                    <a16:rowId xmlns:a16="http://schemas.microsoft.com/office/drawing/2014/main" val="10005"/>
                  </a:ext>
                </a:extLst>
              </a:tr>
              <a:tr h="576884">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318770" algn="l"/>
                        </a:tabLst>
                        <a:defRPr/>
                      </a:pPr>
                      <a:r>
                        <a:rPr lang="de-DE" sz="1800" dirty="0" smtClean="0">
                          <a:solidFill>
                            <a:schemeClr val="bg1"/>
                          </a:solidFill>
                          <a:effectLst/>
                          <a:hlinkClick r:id="rId15" action="ppaction://hlinksldjump"/>
                        </a:rPr>
                        <a:t>Easy </a:t>
                      </a:r>
                      <a:r>
                        <a:rPr lang="de-DE" sz="1800" dirty="0" err="1" smtClean="0">
                          <a:solidFill>
                            <a:schemeClr val="bg1"/>
                          </a:solidFill>
                          <a:effectLst/>
                          <a:hlinkClick r:id="rId15" action="ppaction://hlinksldjump"/>
                        </a:rPr>
                        <a:t>handling</a:t>
                      </a:r>
                      <a:r>
                        <a:rPr lang="de-DE" sz="1800" dirty="0" smtClean="0">
                          <a:solidFill>
                            <a:schemeClr val="bg1"/>
                          </a:solidFill>
                          <a:effectLst/>
                          <a:hlinkClick r:id="rId15" action="ppaction://hlinksldjump"/>
                        </a:rPr>
                        <a:t> </a:t>
                      </a:r>
                      <a:r>
                        <a:rPr lang="de-DE" sz="1800" dirty="0" err="1" smtClean="0">
                          <a:solidFill>
                            <a:schemeClr val="bg1"/>
                          </a:solidFill>
                          <a:effectLst/>
                          <a:hlinkClick r:id="rId15" action="ppaction://hlinksldjump"/>
                        </a:rPr>
                        <a:t>of</a:t>
                      </a:r>
                      <a:r>
                        <a:rPr lang="de-DE" sz="1800" dirty="0" smtClean="0">
                          <a:solidFill>
                            <a:schemeClr val="bg1"/>
                          </a:solidFill>
                          <a:effectLst/>
                          <a:hlinkClick r:id="rId15" action="ppaction://hlinksldjump"/>
                        </a:rPr>
                        <a:t> </a:t>
                      </a:r>
                      <a:r>
                        <a:rPr lang="de-DE" sz="1800" dirty="0" err="1" smtClean="0">
                          <a:solidFill>
                            <a:schemeClr val="bg1"/>
                          </a:solidFill>
                          <a:effectLst/>
                          <a:hlinkClick r:id="rId15" action="ppaction://hlinksldjump"/>
                        </a:rPr>
                        <a:t>protective</a:t>
                      </a:r>
                      <a:r>
                        <a:rPr lang="de-DE" sz="1800" dirty="0" smtClean="0">
                          <a:solidFill>
                            <a:schemeClr val="bg1"/>
                          </a:solidFill>
                          <a:effectLst/>
                          <a:hlinkClick r:id="rId15" action="ppaction://hlinksldjump"/>
                        </a:rPr>
                        <a:t> </a:t>
                      </a:r>
                      <a:r>
                        <a:rPr lang="de-DE" sz="1800" dirty="0" err="1" smtClean="0">
                          <a:solidFill>
                            <a:schemeClr val="bg1"/>
                          </a:solidFill>
                          <a:effectLst/>
                          <a:hlinkClick r:id="rId15" action="ppaction://hlinksldjump"/>
                        </a:rPr>
                        <a:t>equipment</a:t>
                      </a:r>
                      <a:r>
                        <a:rPr lang="de-DE" sz="1800" dirty="0" smtClean="0">
                          <a:solidFill>
                            <a:schemeClr val="bg1"/>
                          </a:solidFill>
                          <a:effectLst/>
                          <a:hlinkClick r:id="rId15" action="ppaction://hlinksldjump"/>
                        </a:rPr>
                        <a:t> </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228600" algn="ctr">
                        <a:spcAft>
                          <a:spcPts val="0"/>
                        </a:spcAft>
                      </a:pPr>
                      <a:r>
                        <a:rPr lang="de-DE" sz="1800" dirty="0">
                          <a:solidFill>
                            <a:schemeClr val="bg1"/>
                          </a:solidFill>
                          <a:effectLst/>
                        </a:rPr>
                        <a:t> </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342900" lvl="0" indent="-342900" algn="ctr">
                        <a:spcAft>
                          <a:spcPts val="0"/>
                        </a:spcAft>
                        <a:buFont typeface="+mj-lt"/>
                        <a:buAutoNum type="arabicPeriod"/>
                      </a:pP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extLst>
                  <a:ext uri="{0D108BD9-81ED-4DB2-BD59-A6C34878D82A}">
                    <a16:rowId xmlns:a16="http://schemas.microsoft.com/office/drawing/2014/main" val="10006"/>
                  </a:ext>
                </a:extLst>
              </a:tr>
              <a:tr h="515354">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tab pos="318770" algn="l"/>
                        </a:tabLst>
                        <a:defRPr/>
                      </a:pPr>
                      <a:r>
                        <a:rPr lang="de-DE" sz="1800" dirty="0" smtClean="0">
                          <a:solidFill>
                            <a:schemeClr val="bg1"/>
                          </a:solidFill>
                          <a:effectLst/>
                        </a:rPr>
                        <a:t>Straightforward resumption of operation</a:t>
                      </a: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de-DE"/>
                    </a:p>
                  </a:txBody>
                  <a:tcPr/>
                </a:tc>
                <a:tc gridSpan="2">
                  <a:txBody>
                    <a:bodyPr/>
                    <a:lstStyle/>
                    <a:p>
                      <a:endParaRPr lang="de-DE" dirty="0"/>
                    </a:p>
                  </a:txBody>
                  <a:tcPr marL="0" marR="0" marT="0" marB="0" anchor="ctr"/>
                </a:tc>
                <a:tc hMerge="1">
                  <a:txBody>
                    <a:bodyPr/>
                    <a:lstStyle/>
                    <a:p>
                      <a:endParaRPr lang="de-DE"/>
                    </a:p>
                  </a:txBody>
                  <a:tcPr/>
                </a:tc>
                <a:tc gridSpan="2">
                  <a:txBody>
                    <a:bodyPr/>
                    <a:lstStyle/>
                    <a:p>
                      <a:pPr marL="0" lvl="0" indent="0" algn="ctr">
                        <a:spcAft>
                          <a:spcPts val="0"/>
                        </a:spcAft>
                        <a:buFont typeface="+mj-lt"/>
                        <a:buNone/>
                      </a:pP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de-DE"/>
                    </a:p>
                  </a:txBody>
                  <a:tcPr/>
                </a:tc>
                <a:extLst>
                  <a:ext uri="{0D108BD9-81ED-4DB2-BD59-A6C34878D82A}">
                    <a16:rowId xmlns:a16="http://schemas.microsoft.com/office/drawing/2014/main" val="10007"/>
                  </a:ext>
                </a:extLst>
              </a:tr>
              <a:tr h="549486">
                <a:tc gridSpan="2">
                  <a:txBody>
                    <a:bodyPr/>
                    <a:lstStyle/>
                    <a:p>
                      <a:pPr marL="0" lvl="0" indent="0" algn="ctr" defTabSz="914400" rtl="0" eaLnBrk="1" latinLnBrk="0" hangingPunct="1">
                        <a:spcAft>
                          <a:spcPts val="0"/>
                        </a:spcAft>
                        <a:buFont typeface="+mj-lt"/>
                        <a:buNone/>
                        <a:tabLst>
                          <a:tab pos="318770" algn="l"/>
                        </a:tabLst>
                      </a:pPr>
                      <a:r>
                        <a:rPr lang="de-DE" sz="1800" u="sng" kern="1200" dirty="0" err="1" smtClean="0">
                          <a:solidFill>
                            <a:schemeClr val="bg1"/>
                          </a:solidFill>
                          <a:effectLst/>
                          <a:latin typeface="+mn-lt"/>
                          <a:ea typeface="+mn-ea"/>
                          <a:cs typeface="+mn-cs"/>
                        </a:rPr>
                        <a:t>Protective</a:t>
                      </a:r>
                      <a:r>
                        <a:rPr lang="de-DE" sz="1800" u="sng" kern="1200" dirty="0" smtClean="0">
                          <a:solidFill>
                            <a:schemeClr val="bg1"/>
                          </a:solidFill>
                          <a:effectLst/>
                          <a:latin typeface="+mn-lt"/>
                          <a:ea typeface="+mn-ea"/>
                          <a:cs typeface="+mn-cs"/>
                        </a:rPr>
                        <a:t> </a:t>
                      </a:r>
                      <a:r>
                        <a:rPr lang="de-DE" sz="1800" u="sng" kern="1200" dirty="0" err="1" smtClean="0">
                          <a:solidFill>
                            <a:schemeClr val="bg1"/>
                          </a:solidFill>
                          <a:effectLst/>
                          <a:latin typeface="+mn-lt"/>
                          <a:ea typeface="+mn-ea"/>
                          <a:cs typeface="+mn-cs"/>
                        </a:rPr>
                        <a:t>equipment</a:t>
                      </a:r>
                      <a:r>
                        <a:rPr lang="de-DE" sz="1800" u="sng" kern="1200" dirty="0" smtClean="0">
                          <a:solidFill>
                            <a:schemeClr val="bg1"/>
                          </a:solidFill>
                          <a:effectLst/>
                          <a:latin typeface="+mn-lt"/>
                          <a:ea typeface="+mn-ea"/>
                          <a:cs typeface="+mn-cs"/>
                        </a:rPr>
                        <a:t> </a:t>
                      </a:r>
                      <a:r>
                        <a:rPr lang="de-DE" sz="1800" u="sng" kern="1200" dirty="0" err="1" smtClean="0">
                          <a:solidFill>
                            <a:schemeClr val="bg1"/>
                          </a:solidFill>
                          <a:effectLst/>
                          <a:latin typeface="+mn-lt"/>
                          <a:ea typeface="+mn-ea"/>
                          <a:cs typeface="+mn-cs"/>
                        </a:rPr>
                        <a:t>does</a:t>
                      </a:r>
                      <a:r>
                        <a:rPr lang="de-DE" sz="1800" u="sng" kern="1200" dirty="0" smtClean="0">
                          <a:solidFill>
                            <a:schemeClr val="bg1"/>
                          </a:solidFill>
                          <a:effectLst/>
                          <a:latin typeface="+mn-lt"/>
                          <a:ea typeface="+mn-ea"/>
                          <a:cs typeface="+mn-cs"/>
                        </a:rPr>
                        <a:t> not </a:t>
                      </a:r>
                      <a:r>
                        <a:rPr lang="de-DE" sz="1800" u="sng" kern="1200" dirty="0" err="1" smtClean="0">
                          <a:solidFill>
                            <a:schemeClr val="bg1"/>
                          </a:solidFill>
                          <a:effectLst/>
                          <a:latin typeface="+mn-lt"/>
                          <a:ea typeface="+mn-ea"/>
                          <a:cs typeface="+mn-cs"/>
                        </a:rPr>
                        <a:t>obstruct</a:t>
                      </a:r>
                      <a:r>
                        <a:rPr lang="de-DE" sz="1800" u="sng" kern="1200" dirty="0" smtClean="0">
                          <a:solidFill>
                            <a:schemeClr val="bg1"/>
                          </a:solidFill>
                          <a:effectLst/>
                          <a:latin typeface="+mn-lt"/>
                          <a:ea typeface="+mn-ea"/>
                          <a:cs typeface="+mn-cs"/>
                        </a:rPr>
                        <a:t> – </a:t>
                      </a:r>
                      <a:r>
                        <a:rPr lang="de-DE" sz="1800" kern="1200" dirty="0" smtClean="0">
                          <a:solidFill>
                            <a:schemeClr val="bg1"/>
                          </a:solidFill>
                          <a:effectLst/>
                          <a:latin typeface="+mn-lt"/>
                          <a:ea typeface="+mn-ea"/>
                          <a:cs typeface="+mn-cs"/>
                          <a:hlinkClick r:id="rId16" action="ppaction://hlinksldjump"/>
                        </a:rPr>
                        <a:t>1</a:t>
                      </a:r>
                      <a:r>
                        <a:rPr lang="de-DE" sz="1800" kern="1200" dirty="0" smtClean="0">
                          <a:solidFill>
                            <a:schemeClr val="bg1"/>
                          </a:solidFill>
                          <a:effectLst/>
                          <a:latin typeface="+mn-lt"/>
                          <a:ea typeface="+mn-ea"/>
                          <a:cs typeface="+mn-cs"/>
                        </a:rPr>
                        <a:t> - </a:t>
                      </a:r>
                      <a:r>
                        <a:rPr lang="de-DE" sz="1800" kern="1200" dirty="0" smtClean="0">
                          <a:solidFill>
                            <a:schemeClr val="bg1"/>
                          </a:solidFill>
                          <a:effectLst/>
                          <a:latin typeface="+mn-lt"/>
                          <a:ea typeface="+mn-ea"/>
                          <a:cs typeface="+mn-cs"/>
                          <a:hlinkClick r:id="rId17" action="ppaction://hlinksldjump"/>
                        </a:rPr>
                        <a:t>2 </a:t>
                      </a:r>
                      <a:r>
                        <a:rPr lang="de-DE" sz="1800" kern="1200" dirty="0" smtClean="0">
                          <a:solidFill>
                            <a:schemeClr val="bg1"/>
                          </a:solidFill>
                          <a:effectLst/>
                          <a:latin typeface="+mn-lt"/>
                          <a:ea typeface="+mn-ea"/>
                          <a:cs typeface="+mn-cs"/>
                        </a:rPr>
                        <a:t>– </a:t>
                      </a:r>
                      <a:r>
                        <a:rPr lang="de-DE" sz="1800" kern="1200" dirty="0" smtClean="0">
                          <a:solidFill>
                            <a:schemeClr val="bg1"/>
                          </a:solidFill>
                          <a:effectLst/>
                          <a:latin typeface="+mn-lt"/>
                          <a:ea typeface="+mn-ea"/>
                          <a:cs typeface="+mn-cs"/>
                          <a:hlinkClick r:id="rId18" action="ppaction://hlinksldjump"/>
                        </a:rPr>
                        <a:t>3</a:t>
                      </a:r>
                      <a:endParaRPr lang="de-DE" sz="1800" kern="1200" dirty="0">
                        <a:solidFill>
                          <a:schemeClr val="bg1"/>
                        </a:solidFill>
                        <a:effectLst/>
                        <a:latin typeface="+mn-lt"/>
                        <a:ea typeface="+mn-ea"/>
                        <a:cs typeface="+mn-cs"/>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228600" algn="ctr">
                        <a:spcAft>
                          <a:spcPts val="0"/>
                        </a:spcAft>
                      </a:pP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tc gridSpan="2">
                  <a:txBody>
                    <a:bodyPr/>
                    <a:lstStyle/>
                    <a:p>
                      <a:pPr marL="0" lvl="0" indent="0" algn="ctr">
                        <a:spcAft>
                          <a:spcPts val="0"/>
                        </a:spcAft>
                        <a:buFont typeface="+mj-lt"/>
                        <a:buNone/>
                      </a:pPr>
                      <a:endParaRPr lang="de-DE" sz="18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solidFill>
                      <a:schemeClr val="tx2">
                        <a:lumMod val="40000"/>
                        <a:lumOff val="60000"/>
                      </a:schemeClr>
                    </a:solidFill>
                  </a:tcPr>
                </a:tc>
                <a:tc hMerge="1">
                  <a:txBody>
                    <a:bodyPr/>
                    <a:lstStyle/>
                    <a:p>
                      <a:endParaRPr lang="de-DE"/>
                    </a:p>
                  </a:txBody>
                  <a:tcPr/>
                </a:tc>
                <a:extLst>
                  <a:ext uri="{0D108BD9-81ED-4DB2-BD59-A6C34878D82A}">
                    <a16:rowId xmlns:a16="http://schemas.microsoft.com/office/drawing/2014/main" val="10008"/>
                  </a:ext>
                </a:extLst>
              </a:tr>
            </a:tbl>
          </a:graphicData>
        </a:graphic>
      </p:graphicFrame>
      <p:pic>
        <p:nvPicPr>
          <p:cNvPr id="2" name="Grafik 1">
            <a:hlinkClick r:id="" action="ppaction://noaction"/>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812360" y="4560627"/>
            <a:ext cx="1190996" cy="1676685"/>
          </a:xfrm>
          <a:prstGeom prst="rect">
            <a:avLst/>
          </a:prstGeom>
        </p:spPr>
      </p:pic>
      <p:graphicFrame>
        <p:nvGraphicFramePr>
          <p:cNvPr id="7" name="Tabelle 6"/>
          <p:cNvGraphicFramePr>
            <a:graphicFrameLocks noGrp="1"/>
          </p:cNvGraphicFramePr>
          <p:nvPr>
            <p:extLst/>
          </p:nvPr>
        </p:nvGraphicFramePr>
        <p:xfrm>
          <a:off x="0" y="-1"/>
          <a:ext cx="9144002" cy="623167"/>
        </p:xfrm>
        <a:graphic>
          <a:graphicData uri="http://schemas.openxmlformats.org/drawingml/2006/table">
            <a:tbl>
              <a:tblPr firstRow="1" bandRow="1">
                <a:tableStyleId>{5C22544A-7EE6-4342-B048-85BDC9FD1C3A}</a:tableStyleId>
              </a:tblPr>
              <a:tblGrid>
                <a:gridCol w="9144002">
                  <a:extLst>
                    <a:ext uri="{9D8B030D-6E8A-4147-A177-3AD203B41FA5}">
                      <a16:colId xmlns:a16="http://schemas.microsoft.com/office/drawing/2014/main" val="2549981123"/>
                    </a:ext>
                  </a:extLst>
                </a:gridCol>
              </a:tblGrid>
              <a:tr h="623167">
                <a:tc>
                  <a:txBody>
                    <a:bodyPr/>
                    <a:lstStyle/>
                    <a:p>
                      <a:pPr algn="ctr"/>
                      <a:r>
                        <a:rPr lang="de-DE" dirty="0" smtClean="0"/>
                        <a:t>Preventing defeating – designing inherently safe machines</a:t>
                      </a:r>
                      <a:endParaRPr lang="de-DE" dirty="0"/>
                    </a:p>
                  </a:txBody>
                  <a:tcPr anchor="ctr"/>
                </a:tc>
                <a:extLst>
                  <a:ext uri="{0D108BD9-81ED-4DB2-BD59-A6C34878D82A}">
                    <a16:rowId xmlns:a16="http://schemas.microsoft.com/office/drawing/2014/main" val="1219744976"/>
                  </a:ext>
                </a:extLst>
              </a:tr>
            </a:tbl>
          </a:graphicData>
        </a:graphic>
      </p:graphicFrame>
    </p:spTree>
    <p:extLst>
      <p:ext uri="{BB962C8B-B14F-4D97-AF65-F5344CB8AC3E}">
        <p14:creationId xmlns:p14="http://schemas.microsoft.com/office/powerpoint/2010/main" val="1774449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825" y="1162734"/>
            <a:ext cx="8191500" cy="539750"/>
          </a:xfrm>
        </p:spPr>
        <p:txBody>
          <a:bodyPr/>
          <a:lstStyle/>
          <a:p>
            <a:r>
              <a:rPr lang="de-DE" dirty="0" err="1" smtClean="0"/>
              <a:t>Reliable</a:t>
            </a:r>
            <a:r>
              <a:rPr lang="de-DE" dirty="0" smtClean="0"/>
              <a:t> processes </a:t>
            </a:r>
            <a:br>
              <a:rPr lang="de-DE" dirty="0" smtClean="0"/>
            </a:br>
            <a:r>
              <a:rPr lang="de-DE" dirty="0" smtClean="0"/>
              <a:t/>
            </a:r>
            <a:br>
              <a:rPr lang="de-DE" dirty="0" smtClean="0"/>
            </a:br>
            <a:r>
              <a:rPr lang="de-DE" sz="2400" kern="1200" dirty="0" smtClean="0">
                <a:solidFill>
                  <a:schemeClr val="tx1"/>
                </a:solidFill>
                <a:latin typeface="Arial" charset="0"/>
                <a:ea typeface="+mn-ea"/>
                <a:cs typeface="+mn-cs"/>
              </a:rPr>
              <a:t>Example: palletizer</a:t>
            </a:r>
            <a:endParaRPr lang="de-DE" sz="2400" kern="1200" dirty="0">
              <a:solidFill>
                <a:schemeClr val="tx1"/>
              </a:solidFill>
              <a:latin typeface="Arial" charset="0"/>
              <a:ea typeface="+mn-ea"/>
              <a:cs typeface="+mn-cs"/>
            </a:endParaRPr>
          </a:p>
        </p:txBody>
      </p:sp>
      <p:sp>
        <p:nvSpPr>
          <p:cNvPr id="4" name="Fußzeilenplatzhalter 3"/>
          <p:cNvSpPr>
            <a:spLocks noGrp="1"/>
          </p:cNvSpPr>
          <p:nvPr>
            <p:ph type="ftr" sz="quarter" idx="11"/>
          </p:nvPr>
        </p:nvSpPr>
        <p:spPr/>
        <p:txBody>
          <a:bodyPr/>
          <a:lstStyle/>
          <a:p>
            <a:pPr>
              <a:defRPr/>
            </a:pPr>
            <a:r>
              <a:rPr lang="de-DE" smtClean="0">
                <a:solidFill>
                  <a:srgbClr val="FFFFFF"/>
                </a:solidFill>
              </a:rPr>
              <a:t>Preventing defeating, Module 4: Design examples</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smtClean="0">
                <a:solidFill>
                  <a:srgbClr val="FFFFFF"/>
                </a:solidFill>
              </a:rPr>
              <a:t>Page </a:t>
            </a:r>
            <a:fld id="{4D79FC45-FF3C-48AF-9775-12071FC682CF}" type="slidenum">
              <a:rPr lang="de-DE" smtClean="0">
                <a:solidFill>
                  <a:srgbClr val="FFFFFF"/>
                </a:solidFill>
              </a:rPr>
              <a:pPr>
                <a:defRPr/>
              </a:pPr>
              <a:t>7</a:t>
            </a:fld>
            <a:endParaRPr lang="de-DE" dirty="0">
              <a:solidFill>
                <a:srgbClr val="FFFFFF"/>
              </a:solidFill>
            </a:endParaRPr>
          </a:p>
        </p:txBody>
      </p:sp>
      <p:sp>
        <p:nvSpPr>
          <p:cNvPr id="7" name="Textfeld 6"/>
          <p:cNvSpPr txBox="1"/>
          <p:nvPr/>
        </p:nvSpPr>
        <p:spPr>
          <a:xfrm>
            <a:off x="411690" y="2513351"/>
            <a:ext cx="3440230" cy="4647426"/>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de-DE" sz="2000" dirty="0" smtClean="0"/>
              <a:t>The palletizer must be brought to a halt in order for faults in the danger zone to be cleared</a:t>
            </a:r>
            <a:br>
              <a:rPr lang="de-DE" sz="2000" dirty="0" smtClean="0"/>
            </a:br>
            <a:endParaRPr lang="de-DE" sz="2000" dirty="0" smtClean="0"/>
          </a:p>
          <a:p>
            <a:pPr marL="342900" indent="-342900" fontAlgn="base">
              <a:spcBef>
                <a:spcPct val="0"/>
              </a:spcBef>
              <a:spcAft>
                <a:spcPct val="0"/>
              </a:spcAft>
              <a:buFont typeface="Arial" panose="020B0604020202020204" pitchFamily="34" charset="0"/>
              <a:buChar char="•"/>
            </a:pPr>
            <a:endParaRPr lang="de-DE" sz="2000" dirty="0"/>
          </a:p>
          <a:p>
            <a:pPr marL="342900" indent="-342900" fontAlgn="base">
              <a:spcBef>
                <a:spcPct val="0"/>
              </a:spcBef>
              <a:spcAft>
                <a:spcPct val="0"/>
              </a:spcAft>
              <a:buFont typeface="Arial" panose="020B0604020202020204" pitchFamily="34" charset="0"/>
              <a:buChar char="•"/>
            </a:pPr>
            <a:r>
              <a:rPr lang="de-DE" sz="2000" dirty="0" smtClean="0"/>
              <a:t>Since the palletizing process is linked to the process as a whole, this brings the entire installation to a halt </a:t>
            </a:r>
          </a:p>
          <a:p>
            <a:pPr marL="342900" indent="-342900" fontAlgn="base">
              <a:spcBef>
                <a:spcPct val="0"/>
              </a:spcBef>
              <a:spcAft>
                <a:spcPct val="0"/>
              </a:spcAft>
              <a:buFont typeface="Arial" panose="020B0604020202020204" pitchFamily="34" charset="0"/>
              <a:buChar char="•"/>
            </a:pPr>
            <a:endParaRPr lang="de-DE" sz="2000" dirty="0"/>
          </a:p>
          <a:p>
            <a:pPr marL="342900" indent="-342900" fontAlgn="base">
              <a:spcBef>
                <a:spcPct val="0"/>
              </a:spcBef>
              <a:spcAft>
                <a:spcPct val="0"/>
              </a:spcAft>
              <a:buFont typeface="Arial" panose="020B0604020202020204" pitchFamily="34" charset="0"/>
              <a:buChar char="•"/>
            </a:pPr>
            <a:endParaRPr lang="de-DE" sz="2000" dirty="0" smtClean="0"/>
          </a:p>
          <a:p>
            <a:pPr marL="342900" indent="-342900" fontAlgn="base">
              <a:spcBef>
                <a:spcPct val="0"/>
              </a:spcBef>
              <a:spcAft>
                <a:spcPct val="0"/>
              </a:spcAft>
              <a:buFont typeface="Arial" panose="020B0604020202020204" pitchFamily="34" charset="0"/>
              <a:buChar char="•"/>
            </a:pPr>
            <a:endParaRPr lang="de-DE" dirty="0"/>
          </a:p>
          <a:p>
            <a:pPr marL="342900" indent="-342900" fontAlgn="base">
              <a:spcBef>
                <a:spcPct val="0"/>
              </a:spcBef>
              <a:spcAft>
                <a:spcPct val="0"/>
              </a:spcAft>
              <a:buFont typeface="Arial" panose="020B0604020202020204" pitchFamily="34" charset="0"/>
              <a:buChar char="•"/>
            </a:pPr>
            <a:endParaRPr lang="de-DE" dirty="0"/>
          </a:p>
          <a:p>
            <a:pPr marL="342900" indent="-342900" fontAlgn="base">
              <a:spcBef>
                <a:spcPct val="0"/>
              </a:spcBef>
              <a:spcAft>
                <a:spcPct val="0"/>
              </a:spcAft>
              <a:buFont typeface="Arial" panose="020B0604020202020204" pitchFamily="34" charset="0"/>
              <a:buChar char="•"/>
            </a:pPr>
            <a:endParaRPr lang="de-DE" dirty="0" smtClean="0">
              <a:solidFill>
                <a:srgbClr val="555555"/>
              </a:solidFill>
            </a:endParaRPr>
          </a:p>
        </p:txBody>
      </p:sp>
      <p:sp>
        <p:nvSpPr>
          <p:cNvPr id="3" name="Datumsplatzhalter 2"/>
          <p:cNvSpPr>
            <a:spLocks noGrp="1"/>
          </p:cNvSpPr>
          <p:nvPr>
            <p:ph type="dt" sz="half" idx="10"/>
          </p:nvPr>
        </p:nvSpPr>
        <p:spPr/>
        <p:txBody>
          <a:bodyPr/>
          <a:lstStyle/>
          <a:p>
            <a:pPr>
              <a:defRPr/>
            </a:pPr>
            <a:fld id="{4FC85A00-2823-4E43-954B-E01B3F5944B4}" type="datetime1">
              <a:rPr lang="de-DE" smtClean="0">
                <a:solidFill>
                  <a:srgbClr val="FFFFFF"/>
                </a:solidFill>
              </a:rPr>
              <a:pPr>
                <a:defRPr/>
              </a:pPr>
              <a:t>14.03.2019</a:t>
            </a:fld>
            <a:endParaRPr lang="de-DE" dirty="0">
              <a:solidFill>
                <a:srgbClr val="FFFFFF"/>
              </a:solidFill>
            </a:endParaRPr>
          </a:p>
        </p:txBody>
      </p:sp>
      <p:sp>
        <p:nvSpPr>
          <p:cNvPr id="45" name="Textfeld 1"/>
          <p:cNvSpPr txBox="1">
            <a:spLocks noChangeArrowheads="1"/>
          </p:cNvSpPr>
          <p:nvPr/>
        </p:nvSpPr>
        <p:spPr bwMode="auto">
          <a:xfrm>
            <a:off x="7668344" y="5700284"/>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pic>
        <p:nvPicPr>
          <p:cNvPr id="8" name="Grafik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8830" y="2374209"/>
            <a:ext cx="5236728" cy="3789675"/>
          </a:xfrm>
          <a:prstGeom prst="rect">
            <a:avLst/>
          </a:prstGeom>
        </p:spPr>
      </p:pic>
    </p:spTree>
    <p:extLst>
      <p:ext uri="{BB962C8B-B14F-4D97-AF65-F5344CB8AC3E}">
        <p14:creationId xmlns:p14="http://schemas.microsoft.com/office/powerpoint/2010/main" val="4055734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585" y="1299528"/>
            <a:ext cx="8191500" cy="539750"/>
          </a:xfrm>
        </p:spPr>
        <p:txBody>
          <a:bodyPr/>
          <a:lstStyle/>
          <a:p>
            <a:r>
              <a:rPr lang="de-DE" dirty="0" smtClean="0"/>
              <a:t/>
            </a:r>
            <a:br>
              <a:rPr lang="de-DE" dirty="0" smtClean="0"/>
            </a:br>
            <a:endParaRPr lang="de-DE" dirty="0"/>
          </a:p>
        </p:txBody>
      </p:sp>
      <p:sp>
        <p:nvSpPr>
          <p:cNvPr id="4" name="Fußzeilenplatzhalter 3"/>
          <p:cNvSpPr>
            <a:spLocks noGrp="1"/>
          </p:cNvSpPr>
          <p:nvPr>
            <p:ph type="ftr" sz="quarter" idx="11"/>
          </p:nvPr>
        </p:nvSpPr>
        <p:spPr/>
        <p:txBody>
          <a:bodyPr/>
          <a:lstStyle/>
          <a:p>
            <a:pPr>
              <a:defRPr/>
            </a:pPr>
            <a:r>
              <a:rPr lang="de-DE" smtClean="0">
                <a:solidFill>
                  <a:srgbClr val="FFFFFF"/>
                </a:solidFill>
              </a:rPr>
              <a:t>Preventing defeating, Module 4: Design examples</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smtClean="0">
                <a:solidFill>
                  <a:srgbClr val="FFFFFF"/>
                </a:solidFill>
              </a:rPr>
              <a:t>Page </a:t>
            </a:r>
            <a:fld id="{4D79FC45-FF3C-48AF-9775-12071FC682CF}" type="slidenum">
              <a:rPr lang="de-DE" smtClean="0">
                <a:solidFill>
                  <a:srgbClr val="FFFFFF"/>
                </a:solidFill>
              </a:rPr>
              <a:pPr>
                <a:defRPr/>
              </a:pPr>
              <a:t>8</a:t>
            </a:fld>
            <a:endParaRPr lang="de-DE" dirty="0">
              <a:solidFill>
                <a:srgbClr val="FFFFFF"/>
              </a:solidFill>
            </a:endParaRPr>
          </a:p>
        </p:txBody>
      </p:sp>
      <p:sp>
        <p:nvSpPr>
          <p:cNvPr id="3" name="Datumsplatzhalter 2"/>
          <p:cNvSpPr>
            <a:spLocks noGrp="1"/>
          </p:cNvSpPr>
          <p:nvPr>
            <p:ph type="dt" sz="half" idx="10"/>
          </p:nvPr>
        </p:nvSpPr>
        <p:spPr/>
        <p:txBody>
          <a:bodyPr/>
          <a:lstStyle/>
          <a:p>
            <a:pPr>
              <a:defRPr/>
            </a:pPr>
            <a:fld id="{A38CED5F-DEB6-43DC-B641-1ED2FB551281}" type="datetime1">
              <a:rPr lang="de-DE" smtClean="0">
                <a:solidFill>
                  <a:srgbClr val="FFFFFF"/>
                </a:solidFill>
              </a:rPr>
              <a:pPr>
                <a:defRPr/>
              </a:pPr>
              <a:t>14.03.2019</a:t>
            </a:fld>
            <a:endParaRPr lang="de-DE" dirty="0">
              <a:solidFill>
                <a:srgbClr val="FFFFFF"/>
              </a:solidFill>
            </a:endParaRPr>
          </a:p>
        </p:txBody>
      </p:sp>
      <p:sp>
        <p:nvSpPr>
          <p:cNvPr id="23" name="Textfeld 1"/>
          <p:cNvSpPr txBox="1">
            <a:spLocks noChangeArrowheads="1"/>
          </p:cNvSpPr>
          <p:nvPr/>
        </p:nvSpPr>
        <p:spPr bwMode="auto">
          <a:xfrm>
            <a:off x="3531344" y="5863234"/>
            <a:ext cx="121501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pic>
        <p:nvPicPr>
          <p:cNvPr id="7" name="Grafik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0697" y="1950969"/>
            <a:ext cx="5756999" cy="4166181"/>
          </a:xfrm>
          <a:prstGeom prst="rect">
            <a:avLst/>
          </a:prstGeom>
        </p:spPr>
      </p:pic>
      <p:sp>
        <p:nvSpPr>
          <p:cNvPr id="12" name="Textfeld 11"/>
          <p:cNvSpPr txBox="1"/>
          <p:nvPr/>
        </p:nvSpPr>
        <p:spPr>
          <a:xfrm>
            <a:off x="413296" y="2088752"/>
            <a:ext cx="3222600" cy="4708981"/>
          </a:xfrm>
          <a:prstGeom prst="rect">
            <a:avLst/>
          </a:prstGeom>
          <a:noFill/>
        </p:spPr>
        <p:txBody>
          <a:bodyPr wrap="square" rtlCol="0">
            <a:spAutoFit/>
          </a:bodyPr>
          <a:lstStyle/>
          <a:p>
            <a:pPr marL="342900" indent="-342900">
              <a:buFont typeface="Arial" panose="020B0604020202020204" pitchFamily="34" charset="0"/>
              <a:buChar char="•"/>
            </a:pPr>
            <a:r>
              <a:rPr lang="de-DE" sz="2000" dirty="0" smtClean="0"/>
              <a:t>Bringing the entire installation to a halt reduces the throughput</a:t>
            </a:r>
            <a:endParaRPr lang="de-DE" sz="2000" dirty="0" smtClean="0">
              <a:solidFill>
                <a:srgbClr val="555555"/>
              </a:solidFill>
            </a:endParaRPr>
          </a:p>
          <a:p>
            <a:pPr marL="342900" indent="-342900" fontAlgn="base">
              <a:spcBef>
                <a:spcPct val="0"/>
              </a:spcBef>
              <a:spcAft>
                <a:spcPct val="0"/>
              </a:spcAft>
              <a:buFont typeface="Arial" panose="020B0604020202020204" pitchFamily="34" charset="0"/>
              <a:buChar char="•"/>
            </a:pPr>
            <a:endParaRPr lang="de-DE" sz="2000" dirty="0" smtClean="0">
              <a:solidFill>
                <a:srgbClr val="555555"/>
              </a:solidFill>
            </a:endParaRPr>
          </a:p>
          <a:p>
            <a:pPr marL="342900" indent="-342900" fontAlgn="base">
              <a:spcBef>
                <a:spcPct val="0"/>
              </a:spcBef>
              <a:spcAft>
                <a:spcPct val="0"/>
              </a:spcAft>
              <a:buFont typeface="Arial" panose="020B0604020202020204" pitchFamily="34" charset="0"/>
              <a:buChar char="•"/>
            </a:pPr>
            <a:r>
              <a:rPr lang="de-DE" sz="2000" dirty="0" smtClean="0">
                <a:solidFill>
                  <a:srgbClr val="555555"/>
                </a:solidFill>
              </a:rPr>
              <a:t>This presents considerable incentive for the protective equipment to be defeated</a:t>
            </a:r>
          </a:p>
          <a:p>
            <a:pPr marL="342900" indent="-342900" fontAlgn="base">
              <a:spcBef>
                <a:spcPct val="0"/>
              </a:spcBef>
              <a:spcAft>
                <a:spcPct val="0"/>
              </a:spcAft>
              <a:buFont typeface="Arial" panose="020B0604020202020204" pitchFamily="34" charset="0"/>
              <a:buChar char="•"/>
            </a:pPr>
            <a:endParaRPr lang="de-DE" sz="2000" dirty="0">
              <a:solidFill>
                <a:srgbClr val="555555"/>
              </a:solidFill>
            </a:endParaRPr>
          </a:p>
          <a:p>
            <a:pPr marL="342900" indent="-342900" fontAlgn="base">
              <a:spcBef>
                <a:spcPct val="0"/>
              </a:spcBef>
              <a:spcAft>
                <a:spcPct val="0"/>
              </a:spcAft>
              <a:buFont typeface="Arial" panose="020B0604020202020204" pitchFamily="34" charset="0"/>
              <a:buChar char="•"/>
            </a:pPr>
            <a:r>
              <a:rPr lang="de-DE" sz="2000" dirty="0">
                <a:solidFill>
                  <a:srgbClr val="555555"/>
                </a:solidFill>
              </a:rPr>
              <a:t>The risk of accident rises dramatically as a result</a:t>
            </a:r>
          </a:p>
          <a:p>
            <a:pPr marL="342900" indent="-342900" fontAlgn="base">
              <a:spcBef>
                <a:spcPct val="0"/>
              </a:spcBef>
              <a:spcAft>
                <a:spcPct val="0"/>
              </a:spcAft>
              <a:buFont typeface="Arial" panose="020B0604020202020204" pitchFamily="34" charset="0"/>
              <a:buChar char="•"/>
            </a:pPr>
            <a:endParaRPr lang="de-DE" sz="2000" dirty="0">
              <a:solidFill>
                <a:srgbClr val="555555"/>
              </a:solidFill>
            </a:endParaRPr>
          </a:p>
          <a:p>
            <a:pPr marL="342900" indent="-342900" fontAlgn="base">
              <a:spcBef>
                <a:spcPct val="0"/>
              </a:spcBef>
              <a:spcAft>
                <a:spcPct val="0"/>
              </a:spcAft>
              <a:buFont typeface="Arial" panose="020B0604020202020204" pitchFamily="34" charset="0"/>
              <a:buChar char="•"/>
            </a:pPr>
            <a:endParaRPr lang="de-DE" sz="2000" dirty="0">
              <a:solidFill>
                <a:srgbClr val="555555"/>
              </a:solidFill>
            </a:endParaRPr>
          </a:p>
        </p:txBody>
      </p:sp>
    </p:spTree>
    <p:extLst>
      <p:ext uri="{BB962C8B-B14F-4D97-AF65-F5344CB8AC3E}">
        <p14:creationId xmlns:p14="http://schemas.microsoft.com/office/powerpoint/2010/main" val="3866551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584" y="1299527"/>
            <a:ext cx="8468575" cy="977261"/>
          </a:xfrm>
        </p:spPr>
        <p:txBody>
          <a:bodyPr/>
          <a:lstStyle/>
          <a:p>
            <a:r>
              <a:rPr lang="de-DE" dirty="0" smtClean="0"/>
              <a:t>Solution: </a:t>
            </a:r>
            <a:r>
              <a:rPr lang="de-DE" dirty="0" err="1" smtClean="0"/>
              <a:t>decoupling</a:t>
            </a:r>
            <a:r>
              <a:rPr lang="de-DE" dirty="0" smtClean="0"/>
              <a:t> of processes in which faults occur</a:t>
            </a:r>
            <a:endParaRPr lang="de-DE" dirty="0"/>
          </a:p>
        </p:txBody>
      </p:sp>
      <p:sp>
        <p:nvSpPr>
          <p:cNvPr id="4" name="Fußzeilenplatzhalter 3"/>
          <p:cNvSpPr>
            <a:spLocks noGrp="1"/>
          </p:cNvSpPr>
          <p:nvPr>
            <p:ph type="ftr" sz="quarter" idx="11"/>
          </p:nvPr>
        </p:nvSpPr>
        <p:spPr/>
        <p:txBody>
          <a:bodyPr/>
          <a:lstStyle/>
          <a:p>
            <a:pPr>
              <a:defRPr/>
            </a:pPr>
            <a:r>
              <a:rPr lang="de-DE" smtClean="0">
                <a:solidFill>
                  <a:srgbClr val="FFFFFF"/>
                </a:solidFill>
              </a:rPr>
              <a:t>Preventing defeating, Module 4: Design examples</a:t>
            </a:r>
            <a:endParaRPr lang="de-DE" dirty="0">
              <a:solidFill>
                <a:srgbClr val="FFFFFF"/>
              </a:solidFill>
            </a:endParaRPr>
          </a:p>
        </p:txBody>
      </p:sp>
      <p:sp>
        <p:nvSpPr>
          <p:cNvPr id="5" name="Foliennummernplatzhalter 4"/>
          <p:cNvSpPr>
            <a:spLocks noGrp="1"/>
          </p:cNvSpPr>
          <p:nvPr>
            <p:ph type="sldNum" sz="quarter" idx="12"/>
          </p:nvPr>
        </p:nvSpPr>
        <p:spPr/>
        <p:txBody>
          <a:bodyPr/>
          <a:lstStyle/>
          <a:p>
            <a:pPr>
              <a:defRPr/>
            </a:pPr>
            <a:r>
              <a:rPr lang="de-DE" smtClean="0">
                <a:solidFill>
                  <a:srgbClr val="FFFFFF"/>
                </a:solidFill>
              </a:rPr>
              <a:t>Page </a:t>
            </a:r>
            <a:fld id="{4D79FC45-FF3C-48AF-9775-12071FC682CF}" type="slidenum">
              <a:rPr lang="de-DE" smtClean="0">
                <a:solidFill>
                  <a:srgbClr val="FFFFFF"/>
                </a:solidFill>
              </a:rPr>
              <a:pPr>
                <a:defRPr/>
              </a:pPr>
              <a:t>9</a:t>
            </a:fld>
            <a:endParaRPr lang="de-DE" dirty="0">
              <a:solidFill>
                <a:srgbClr val="FFFFFF"/>
              </a:solidFill>
            </a:endParaRPr>
          </a:p>
        </p:txBody>
      </p:sp>
      <p:sp>
        <p:nvSpPr>
          <p:cNvPr id="7" name="Textfeld 6"/>
          <p:cNvSpPr txBox="1"/>
          <p:nvPr/>
        </p:nvSpPr>
        <p:spPr>
          <a:xfrm>
            <a:off x="413295" y="2276789"/>
            <a:ext cx="3870673" cy="3354765"/>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de-DE" sz="2000" dirty="0" smtClean="0">
                <a:solidFill>
                  <a:srgbClr val="555555"/>
                </a:solidFill>
              </a:rPr>
              <a:t>A buffer zone at the package infeed enables the palletizer to be decoupled temporarily from the rest of the installation</a:t>
            </a:r>
            <a:br>
              <a:rPr lang="de-DE" sz="2000" dirty="0" smtClean="0">
                <a:solidFill>
                  <a:srgbClr val="555555"/>
                </a:solidFill>
              </a:rPr>
            </a:br>
            <a:endParaRPr lang="de-DE" sz="2000" dirty="0" smtClean="0">
              <a:solidFill>
                <a:srgbClr val="555555"/>
              </a:solidFill>
            </a:endParaRPr>
          </a:p>
          <a:p>
            <a:pPr marL="342900" indent="-342900" fontAlgn="base">
              <a:spcBef>
                <a:spcPct val="0"/>
              </a:spcBef>
              <a:spcAft>
                <a:spcPct val="0"/>
              </a:spcAft>
              <a:buFont typeface="Arial" panose="020B0604020202020204" pitchFamily="34" charset="0"/>
              <a:buChar char="•"/>
            </a:pPr>
            <a:endParaRPr lang="de-DE" sz="2000" dirty="0">
              <a:solidFill>
                <a:srgbClr val="555555"/>
              </a:solidFill>
            </a:endParaRPr>
          </a:p>
          <a:p>
            <a:pPr marL="342900" indent="-342900" fontAlgn="base">
              <a:spcBef>
                <a:spcPct val="0"/>
              </a:spcBef>
              <a:spcAft>
                <a:spcPct val="0"/>
              </a:spcAft>
              <a:buFont typeface="Arial" panose="020B0604020202020204" pitchFamily="34" charset="0"/>
              <a:buChar char="•"/>
            </a:pPr>
            <a:r>
              <a:rPr lang="de-DE" sz="2000" dirty="0" smtClean="0">
                <a:solidFill>
                  <a:srgbClr val="555555"/>
                </a:solidFill>
              </a:rPr>
              <a:t>The other parts of the installation can remain in operation whilst the fault is being cleared</a:t>
            </a:r>
          </a:p>
          <a:p>
            <a:pPr marL="342900" indent="-342900" fontAlgn="base">
              <a:spcBef>
                <a:spcPct val="0"/>
              </a:spcBef>
              <a:spcAft>
                <a:spcPct val="0"/>
              </a:spcAft>
              <a:buFont typeface="Arial" panose="020B0604020202020204" pitchFamily="34" charset="0"/>
              <a:buChar char="•"/>
            </a:pPr>
            <a:endParaRPr lang="de-DE" dirty="0">
              <a:solidFill>
                <a:srgbClr val="555555"/>
              </a:solidFill>
            </a:endParaRPr>
          </a:p>
        </p:txBody>
      </p:sp>
      <p:sp>
        <p:nvSpPr>
          <p:cNvPr id="3" name="Datumsplatzhalter 2"/>
          <p:cNvSpPr>
            <a:spLocks noGrp="1"/>
          </p:cNvSpPr>
          <p:nvPr>
            <p:ph type="dt" sz="half" idx="10"/>
          </p:nvPr>
        </p:nvSpPr>
        <p:spPr/>
        <p:txBody>
          <a:bodyPr/>
          <a:lstStyle/>
          <a:p>
            <a:pPr>
              <a:defRPr/>
            </a:pPr>
            <a:fld id="{A38CED5F-DEB6-43DC-B641-1ED2FB551281}" type="datetime1">
              <a:rPr lang="de-DE" smtClean="0">
                <a:solidFill>
                  <a:srgbClr val="FFFFFF"/>
                </a:solidFill>
              </a:rPr>
              <a:pPr>
                <a:defRPr/>
              </a:pPr>
              <a:t>14.03.2019</a:t>
            </a:fld>
            <a:endParaRPr lang="de-DE" dirty="0">
              <a:solidFill>
                <a:srgbClr val="FFFFFF"/>
              </a:solidFill>
            </a:endParaRPr>
          </a:p>
        </p:txBody>
      </p:sp>
      <p:sp>
        <p:nvSpPr>
          <p:cNvPr id="22" name="Textfeld 1"/>
          <p:cNvSpPr txBox="1">
            <a:spLocks noChangeArrowheads="1"/>
          </p:cNvSpPr>
          <p:nvPr/>
        </p:nvSpPr>
        <p:spPr bwMode="auto">
          <a:xfrm>
            <a:off x="3986453" y="5602451"/>
            <a:ext cx="1197764"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050" dirty="0">
                <a:solidFill>
                  <a:srgbClr val="004994"/>
                </a:solidFill>
              </a:rPr>
              <a:t>© Michael Hüter</a:t>
            </a:r>
          </a:p>
        </p:txBody>
      </p:sp>
      <p:sp>
        <p:nvSpPr>
          <p:cNvPr id="11" name="Pfeil nach oben 10">
            <a:hlinkClick r:id="rId3" action="ppaction://hlinksldjump"/>
          </p:cNvPr>
          <p:cNvSpPr/>
          <p:nvPr/>
        </p:nvSpPr>
        <p:spPr bwMode="auto">
          <a:xfrm>
            <a:off x="8434489" y="5733256"/>
            <a:ext cx="523671" cy="432048"/>
          </a:xfrm>
          <a:prstGeom prst="upArrow">
            <a:avLst/>
          </a:prstGeom>
          <a:solidFill>
            <a:schemeClr val="accent4">
              <a:lumMod val="75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pic>
        <p:nvPicPr>
          <p:cNvPr id="6" name="Grafik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2176" y="2468841"/>
            <a:ext cx="4878822" cy="3530667"/>
          </a:xfrm>
          <a:prstGeom prst="rect">
            <a:avLst/>
          </a:prstGeom>
        </p:spPr>
      </p:pic>
    </p:spTree>
    <p:extLst>
      <p:ext uri="{BB962C8B-B14F-4D97-AF65-F5344CB8AC3E}">
        <p14:creationId xmlns:p14="http://schemas.microsoft.com/office/powerpoint/2010/main" val="855584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_Standard-DGUV">
  <a:themeElements>
    <a:clrScheme name="Benutzerdefiniert 3">
      <a:dk1>
        <a:srgbClr val="555555"/>
      </a:dk1>
      <a:lt1>
        <a:srgbClr val="FFFFFF"/>
      </a:lt1>
      <a:dk2>
        <a:srgbClr val="004994"/>
      </a:dk2>
      <a:lt2>
        <a:srgbClr val="696969"/>
      </a:lt2>
      <a:accent1>
        <a:srgbClr val="004994"/>
      </a:accent1>
      <a:accent2>
        <a:srgbClr val="6EB5FF"/>
      </a:accent2>
      <a:accent3>
        <a:srgbClr val="0095DB"/>
      </a:accent3>
      <a:accent4>
        <a:srgbClr val="8AD9FF"/>
      </a:accent4>
      <a:accent5>
        <a:srgbClr val="006FA4"/>
      </a:accent5>
      <a:accent6>
        <a:srgbClr val="2590FF"/>
      </a:accent6>
      <a:hlink>
        <a:srgbClr val="FFFFFF"/>
      </a:hlink>
      <a:folHlink>
        <a:srgbClr val="FFFF00"/>
      </a:folHlink>
    </a:clrScheme>
    <a:fontScheme name="Lariss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lnDef>
  </a:objectDefaults>
  <a:extraClrSchemeLst>
    <a:extraClrScheme>
      <a:clrScheme name="Laris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arissa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_Standard-DGUV">
  <a:themeElements>
    <a:clrScheme name="Benutzerdefiniert 4">
      <a:dk1>
        <a:srgbClr val="555555"/>
      </a:dk1>
      <a:lt1>
        <a:srgbClr val="FFFFFF"/>
      </a:lt1>
      <a:dk2>
        <a:srgbClr val="004994"/>
      </a:dk2>
      <a:lt2>
        <a:srgbClr val="696969"/>
      </a:lt2>
      <a:accent1>
        <a:srgbClr val="004994"/>
      </a:accent1>
      <a:accent2>
        <a:srgbClr val="6EB5FF"/>
      </a:accent2>
      <a:accent3>
        <a:srgbClr val="0095DB"/>
      </a:accent3>
      <a:accent4>
        <a:srgbClr val="8AD9FF"/>
      </a:accent4>
      <a:accent5>
        <a:srgbClr val="006FA4"/>
      </a:accent5>
      <a:accent6>
        <a:srgbClr val="2590FF"/>
      </a:accent6>
      <a:hlink>
        <a:srgbClr val="004994"/>
      </a:hlink>
      <a:folHlink>
        <a:srgbClr val="2590FF"/>
      </a:folHlink>
    </a:clrScheme>
    <a:fontScheme name="Lariss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lnDef>
  </a:objectDefaults>
  <a:extraClrSchemeLst>
    <a:extraClrScheme>
      <a:clrScheme name="Laris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arissa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5272</Words>
  <Application>Microsoft Office PowerPoint</Application>
  <PresentationFormat>Bildschirmpräsentation (4:3)</PresentationFormat>
  <Paragraphs>807</Paragraphs>
  <Slides>41</Slides>
  <Notes>41</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41</vt:i4>
      </vt:variant>
    </vt:vector>
  </HeadingPairs>
  <TitlesOfParts>
    <vt:vector size="46" baseType="lpstr">
      <vt:lpstr>Arial</vt:lpstr>
      <vt:lpstr>Times New Roman</vt:lpstr>
      <vt:lpstr>Wingdings</vt:lpstr>
      <vt:lpstr>_Standard-DGUV</vt:lpstr>
      <vt:lpstr>1__Standard-DGUV</vt:lpstr>
      <vt:lpstr>Preventing the defeating of  safeguards on machines   Module 4: Design examples </vt:lpstr>
      <vt:lpstr>3-step method for the  prevention of defeating:</vt:lpstr>
      <vt:lpstr>3-step method for the  prevention of defeating:</vt:lpstr>
      <vt:lpstr>3-step method for the  avoidance of defeating:</vt:lpstr>
      <vt:lpstr>3-step method for the  avoidance of defeating:</vt:lpstr>
      <vt:lpstr>PowerPoint-Präsentation</vt:lpstr>
      <vt:lpstr>Reliable processes   Example: palletizer</vt:lpstr>
      <vt:lpstr> </vt:lpstr>
      <vt:lpstr>Solution: decoupling of processes in which faults occur</vt:lpstr>
      <vt:lpstr>Process observation with the protective equipment closed   Example: packaging machine for bulk materials</vt:lpstr>
      <vt:lpstr>Solution: transparent guards</vt:lpstr>
      <vt:lpstr>Straightforward fault rectification   Example:  Tubular bag packaging machine </vt:lpstr>
      <vt:lpstr>Solution: fault rectification in inching mode</vt:lpstr>
      <vt:lpstr>Straightforward fault rectification  Example: rotary table  </vt:lpstr>
      <vt:lpstr>PowerPoint-Präsentation</vt:lpstr>
      <vt:lpstr>Safe drive control   Example: machine tool</vt:lpstr>
      <vt:lpstr>Solution: setup mode on machine tools</vt:lpstr>
      <vt:lpstr>Easy handling of protective equipment   Example: fork-lift trucks</vt:lpstr>
      <vt:lpstr>Solution: automatic driver restraint system</vt:lpstr>
      <vt:lpstr>Protective equipment does not obstruct the production flow   Example: roller intake point</vt:lpstr>
      <vt:lpstr>Solution A:  Safeguarding by means of activatable light barriers</vt:lpstr>
      <vt:lpstr>Solution B:  Safeguarding by means of a swing guard</vt:lpstr>
      <vt:lpstr>Permitting continual visual monitoring   Example: Conveyor screw for bulk materials</vt:lpstr>
      <vt:lpstr>Solution: provision of a second item of protective equipment in addition to the viewing window</vt:lpstr>
      <vt:lpstr>Preventing the defeating of protective equipment  Example: interlocking guards</vt:lpstr>
      <vt:lpstr>Solution: electro-sensitive protective equipment</vt:lpstr>
      <vt:lpstr>Access control   Example: high-rack warehouse</vt:lpstr>
      <vt:lpstr>Solution:  Inseparable connection of the protective equipment</vt:lpstr>
      <vt:lpstr>Obstructing defeating  Example: interlocking devices with low coding level</vt:lpstr>
      <vt:lpstr>Solution A:  interlocking device with high coding level</vt:lpstr>
      <vt:lpstr>Solution B: fitting of an interlocking device in a shrouded position</vt:lpstr>
      <vt:lpstr>Solution C: make/break contact combination</vt:lpstr>
      <vt:lpstr>Coded protective equipment  Example: bottle cartoning machine</vt:lpstr>
      <vt:lpstr>Solution: monitoring by means of a product code</vt:lpstr>
      <vt:lpstr>Detecting defeating  Example: bread slicer</vt:lpstr>
      <vt:lpstr>Solution: monitoring of the change of state</vt:lpstr>
      <vt:lpstr>Detecting the defeating of protective equipment   Example: fixed guards</vt:lpstr>
      <vt:lpstr>Solution A: special retaining brackets for protective fences</vt:lpstr>
      <vt:lpstr>Solution B: gravity-operated hinges for maintenance doors</vt:lpstr>
      <vt:lpstr>We've saved the best till last</vt:lpstr>
      <vt:lpstr>PowerPoint-Präsentation</vt:lpstr>
    </vt:vector>
  </TitlesOfParts>
  <Company>BGAG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Auswertung Kundenbefragung</dc:title>
  <dc:creator>ReitzR</dc:creator>
  <cp:lastModifiedBy>Otto, Stefan</cp:lastModifiedBy>
  <cp:revision>444</cp:revision>
  <cp:lastPrinted>2016-09-05T07:18:01Z</cp:lastPrinted>
  <dcterms:created xsi:type="dcterms:W3CDTF">2007-10-23T16:01:04Z</dcterms:created>
  <dcterms:modified xsi:type="dcterms:W3CDTF">2019-03-14T09:37:01Z</dcterms:modified>
</cp:coreProperties>
</file>